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92" r:id="rId2"/>
    <p:sldId id="593" r:id="rId3"/>
    <p:sldId id="536" r:id="rId4"/>
    <p:sldId id="537" r:id="rId5"/>
    <p:sldId id="486" r:id="rId6"/>
    <p:sldId id="457" r:id="rId7"/>
    <p:sldId id="568" r:id="rId8"/>
    <p:sldId id="543" r:id="rId9"/>
    <p:sldId id="458" r:id="rId10"/>
    <p:sldId id="569" r:id="rId11"/>
    <p:sldId id="430" r:id="rId12"/>
    <p:sldId id="570" r:id="rId13"/>
    <p:sldId id="523" r:id="rId14"/>
    <p:sldId id="571" r:id="rId15"/>
    <p:sldId id="462" r:id="rId16"/>
    <p:sldId id="572" r:id="rId17"/>
    <p:sldId id="505" r:id="rId18"/>
    <p:sldId id="573" r:id="rId19"/>
    <p:sldId id="461" r:id="rId20"/>
    <p:sldId id="574" r:id="rId21"/>
    <p:sldId id="394" r:id="rId22"/>
    <p:sldId id="575" r:id="rId23"/>
    <p:sldId id="503" r:id="rId24"/>
    <p:sldId id="576" r:id="rId25"/>
    <p:sldId id="482" r:id="rId26"/>
    <p:sldId id="577" r:id="rId27"/>
    <p:sldId id="467" r:id="rId28"/>
    <p:sldId id="578" r:id="rId29"/>
    <p:sldId id="478" r:id="rId30"/>
    <p:sldId id="579" r:id="rId31"/>
    <p:sldId id="497" r:id="rId32"/>
    <p:sldId id="580" r:id="rId33"/>
    <p:sldId id="501" r:id="rId34"/>
    <p:sldId id="581" r:id="rId35"/>
    <p:sldId id="483" r:id="rId36"/>
    <p:sldId id="582" r:id="rId37"/>
    <p:sldId id="459" r:id="rId38"/>
    <p:sldId id="583" r:id="rId39"/>
    <p:sldId id="469" r:id="rId40"/>
    <p:sldId id="584" r:id="rId41"/>
    <p:sldId id="476" r:id="rId42"/>
    <p:sldId id="585" r:id="rId43"/>
    <p:sldId id="499" r:id="rId44"/>
    <p:sldId id="586" r:id="rId45"/>
    <p:sldId id="460" r:id="rId46"/>
    <p:sldId id="591" r:id="rId47"/>
    <p:sldId id="466" r:id="rId48"/>
    <p:sldId id="480" r:id="rId49"/>
    <p:sldId id="465" r:id="rId50"/>
    <p:sldId id="588" r:id="rId51"/>
    <p:sldId id="533" r:id="rId52"/>
    <p:sldId id="589" r:id="rId53"/>
    <p:sldId id="485" r:id="rId54"/>
    <p:sldId id="464" r:id="rId55"/>
    <p:sldId id="522" r:id="rId56"/>
    <p:sldId id="590" r:id="rId57"/>
    <p:sldId id="531" r:id="rId58"/>
    <p:sldId id="567" r:id="rId59"/>
  </p:sldIdLst>
  <p:sldSz cx="12192000" cy="6858000"/>
  <p:notesSz cx="6808788" cy="9940925"/>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a:srgbClr val="F5F5F5"/>
    <a:srgbClr val="DCDADA"/>
    <a:srgbClr val="D379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4" autoAdjust="0"/>
    <p:restoredTop sz="86451" autoAdjust="0"/>
  </p:normalViewPr>
  <p:slideViewPr>
    <p:cSldViewPr snapToGrid="0">
      <p:cViewPr varScale="1">
        <p:scale>
          <a:sx n="101" d="100"/>
          <a:sy n="101" d="100"/>
        </p:scale>
        <p:origin x="138" y="42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6038" y="0"/>
            <a:ext cx="2951162" cy="498475"/>
          </a:xfrm>
          <a:prstGeom prst="rect">
            <a:avLst/>
          </a:prstGeom>
        </p:spPr>
        <p:txBody>
          <a:bodyPr vert="horz" lIns="91440" tIns="45720" rIns="91440" bIns="45720" rtlCol="0"/>
          <a:lstStyle>
            <a:lvl1pPr algn="r">
              <a:defRPr sz="1200"/>
            </a:lvl1pPr>
          </a:lstStyle>
          <a:p>
            <a:fld id="{73DE6F3E-427B-4ADC-8510-7BB406EC26E8}" type="datetimeFigureOut">
              <a:rPr lang="nb-NO" smtClean="0"/>
              <a:t>28.03.2019</a:t>
            </a:fld>
            <a:endParaRPr lang="nb-NO"/>
          </a:p>
        </p:txBody>
      </p:sp>
      <p:sp>
        <p:nvSpPr>
          <p:cNvPr id="4" name="Plassholder for lysbilde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1038" y="4784725"/>
            <a:ext cx="5446712" cy="3913188"/>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442450"/>
            <a:ext cx="2951163" cy="49847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6038" y="9442450"/>
            <a:ext cx="2951162" cy="498475"/>
          </a:xfrm>
          <a:prstGeom prst="rect">
            <a:avLst/>
          </a:prstGeom>
        </p:spPr>
        <p:txBody>
          <a:bodyPr vert="horz" lIns="91440" tIns="45720" rIns="91440" bIns="45720" rtlCol="0" anchor="b"/>
          <a:lstStyle>
            <a:lvl1pPr algn="r">
              <a:defRPr sz="1200"/>
            </a:lvl1pPr>
          </a:lstStyle>
          <a:p>
            <a:fld id="{938658B5-D9AA-4D4F-AE45-7F9E64CBEC4E}" type="slidenum">
              <a:rPr lang="nb-NO" smtClean="0"/>
              <a:t>‹#›</a:t>
            </a:fld>
            <a:endParaRPr lang="nb-NO"/>
          </a:p>
        </p:txBody>
      </p:sp>
    </p:spTree>
    <p:extLst>
      <p:ext uri="{BB962C8B-B14F-4D97-AF65-F5344CB8AC3E}">
        <p14:creationId xmlns:p14="http://schemas.microsoft.com/office/powerpoint/2010/main" val="3028086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-Geografisk informasjon er informasjon om objekter, hendelser og forhold der posisjonen (sted på jorda) er en vesentlig del av informasjonen.</a:t>
            </a:r>
            <a:r>
              <a:rPr lang="nb-NO" baseline="0" dirty="0" smtClean="0"/>
              <a:t> Ofte forkortes begrepet til stedsdata eller </a:t>
            </a:r>
            <a:r>
              <a:rPr lang="nb-NO" baseline="0" dirty="0" err="1" smtClean="0"/>
              <a:t>geodata</a:t>
            </a:r>
            <a:r>
              <a:rPr lang="nb-NO" baseline="0" dirty="0" smtClean="0"/>
              <a:t>.</a:t>
            </a:r>
          </a:p>
          <a:p>
            <a:pPr marL="0" indent="0">
              <a:buNone/>
            </a:pPr>
            <a:r>
              <a:rPr lang="nb-NO" baseline="0" dirty="0" smtClean="0"/>
              <a:t>-November 2018 lanserte regjeringen den nye nasjonale </a:t>
            </a:r>
            <a:r>
              <a:rPr lang="nb-NO" baseline="0" dirty="0" err="1" smtClean="0"/>
              <a:t>geodatastrategien</a:t>
            </a:r>
            <a:r>
              <a:rPr lang="nb-NO" baseline="0" dirty="0" smtClean="0"/>
              <a:t> fram mot 2025</a:t>
            </a:r>
            <a:br>
              <a:rPr lang="nb-NO" baseline="0" dirty="0" smtClean="0"/>
            </a:br>
            <a:r>
              <a:rPr lang="nb-NO" baseline="0" dirty="0" smtClean="0"/>
              <a:t>-Den henvender seg til sektormyndigheter på ulike forvaltningsnivåer, dataprodusenter, teknologileverandører, innovatører og brukere i alle sektorer – og til Kartverket som nasjonal </a:t>
            </a:r>
            <a:r>
              <a:rPr lang="nb-NO" baseline="0" dirty="0" err="1" smtClean="0"/>
              <a:t>geodatakoordinator</a:t>
            </a:r>
            <a:r>
              <a:rPr lang="nb-NO" baseline="0" dirty="0" smtClean="0"/>
              <a:t>. Det er utviklet en første versjon av handlingsplan våren 2019 for å arbeide for å nå målene definert i nasjonale geodatastrategi. Revidert handlingsplan vil utvikles innen 2020 av sektorene, koordinert av Kartverket.  </a:t>
            </a:r>
            <a:endParaRPr lang="nb-NO" dirty="0" smtClean="0"/>
          </a:p>
          <a:p>
            <a:pPr marL="0" indent="0">
              <a:buNone/>
            </a:pPr>
            <a:endParaRPr lang="nb-NO" baseline="0" dirty="0" smtClean="0"/>
          </a:p>
          <a:p>
            <a:pPr marL="228600" indent="-228600">
              <a:buAutoNum type="arabicPeriod"/>
            </a:pPr>
            <a:endParaRPr lang="nb-NO" baseline="0" dirty="0" smtClean="0"/>
          </a:p>
        </p:txBody>
      </p:sp>
      <p:sp>
        <p:nvSpPr>
          <p:cNvPr id="4" name="Plassholder for lysbildenummer 3"/>
          <p:cNvSpPr>
            <a:spLocks noGrp="1"/>
          </p:cNvSpPr>
          <p:nvPr>
            <p:ph type="sldNum" sz="quarter" idx="10"/>
          </p:nvPr>
        </p:nvSpPr>
        <p:spPr/>
        <p:txBody>
          <a:bodyPr/>
          <a:lstStyle/>
          <a:p>
            <a:fld id="{8D601917-3419-4DE3-9AD0-7D28BBCDC02A}" type="slidenum">
              <a:rPr lang="nb-NO" smtClean="0"/>
              <a:t>1</a:t>
            </a:fld>
            <a:endParaRPr lang="nb-NO"/>
          </a:p>
        </p:txBody>
      </p:sp>
    </p:spTree>
    <p:extLst>
      <p:ext uri="{BB962C8B-B14F-4D97-AF65-F5344CB8AC3E}">
        <p14:creationId xmlns:p14="http://schemas.microsoft.com/office/powerpoint/2010/main" val="249163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38658B5-D9AA-4D4F-AE45-7F9E64CBEC4E}" type="slidenum">
              <a:rPr lang="nb-NO" smtClean="0"/>
              <a:t>3</a:t>
            </a:fld>
            <a:endParaRPr lang="nb-NO"/>
          </a:p>
        </p:txBody>
      </p:sp>
    </p:spTree>
    <p:extLst>
      <p:ext uri="{BB962C8B-B14F-4D97-AF65-F5344CB8AC3E}">
        <p14:creationId xmlns:p14="http://schemas.microsoft.com/office/powerpoint/2010/main" val="1703024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eaLnBrk="1" fontAlgn="t" latinLnBrk="0" hangingPunct="1"/>
            <a:endParaRPr lang="nb-NO" sz="1200" b="0" i="0" u="none" strike="noStrike" kern="1200" dirty="0" smtClean="0">
              <a:solidFill>
                <a:schemeClr val="tx1"/>
              </a:solidFill>
              <a:effectLst/>
              <a:latin typeface="+mn-lt"/>
              <a:ea typeface="+mn-ea"/>
              <a:cs typeface="+mn-cs"/>
            </a:endParaRPr>
          </a:p>
          <a:p>
            <a:pPr rtl="0" eaLnBrk="1" fontAlgn="t" latinLnBrk="0" hangingPunct="1"/>
            <a:r>
              <a:rPr lang="nb-NO" sz="1200" b="0" i="0" u="none" strike="noStrike" kern="1200" dirty="0" smtClean="0">
                <a:solidFill>
                  <a:schemeClr val="tx1"/>
                </a:solidFill>
                <a:effectLst/>
                <a:latin typeface="+mn-lt"/>
                <a:ea typeface="+mn-ea"/>
                <a:cs typeface="+mn-cs"/>
              </a:rPr>
              <a:t>Utnytte laserdata</a:t>
            </a:r>
            <a:r>
              <a:rPr lang="nb-NO" sz="1200" b="0" i="0" u="none" strike="noStrike" kern="1200" baseline="0" dirty="0" smtClean="0">
                <a:solidFill>
                  <a:schemeClr val="tx1"/>
                </a:solidFill>
                <a:effectLst/>
                <a:latin typeface="+mn-lt"/>
                <a:ea typeface="+mn-ea"/>
                <a:cs typeface="+mn-cs"/>
              </a:rPr>
              <a:t> til klassifisering av vegetasjon.</a:t>
            </a:r>
          </a:p>
          <a:p>
            <a:pPr rtl="0" eaLnBrk="1" fontAlgn="t" latinLnBrk="0" hangingPunct="1"/>
            <a:endParaRPr lang="nb-NO" sz="1200" b="0" i="0" u="none" strike="noStrike" kern="1200" dirty="0" smtClean="0">
              <a:solidFill>
                <a:schemeClr val="tx1"/>
              </a:solidFill>
              <a:effectLst/>
              <a:latin typeface="+mn-lt"/>
              <a:ea typeface="+mn-ea"/>
              <a:cs typeface="+mn-cs"/>
            </a:endParaRPr>
          </a:p>
          <a:p>
            <a:pPr rtl="0" eaLnBrk="1" fontAlgn="t" latinLnBrk="0" hangingPunct="1"/>
            <a:r>
              <a:rPr lang="nb-NO" sz="1200" b="0" i="0" u="none" strike="noStrike" kern="1200" baseline="0" dirty="0" smtClean="0">
                <a:solidFill>
                  <a:schemeClr val="tx1"/>
                </a:solidFill>
                <a:effectLst/>
                <a:latin typeface="+mn-lt"/>
                <a:ea typeface="+mn-ea"/>
                <a:cs typeface="+mn-cs"/>
              </a:rPr>
              <a:t>Prosjektets mål er at en ut i fra punktsky skal kunne generere opplysninger om vegetasjonstype og forventet tetthet av bakketreff.  Teste ut ulike metodikker, eks maskinlæring. </a:t>
            </a:r>
            <a:endParaRPr lang="nb-NO" sz="1200" b="0" i="0" u="none" strike="noStrike" kern="1200" dirty="0" smtClean="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CCC2547D-4EAE-480D-998F-E68DB2C90A92}" type="slidenum">
              <a:rPr lang="nb-NO" smtClean="0"/>
              <a:t>22</a:t>
            </a:fld>
            <a:endParaRPr lang="nb-NO"/>
          </a:p>
        </p:txBody>
      </p:sp>
    </p:spTree>
    <p:extLst>
      <p:ext uri="{BB962C8B-B14F-4D97-AF65-F5344CB8AC3E}">
        <p14:creationId xmlns:p14="http://schemas.microsoft.com/office/powerpoint/2010/main" val="3445677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eaLnBrk="1" fontAlgn="t" latinLnBrk="0" hangingPunct="1"/>
            <a:r>
              <a:rPr lang="nb-NO" sz="1200" b="0" i="0" u="none" strike="noStrike" kern="1200" dirty="0" smtClean="0">
                <a:solidFill>
                  <a:schemeClr val="tx1"/>
                </a:solidFill>
                <a:effectLst/>
                <a:latin typeface="+mn-lt"/>
                <a:ea typeface="+mn-ea"/>
                <a:cs typeface="+mn-cs"/>
              </a:rPr>
              <a:t>Utnytte laserdata</a:t>
            </a:r>
            <a:r>
              <a:rPr lang="nb-NO" sz="1200" b="0" i="0" u="none" strike="noStrike" kern="1200" baseline="0" dirty="0" smtClean="0">
                <a:solidFill>
                  <a:schemeClr val="tx1"/>
                </a:solidFill>
                <a:effectLst/>
                <a:latin typeface="+mn-lt"/>
                <a:ea typeface="+mn-ea"/>
                <a:cs typeface="+mn-cs"/>
              </a:rPr>
              <a:t> til klassifisering av vegetasjon.</a:t>
            </a:r>
          </a:p>
          <a:p>
            <a:pPr rtl="0" eaLnBrk="1" fontAlgn="t" latinLnBrk="0" hangingPunct="1"/>
            <a:endParaRPr lang="nb-NO" sz="1200" b="0" i="0" u="none" strike="noStrike" kern="1200" dirty="0" smtClean="0">
              <a:solidFill>
                <a:schemeClr val="tx1"/>
              </a:solidFill>
              <a:effectLst/>
              <a:latin typeface="+mn-lt"/>
              <a:ea typeface="+mn-ea"/>
              <a:cs typeface="+mn-cs"/>
            </a:endParaRPr>
          </a:p>
          <a:p>
            <a:pPr rtl="0" eaLnBrk="1" fontAlgn="t" latinLnBrk="0" hangingPunct="1"/>
            <a:r>
              <a:rPr lang="nb-NO" sz="1200" b="0" i="0" u="none" strike="noStrike" kern="1200" baseline="0" dirty="0" smtClean="0">
                <a:solidFill>
                  <a:schemeClr val="tx1"/>
                </a:solidFill>
                <a:effectLst/>
                <a:latin typeface="+mn-lt"/>
                <a:ea typeface="+mn-ea"/>
                <a:cs typeface="+mn-cs"/>
              </a:rPr>
              <a:t>Prosjektets mål er at en ut i fra punktsky skal kunne generere opplysninger om vegetasjonstype og forventet tetthet av bakketreff.  Teste ut ulike metodikker, eks maskinlæring.</a:t>
            </a:r>
            <a:endParaRPr lang="nb-NO" sz="1200" b="0" i="0" u="none" strike="noStrike" kern="1200" dirty="0" smtClean="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CCC2547D-4EAE-480D-998F-E68DB2C90A92}" type="slidenum">
              <a:rPr lang="nb-NO" smtClean="0"/>
              <a:t>46</a:t>
            </a:fld>
            <a:endParaRPr lang="nb-NO"/>
          </a:p>
        </p:txBody>
      </p:sp>
    </p:spTree>
    <p:extLst>
      <p:ext uri="{BB962C8B-B14F-4D97-AF65-F5344CB8AC3E}">
        <p14:creationId xmlns:p14="http://schemas.microsoft.com/office/powerpoint/2010/main" val="63862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38658B5-D9AA-4D4F-AE45-7F9E64CBEC4E}" type="slidenum">
              <a:rPr lang="nb-NO" smtClean="0"/>
              <a:t>53</a:t>
            </a:fld>
            <a:endParaRPr lang="nb-NO"/>
          </a:p>
        </p:txBody>
      </p:sp>
    </p:spTree>
    <p:extLst>
      <p:ext uri="{BB962C8B-B14F-4D97-AF65-F5344CB8AC3E}">
        <p14:creationId xmlns:p14="http://schemas.microsoft.com/office/powerpoint/2010/main" val="199806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A70D26F6-8439-4980-B871-5A61FE2B14E3}" type="datetimeFigureOut">
              <a:rPr lang="nb-NO" smtClean="0"/>
              <a:t>28.03.2019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36AA545-2EBD-4096-9CD8-3A389E53CC1B}" type="slidenum">
              <a:rPr lang="nb-NO" smtClean="0"/>
              <a:t>‹#›</a:t>
            </a:fld>
            <a:endParaRPr lang="nb-NO"/>
          </a:p>
        </p:txBody>
      </p:sp>
    </p:spTree>
    <p:extLst>
      <p:ext uri="{BB962C8B-B14F-4D97-AF65-F5344CB8AC3E}">
        <p14:creationId xmlns:p14="http://schemas.microsoft.com/office/powerpoint/2010/main" val="490187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A70D26F6-8439-4980-B871-5A61FE2B14E3}" type="datetimeFigureOut">
              <a:rPr lang="nb-NO" smtClean="0"/>
              <a:t>28.03.2019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36AA545-2EBD-4096-9CD8-3A389E53CC1B}" type="slidenum">
              <a:rPr lang="nb-NO" smtClean="0"/>
              <a:t>‹#›</a:t>
            </a:fld>
            <a:endParaRPr lang="nb-NO"/>
          </a:p>
        </p:txBody>
      </p:sp>
    </p:spTree>
    <p:extLst>
      <p:ext uri="{BB962C8B-B14F-4D97-AF65-F5344CB8AC3E}">
        <p14:creationId xmlns:p14="http://schemas.microsoft.com/office/powerpoint/2010/main" val="2579574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A70D26F6-8439-4980-B871-5A61FE2B14E3}" type="datetimeFigureOut">
              <a:rPr lang="nb-NO" smtClean="0"/>
              <a:t>28.03.2019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36AA545-2EBD-4096-9CD8-3A389E53CC1B}" type="slidenum">
              <a:rPr lang="nb-NO" smtClean="0"/>
              <a:t>‹#›</a:t>
            </a:fld>
            <a:endParaRPr lang="nb-NO"/>
          </a:p>
        </p:txBody>
      </p:sp>
    </p:spTree>
    <p:extLst>
      <p:ext uri="{BB962C8B-B14F-4D97-AF65-F5344CB8AC3E}">
        <p14:creationId xmlns:p14="http://schemas.microsoft.com/office/powerpoint/2010/main" val="4009633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A70D26F6-8439-4980-B871-5A61FE2B14E3}" type="datetimeFigureOut">
              <a:rPr lang="nb-NO" smtClean="0"/>
              <a:t>28.03.2019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36AA545-2EBD-4096-9CD8-3A389E53CC1B}" type="slidenum">
              <a:rPr lang="nb-NO" smtClean="0"/>
              <a:t>‹#›</a:t>
            </a:fld>
            <a:endParaRPr lang="nb-NO"/>
          </a:p>
        </p:txBody>
      </p:sp>
    </p:spTree>
    <p:extLst>
      <p:ext uri="{BB962C8B-B14F-4D97-AF65-F5344CB8AC3E}">
        <p14:creationId xmlns:p14="http://schemas.microsoft.com/office/powerpoint/2010/main" val="1132611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tart Layout">
    <p:spTree>
      <p:nvGrpSpPr>
        <p:cNvPr id="1" name=""/>
        <p:cNvGrpSpPr/>
        <p:nvPr/>
      </p:nvGrpSpPr>
      <p:grpSpPr>
        <a:xfrm>
          <a:off x="0" y="0"/>
          <a:ext cx="0" cy="0"/>
          <a:chOff x="0" y="0"/>
          <a:chExt cx="0" cy="0"/>
        </a:xfrm>
      </p:grpSpPr>
      <p:sp>
        <p:nvSpPr>
          <p:cNvPr id="13" name="Text Placeholder 12"/>
          <p:cNvSpPr>
            <a:spLocks noGrp="1"/>
          </p:cNvSpPr>
          <p:nvPr>
            <p:ph type="body" sz="quarter" idx="11" hasCustomPrompt="1"/>
          </p:nvPr>
        </p:nvSpPr>
        <p:spPr>
          <a:xfrm>
            <a:off x="4315884" y="538163"/>
            <a:ext cx="7016749" cy="1485900"/>
          </a:xfrm>
          <a:prstGeom prst="rect">
            <a:avLst/>
          </a:prstGeom>
          <a:effectLst>
            <a:outerShdw blurRad="12700" dist="12700" dir="5400000" algn="tl" rotWithShape="0">
              <a:schemeClr val="bg1"/>
            </a:outerShdw>
          </a:effectLst>
        </p:spPr>
        <p:txBody>
          <a:bodyPr vert="horz" lIns="0" tIns="0" rIns="0" bIns="0">
            <a:normAutofit/>
          </a:bodyPr>
          <a:lstStyle>
            <a:lvl1pPr marL="0" indent="0">
              <a:buNone/>
              <a:defRPr sz="4800" b="1" baseline="0">
                <a:solidFill>
                  <a:srgbClr val="4B4E4B"/>
                </a:solidFill>
              </a:defRPr>
            </a:lvl1pPr>
          </a:lstStyle>
          <a:p>
            <a:pPr lvl="0"/>
            <a:r>
              <a:rPr lang="en-US" dirty="0" smtClean="0"/>
              <a:t>Click to edit Header title</a:t>
            </a:r>
            <a:endParaRPr lang="en-US" dirty="0"/>
          </a:p>
        </p:txBody>
      </p:sp>
      <p:sp>
        <p:nvSpPr>
          <p:cNvPr id="17" name="Text Placeholder 16"/>
          <p:cNvSpPr>
            <a:spLocks noGrp="1"/>
          </p:cNvSpPr>
          <p:nvPr>
            <p:ph type="body" sz="quarter" idx="12"/>
          </p:nvPr>
        </p:nvSpPr>
        <p:spPr>
          <a:xfrm>
            <a:off x="4303185" y="2185988"/>
            <a:ext cx="7029448" cy="458174"/>
          </a:xfrm>
          <a:prstGeom prst="rect">
            <a:avLst/>
          </a:prstGeom>
        </p:spPr>
        <p:txBody>
          <a:bodyPr vert="horz" lIns="0" tIns="0" rIns="0" bIns="0"/>
          <a:lstStyle>
            <a:lvl1pPr marL="0" indent="0" algn="r">
              <a:buNone/>
              <a:defRPr sz="1600" i="1">
                <a:solidFill>
                  <a:srgbClr val="4A4A4A"/>
                </a:solidFill>
                <a:effectLst>
                  <a:outerShdw blurRad="12700" dist="12700" dir="5400000" algn="tl" rotWithShape="0">
                    <a:schemeClr val="bg1"/>
                  </a:outerShdw>
                </a:effectLst>
              </a:defRPr>
            </a:lvl1pPr>
          </a:lstStyle>
          <a:p>
            <a:pPr lvl="0"/>
            <a:r>
              <a:rPr lang="nb-NO" smtClean="0"/>
              <a:t>Klikk for å redigere tekststiler i malen</a:t>
            </a:r>
          </a:p>
        </p:txBody>
      </p:sp>
      <p:sp>
        <p:nvSpPr>
          <p:cNvPr id="10" name="Picture Placeholder 9"/>
          <p:cNvSpPr>
            <a:spLocks noGrp="1"/>
          </p:cNvSpPr>
          <p:nvPr>
            <p:ph type="pic" sz="quarter" idx="10"/>
          </p:nvPr>
        </p:nvSpPr>
        <p:spPr>
          <a:xfrm>
            <a:off x="0" y="2746377"/>
            <a:ext cx="12192000" cy="4017964"/>
          </a:xfrm>
          <a:prstGeom prst="rect">
            <a:avLst/>
          </a:prstGeom>
        </p:spPr>
        <p:txBody>
          <a:bodyPr vert="horz"/>
          <a:lstStyle/>
          <a:p>
            <a:r>
              <a:rPr lang="nb-NO" smtClean="0"/>
              <a:t>Klikk ikonet for å legge til et bilde</a:t>
            </a:r>
            <a:endParaRPr lang="en-US" dirty="0"/>
          </a:p>
        </p:txBody>
      </p:sp>
      <p:pic>
        <p:nvPicPr>
          <p:cNvPr id="8" name="Bild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4575" y="465775"/>
            <a:ext cx="1914525" cy="1520190"/>
          </a:xfrm>
          <a:prstGeom prst="rect">
            <a:avLst/>
          </a:prstGeom>
        </p:spPr>
      </p:pic>
      <p:pic>
        <p:nvPicPr>
          <p:cNvPr id="6" name="Bild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5314" y="6299489"/>
            <a:ext cx="1009996" cy="344038"/>
          </a:xfrm>
          <a:prstGeom prst="rect">
            <a:avLst/>
          </a:prstGeom>
        </p:spPr>
      </p:pic>
    </p:spTree>
    <p:extLst>
      <p:ext uri="{BB962C8B-B14F-4D97-AF65-F5344CB8AC3E}">
        <p14:creationId xmlns:p14="http://schemas.microsoft.com/office/powerpoint/2010/main" val="423898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Alternativ prosess 6">
            <a:extLst>
              <a:ext uri="{FF2B5EF4-FFF2-40B4-BE49-F238E27FC236}">
                <a16:creationId xmlns:a16="http://schemas.microsoft.com/office/drawing/2014/main" xmlns="" id="{8B394B92-6B87-4BF1-8FF9-D4F4839224B3}"/>
              </a:ext>
            </a:extLst>
          </p:cNvPr>
          <p:cNvSpPr/>
          <p:nvPr userDrawn="1"/>
        </p:nvSpPr>
        <p:spPr>
          <a:xfrm>
            <a:off x="471340" y="377072"/>
            <a:ext cx="11246177" cy="6183983"/>
          </a:xfrm>
          <a:prstGeom prst="flowChartAlternateProcess">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b-NO" dirty="0">
              <a:solidFill>
                <a:schemeClr val="tx2"/>
              </a:solidFill>
            </a:endParaRPr>
          </a:p>
        </p:txBody>
      </p:sp>
    </p:spTree>
    <p:extLst>
      <p:ext uri="{BB962C8B-B14F-4D97-AF65-F5344CB8AC3E}">
        <p14:creationId xmlns:p14="http://schemas.microsoft.com/office/powerpoint/2010/main" val="1458475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A70D26F6-8439-4980-B871-5A61FE2B14E3}" type="datetimeFigureOut">
              <a:rPr lang="nb-NO" smtClean="0"/>
              <a:t>28.03.2019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36AA545-2EBD-4096-9CD8-3A389E53CC1B}" type="slidenum">
              <a:rPr lang="nb-NO" smtClean="0"/>
              <a:t>‹#›</a:t>
            </a:fld>
            <a:endParaRPr lang="nb-NO"/>
          </a:p>
        </p:txBody>
      </p:sp>
    </p:spTree>
    <p:extLst>
      <p:ext uri="{BB962C8B-B14F-4D97-AF65-F5344CB8AC3E}">
        <p14:creationId xmlns:p14="http://schemas.microsoft.com/office/powerpoint/2010/main" val="3413702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A70D26F6-8439-4980-B871-5A61FE2B14E3}" type="datetimeFigureOut">
              <a:rPr lang="nb-NO" smtClean="0"/>
              <a:t>28.03.2019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A36AA545-2EBD-4096-9CD8-3A389E53CC1B}" type="slidenum">
              <a:rPr lang="nb-NO" smtClean="0"/>
              <a:t>‹#›</a:t>
            </a:fld>
            <a:endParaRPr lang="nb-NO"/>
          </a:p>
        </p:txBody>
      </p:sp>
    </p:spTree>
    <p:extLst>
      <p:ext uri="{BB962C8B-B14F-4D97-AF65-F5344CB8AC3E}">
        <p14:creationId xmlns:p14="http://schemas.microsoft.com/office/powerpoint/2010/main" val="206893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A70D26F6-8439-4980-B871-5A61FE2B14E3}" type="datetimeFigureOut">
              <a:rPr lang="nb-NO" smtClean="0"/>
              <a:t>28.03.2019</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A36AA545-2EBD-4096-9CD8-3A389E53CC1B}" type="slidenum">
              <a:rPr lang="nb-NO" smtClean="0"/>
              <a:t>‹#›</a:t>
            </a:fld>
            <a:endParaRPr lang="nb-NO"/>
          </a:p>
        </p:txBody>
      </p:sp>
    </p:spTree>
    <p:extLst>
      <p:ext uri="{BB962C8B-B14F-4D97-AF65-F5344CB8AC3E}">
        <p14:creationId xmlns:p14="http://schemas.microsoft.com/office/powerpoint/2010/main" val="3104480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A70D26F6-8439-4980-B871-5A61FE2B14E3}" type="datetimeFigureOut">
              <a:rPr lang="nb-NO" smtClean="0"/>
              <a:t>28.03.2019</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A36AA545-2EBD-4096-9CD8-3A389E53CC1B}" type="slidenum">
              <a:rPr lang="nb-NO" smtClean="0"/>
              <a:t>‹#›</a:t>
            </a:fld>
            <a:endParaRPr lang="nb-NO"/>
          </a:p>
        </p:txBody>
      </p:sp>
    </p:spTree>
    <p:extLst>
      <p:ext uri="{BB962C8B-B14F-4D97-AF65-F5344CB8AC3E}">
        <p14:creationId xmlns:p14="http://schemas.microsoft.com/office/powerpoint/2010/main" val="439370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A70D26F6-8439-4980-B871-5A61FE2B14E3}" type="datetimeFigureOut">
              <a:rPr lang="nb-NO" smtClean="0"/>
              <a:t>28.03.2019</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A36AA545-2EBD-4096-9CD8-3A389E53CC1B}" type="slidenum">
              <a:rPr lang="nb-NO" smtClean="0"/>
              <a:t>‹#›</a:t>
            </a:fld>
            <a:endParaRPr lang="nb-NO"/>
          </a:p>
        </p:txBody>
      </p:sp>
    </p:spTree>
    <p:extLst>
      <p:ext uri="{BB962C8B-B14F-4D97-AF65-F5344CB8AC3E}">
        <p14:creationId xmlns:p14="http://schemas.microsoft.com/office/powerpoint/2010/main" val="787641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A70D26F6-8439-4980-B871-5A61FE2B14E3}" type="datetimeFigureOut">
              <a:rPr lang="nb-NO" smtClean="0"/>
              <a:t>28.03.2019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A36AA545-2EBD-4096-9CD8-3A389E53CC1B}" type="slidenum">
              <a:rPr lang="nb-NO" smtClean="0"/>
              <a:t>‹#›</a:t>
            </a:fld>
            <a:endParaRPr lang="nb-NO"/>
          </a:p>
        </p:txBody>
      </p:sp>
    </p:spTree>
    <p:extLst>
      <p:ext uri="{BB962C8B-B14F-4D97-AF65-F5344CB8AC3E}">
        <p14:creationId xmlns:p14="http://schemas.microsoft.com/office/powerpoint/2010/main" val="4164858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A70D26F6-8439-4980-B871-5A61FE2B14E3}" type="datetimeFigureOut">
              <a:rPr lang="nb-NO" smtClean="0"/>
              <a:t>28.03.2019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A36AA545-2EBD-4096-9CD8-3A389E53CC1B}" type="slidenum">
              <a:rPr lang="nb-NO" smtClean="0"/>
              <a:t>‹#›</a:t>
            </a:fld>
            <a:endParaRPr lang="nb-NO"/>
          </a:p>
        </p:txBody>
      </p:sp>
    </p:spTree>
    <p:extLst>
      <p:ext uri="{BB962C8B-B14F-4D97-AF65-F5344CB8AC3E}">
        <p14:creationId xmlns:p14="http://schemas.microsoft.com/office/powerpoint/2010/main" val="50678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0D26F6-8439-4980-B871-5A61FE2B14E3}" type="datetimeFigureOut">
              <a:rPr lang="nb-NO" smtClean="0"/>
              <a:t>28.03.2019</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6AA545-2EBD-4096-9CD8-3A389E53CC1B}" type="slidenum">
              <a:rPr lang="nb-NO" smtClean="0"/>
              <a:t>‹#›</a:t>
            </a:fld>
            <a:endParaRPr lang="nb-NO"/>
          </a:p>
        </p:txBody>
      </p:sp>
    </p:spTree>
    <p:extLst>
      <p:ext uri="{BB962C8B-B14F-4D97-AF65-F5344CB8AC3E}">
        <p14:creationId xmlns:p14="http://schemas.microsoft.com/office/powerpoint/2010/main" val="3404643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insar.no/" TargetMode="External"/><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descr="hvit bunntone" title="skygge"/>
          <p:cNvSpPr/>
          <p:nvPr/>
        </p:nvSpPr>
        <p:spPr>
          <a:xfrm>
            <a:off x="457200" y="203200"/>
            <a:ext cx="2936240" cy="19418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Plassholder for tekst 1" descr="Handlingsplan 2019  - tiltak og aktiviteter" title="Handlingsplan 2019  - tiltak og aktiviteter"/>
          <p:cNvSpPr>
            <a:spLocks noGrp="1"/>
          </p:cNvSpPr>
          <p:nvPr>
            <p:ph type="body" sz="quarter" idx="11"/>
          </p:nvPr>
        </p:nvSpPr>
        <p:spPr>
          <a:xfrm>
            <a:off x="2255520" y="548679"/>
            <a:ext cx="9342922" cy="1202485"/>
          </a:xfrm>
        </p:spPr>
        <p:txBody>
          <a:bodyPr>
            <a:normAutofit fontScale="85000" lnSpcReduction="10000"/>
          </a:bodyPr>
          <a:lstStyle/>
          <a:p>
            <a:r>
              <a:rPr lang="nb-NO" dirty="0" smtClean="0"/>
              <a:t>Handlingsplan 2019  - tiltak og aktiviteter</a:t>
            </a:r>
          </a:p>
          <a:p>
            <a:r>
              <a:rPr lang="nb-NO" dirty="0" smtClean="0"/>
              <a:t>Nasjonal geodatastrategi</a:t>
            </a:r>
            <a:endParaRPr lang="nb-NO" dirty="0"/>
          </a:p>
        </p:txBody>
      </p:sp>
      <p:sp>
        <p:nvSpPr>
          <p:cNvPr id="3" name="Plassholder for tekst 2"/>
          <p:cNvSpPr>
            <a:spLocks noGrp="1"/>
          </p:cNvSpPr>
          <p:nvPr>
            <p:ph type="body" sz="quarter" idx="12"/>
          </p:nvPr>
        </p:nvSpPr>
        <p:spPr>
          <a:xfrm>
            <a:off x="3997910" y="1376877"/>
            <a:ext cx="7125582" cy="543364"/>
          </a:xfrm>
        </p:spPr>
        <p:txBody>
          <a:bodyPr/>
          <a:lstStyle/>
          <a:p>
            <a:r>
              <a:rPr lang="nb-NO" dirty="0" smtClean="0"/>
              <a:t>Kartverket, 1.4. 2019 </a:t>
            </a:r>
            <a:endParaRPr lang="nb-NO" dirty="0"/>
          </a:p>
        </p:txBody>
      </p:sp>
      <p:sp>
        <p:nvSpPr>
          <p:cNvPr id="4" name="Tittel 3" hidden="1"/>
          <p:cNvSpPr>
            <a:spLocks noGrp="1"/>
          </p:cNvSpPr>
          <p:nvPr>
            <p:ph type="title" idx="4294967295"/>
          </p:nvPr>
        </p:nvSpPr>
        <p:spPr/>
        <p:txBody>
          <a:bodyPr/>
          <a:lstStyle/>
          <a:p>
            <a:r>
              <a:rPr lang="en-US" dirty="0" err="1" smtClean="0"/>
              <a:t>Handlingsplan</a:t>
            </a:r>
            <a:r>
              <a:rPr lang="en-US" baseline="0" dirty="0" smtClean="0"/>
              <a:t> 2019 – </a:t>
            </a:r>
            <a:r>
              <a:rPr lang="en-US" baseline="0" dirty="0" err="1" smtClean="0"/>
              <a:t>tiltak</a:t>
            </a:r>
            <a:r>
              <a:rPr lang="en-US" baseline="0" dirty="0" smtClean="0"/>
              <a:t> </a:t>
            </a:r>
            <a:r>
              <a:rPr lang="en-US" baseline="0" dirty="0" err="1" smtClean="0"/>
              <a:t>og</a:t>
            </a:r>
            <a:r>
              <a:rPr lang="en-US" baseline="0" dirty="0" smtClean="0"/>
              <a:t> </a:t>
            </a:r>
            <a:r>
              <a:rPr lang="en-US" baseline="0" dirty="0" err="1" smtClean="0"/>
              <a:t>aktiviteter</a:t>
            </a:r>
            <a:r>
              <a:rPr lang="en-US" baseline="0" dirty="0" smtClean="0"/>
              <a:t> </a:t>
            </a:r>
            <a:r>
              <a:rPr lang="en-US" baseline="0" dirty="0" err="1" smtClean="0"/>
              <a:t>Nasjonal</a:t>
            </a:r>
            <a:r>
              <a:rPr lang="en-US" baseline="0" dirty="0" smtClean="0"/>
              <a:t> geodatastrategi</a:t>
            </a:r>
            <a:endParaRPr lang="en-US" dirty="0"/>
          </a:p>
        </p:txBody>
      </p:sp>
      <p:pic>
        <p:nvPicPr>
          <p:cNvPr id="6" name="Bilde 5" descr="Kartverket - logo" title="Logo"/>
          <p:cNvPicPr>
            <a:picLocks noChangeAspect="1"/>
          </p:cNvPicPr>
          <p:nvPr/>
        </p:nvPicPr>
        <p:blipFill>
          <a:blip r:embed="rId3"/>
          <a:stretch>
            <a:fillRect/>
          </a:stretch>
        </p:blipFill>
        <p:spPr>
          <a:xfrm>
            <a:off x="259502" y="548679"/>
            <a:ext cx="1391548" cy="1052898"/>
          </a:xfrm>
          <a:prstGeom prst="rect">
            <a:avLst/>
          </a:prstGeom>
        </p:spPr>
      </p:pic>
      <p:pic>
        <p:nvPicPr>
          <p:cNvPr id="5" name="Bilde 4" descr="Fotomontasje med dybdedata. Foto Eilev Leren " title="Tittelbilde"/>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920241"/>
            <a:ext cx="12192000" cy="4988559"/>
          </a:xfrm>
          <a:prstGeom prst="rect">
            <a:avLst/>
          </a:prstGeom>
        </p:spPr>
      </p:pic>
      <p:sp>
        <p:nvSpPr>
          <p:cNvPr id="10" name="TekstSylinder 9"/>
          <p:cNvSpPr txBox="1"/>
          <p:nvPr/>
        </p:nvSpPr>
        <p:spPr>
          <a:xfrm rot="16200000">
            <a:off x="10107294" y="4702069"/>
            <a:ext cx="3830857" cy="307777"/>
          </a:xfrm>
          <a:prstGeom prst="rect">
            <a:avLst/>
          </a:prstGeom>
          <a:noFill/>
        </p:spPr>
        <p:txBody>
          <a:bodyPr wrap="none" rtlCol="0">
            <a:spAutoFit/>
          </a:bodyPr>
          <a:lstStyle/>
          <a:p>
            <a:r>
              <a:rPr lang="nb-NO" sz="1400" b="1" dirty="0" smtClean="0">
                <a:solidFill>
                  <a:schemeClr val="bg1"/>
                </a:solidFill>
              </a:rPr>
              <a:t>FOTO: EILIV LEREN, DYBDEMODELL: KARTVERKET</a:t>
            </a:r>
            <a:endParaRPr lang="nb-NO" sz="1400" b="1" dirty="0">
              <a:solidFill>
                <a:schemeClr val="bg1"/>
              </a:solidFill>
            </a:endParaRPr>
          </a:p>
        </p:txBody>
      </p:sp>
    </p:spTree>
    <p:extLst>
      <p:ext uri="{BB962C8B-B14F-4D97-AF65-F5344CB8AC3E}">
        <p14:creationId xmlns:p14="http://schemas.microsoft.com/office/powerpoint/2010/main" val="283383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xmlns="" id="{97ED78E9-4A80-47AD-AB6E-11F07ABE65BA}"/>
              </a:ext>
            </a:extLst>
          </p:cNvPr>
          <p:cNvSpPr txBox="1"/>
          <p:nvPr/>
        </p:nvSpPr>
        <p:spPr>
          <a:xfrm>
            <a:off x="1154544" y="603849"/>
            <a:ext cx="7409011" cy="923330"/>
          </a:xfrm>
          <a:prstGeom prst="rect">
            <a:avLst/>
          </a:prstGeom>
          <a:noFill/>
        </p:spPr>
        <p:txBody>
          <a:bodyPr wrap="square" rtlCol="0">
            <a:spAutoFit/>
          </a:bodyPr>
          <a:lstStyle/>
          <a:p>
            <a:r>
              <a:rPr lang="nb-NO" b="1" dirty="0">
                <a:solidFill>
                  <a:srgbClr val="5B9BD5">
                    <a:lumMod val="75000"/>
                  </a:srgbClr>
                </a:solidFill>
              </a:rPr>
              <a:t>TILTAK </a:t>
            </a:r>
            <a:r>
              <a:rPr lang="nb-NO" b="1" dirty="0" smtClean="0">
                <a:solidFill>
                  <a:srgbClr val="5B9BD5">
                    <a:lumMod val="75000"/>
                  </a:srgbClr>
                </a:solidFill>
              </a:rPr>
              <a:t>3: </a:t>
            </a:r>
            <a:endParaRPr lang="nb-NO" dirty="0">
              <a:solidFill>
                <a:srgbClr val="5B9BD5">
                  <a:lumMod val="75000"/>
                </a:srgbClr>
              </a:solidFill>
            </a:endParaRPr>
          </a:p>
          <a:p>
            <a:r>
              <a:rPr lang="nb-NO" b="1" dirty="0">
                <a:solidFill>
                  <a:srgbClr val="44546A"/>
                </a:solidFill>
              </a:rPr>
              <a:t>HEVE KVALITETEN PÅ DET OFFENTLIGE KARTGRUNNLAGET (DOK</a:t>
            </a:r>
            <a:r>
              <a:rPr lang="nb-NO" b="1" dirty="0" smtClean="0">
                <a:solidFill>
                  <a:srgbClr val="44546A"/>
                </a:solidFill>
              </a:rPr>
              <a:t>), aktiviteter</a:t>
            </a:r>
            <a:r>
              <a:rPr lang="nb-NO" b="1" dirty="0">
                <a:solidFill>
                  <a:srgbClr val="44546A"/>
                </a:solidFill>
              </a:rPr>
              <a:t/>
            </a:r>
            <a:br>
              <a:rPr lang="nb-NO" b="1" dirty="0">
                <a:solidFill>
                  <a:srgbClr val="44546A"/>
                </a:solidFill>
              </a:rPr>
            </a:br>
            <a:endParaRPr lang="nb-NO" b="1" dirty="0" smtClean="0">
              <a:solidFill>
                <a:srgbClr val="44546A"/>
              </a:solidFill>
            </a:endParaRPr>
          </a:p>
        </p:txBody>
      </p:sp>
      <p:graphicFrame>
        <p:nvGraphicFramePr>
          <p:cNvPr id="2" name="Tabell 1" descr="Tabell over tiltak " title="Tabell over tiltak "/>
          <p:cNvGraphicFramePr>
            <a:graphicFrameLocks noGrp="1"/>
          </p:cNvGraphicFramePr>
          <p:nvPr>
            <p:extLst/>
          </p:nvPr>
        </p:nvGraphicFramePr>
        <p:xfrm>
          <a:off x="1396312" y="1396316"/>
          <a:ext cx="9583690" cy="4651058"/>
        </p:xfrm>
        <a:graphic>
          <a:graphicData uri="http://schemas.openxmlformats.org/drawingml/2006/table">
            <a:tbl>
              <a:tblPr firstRow="1" firstCol="1" bandRow="1">
                <a:tableStyleId>{5C22544A-7EE6-4342-B048-85BDC9FD1C3A}</a:tableStyleId>
              </a:tblPr>
              <a:tblGrid>
                <a:gridCol w="1906120">
                  <a:extLst>
                    <a:ext uri="{9D8B030D-6E8A-4147-A177-3AD203B41FA5}">
                      <a16:colId xmlns:a16="http://schemas.microsoft.com/office/drawing/2014/main" xmlns="" val="2829788360"/>
                    </a:ext>
                  </a:extLst>
                </a:gridCol>
                <a:gridCol w="4398689">
                  <a:extLst>
                    <a:ext uri="{9D8B030D-6E8A-4147-A177-3AD203B41FA5}">
                      <a16:colId xmlns:a16="http://schemas.microsoft.com/office/drawing/2014/main" xmlns="" val="643313413"/>
                    </a:ext>
                  </a:extLst>
                </a:gridCol>
                <a:gridCol w="1674612">
                  <a:extLst>
                    <a:ext uri="{9D8B030D-6E8A-4147-A177-3AD203B41FA5}">
                      <a16:colId xmlns:a16="http://schemas.microsoft.com/office/drawing/2014/main" xmlns="" val="2528241250"/>
                    </a:ext>
                  </a:extLst>
                </a:gridCol>
                <a:gridCol w="1604269">
                  <a:extLst>
                    <a:ext uri="{9D8B030D-6E8A-4147-A177-3AD203B41FA5}">
                      <a16:colId xmlns:a16="http://schemas.microsoft.com/office/drawing/2014/main" xmlns="" val="879706249"/>
                    </a:ext>
                  </a:extLst>
                </a:gridCol>
              </a:tblGrid>
              <a:tr h="499431">
                <a:tc>
                  <a:txBody>
                    <a:bodyPr/>
                    <a:lstStyle/>
                    <a:p>
                      <a:pPr>
                        <a:lnSpc>
                          <a:spcPct val="107000"/>
                        </a:lnSpc>
                        <a:spcAft>
                          <a:spcPts val="0"/>
                        </a:spcAft>
                      </a:pPr>
                      <a:r>
                        <a:rPr lang="nb-NO" sz="1000">
                          <a:effectLst/>
                        </a:rPr>
                        <a:t>Tittel på aktivitet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53583" marR="53583" marT="0" marB="0"/>
                </a:tc>
                <a:tc>
                  <a:txBody>
                    <a:bodyPr/>
                    <a:lstStyle/>
                    <a:p>
                      <a:pPr>
                        <a:lnSpc>
                          <a:spcPct val="107000"/>
                        </a:lnSpc>
                        <a:spcAft>
                          <a:spcPts val="0"/>
                        </a:spcAft>
                      </a:pPr>
                      <a:r>
                        <a:rPr lang="nb-NO" sz="1000">
                          <a:effectLst/>
                        </a:rPr>
                        <a:t>Beskrivelse, mål for aktivitet</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53583" marR="53583" marT="0" marB="0"/>
                </a:tc>
                <a:tc>
                  <a:txBody>
                    <a:bodyPr/>
                    <a:lstStyle/>
                    <a:p>
                      <a:pPr>
                        <a:lnSpc>
                          <a:spcPct val="107000"/>
                        </a:lnSpc>
                        <a:spcAft>
                          <a:spcPts val="0"/>
                        </a:spcAft>
                      </a:pPr>
                      <a:r>
                        <a:rPr lang="nb-NO" sz="1000">
                          <a:effectLst/>
                        </a:rPr>
                        <a:t>Tidsrom for gjennom-føring av aktivitet</a:t>
                      </a:r>
                    </a:p>
                    <a:p>
                      <a:pPr>
                        <a:lnSpc>
                          <a:spcPct val="107000"/>
                        </a:lnSpc>
                        <a:spcAft>
                          <a:spcPts val="0"/>
                        </a:spcAft>
                      </a:pPr>
                      <a:r>
                        <a:rPr lang="nb-NO" sz="1000">
                          <a:effectLst/>
                        </a:rPr>
                        <a:t>Eks 1/2019-11/2019</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53583" marR="53583" marT="0" marB="0"/>
                </a:tc>
                <a:tc>
                  <a:txBody>
                    <a:bodyPr/>
                    <a:lstStyle/>
                    <a:p>
                      <a:pPr>
                        <a:lnSpc>
                          <a:spcPct val="107000"/>
                        </a:lnSpc>
                        <a:spcAft>
                          <a:spcPts val="0"/>
                        </a:spcAft>
                      </a:pPr>
                      <a:r>
                        <a:rPr lang="nb-NO" sz="1000">
                          <a:effectLst/>
                        </a:rPr>
                        <a:t>Ansvarlig og deltagere i aktivitet</a:t>
                      </a:r>
                    </a:p>
                    <a:p>
                      <a:pPr>
                        <a:lnSpc>
                          <a:spcPct val="107000"/>
                        </a:lnSpc>
                        <a:spcAft>
                          <a:spcPts val="0"/>
                        </a:spcAft>
                      </a:pPr>
                      <a:r>
                        <a:rPr lang="nb-NO" sz="1000">
                          <a:effectLst/>
                        </a:rPr>
                        <a:t>(Navn og etat/virksomhet)</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53583" marR="53583" marT="0" marB="0"/>
                </a:tc>
                <a:extLst>
                  <a:ext uri="{0D108BD9-81ED-4DB2-BD59-A6C34878D82A}">
                    <a16:rowId xmlns:a16="http://schemas.microsoft.com/office/drawing/2014/main" xmlns="" val="2105665339"/>
                  </a:ext>
                </a:extLst>
              </a:tr>
              <a:tr h="295990">
                <a:tc>
                  <a:txBody>
                    <a:bodyPr/>
                    <a:lstStyle/>
                    <a:p>
                      <a:pPr>
                        <a:lnSpc>
                          <a:spcPct val="107000"/>
                        </a:lnSpc>
                        <a:spcAft>
                          <a:spcPts val="0"/>
                        </a:spcAft>
                      </a:pPr>
                      <a:r>
                        <a:rPr lang="nb-NO" sz="1000">
                          <a:effectLst/>
                        </a:rPr>
                        <a:t>Bedre tilgang og teknisk kvalitet</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53583" marR="53583" marT="0" marB="0"/>
                </a:tc>
                <a:tc>
                  <a:txBody>
                    <a:bodyPr/>
                    <a:lstStyle/>
                    <a:p>
                      <a:pPr marL="342900" lvl="0" indent="-342900">
                        <a:lnSpc>
                          <a:spcPct val="110000"/>
                        </a:lnSpc>
                        <a:spcAft>
                          <a:spcPts val="0"/>
                        </a:spcAft>
                        <a:buFont typeface="Symbol" panose="05050102010706020507" pitchFamily="18" charset="2"/>
                        <a:buChar char=""/>
                      </a:pPr>
                      <a:r>
                        <a:rPr lang="nb-NO" sz="1000" dirty="0">
                          <a:effectLst/>
                        </a:rPr>
                        <a:t>Sette opp distribusjonsløyper og oppfylle DOK-krav. </a:t>
                      </a:r>
                    </a:p>
                  </a:txBody>
                  <a:tcPr marL="53583" marR="53583" marT="0" marB="0"/>
                </a:tc>
                <a:tc>
                  <a:txBody>
                    <a:bodyPr/>
                    <a:lstStyle/>
                    <a:p>
                      <a:pPr>
                        <a:lnSpc>
                          <a:spcPct val="107000"/>
                        </a:lnSpc>
                        <a:spcAft>
                          <a:spcPts val="0"/>
                        </a:spcAft>
                      </a:pPr>
                      <a:r>
                        <a:rPr lang="nb-NO" sz="1000" dirty="0">
                          <a:effectLst/>
                        </a:rPr>
                        <a:t>1/2014-12/2021</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3583" marR="53583" marT="0" marB="0"/>
                </a:tc>
                <a:tc>
                  <a:txBody>
                    <a:bodyPr/>
                    <a:lstStyle/>
                    <a:p>
                      <a:pPr marL="342900" lvl="0" indent="-342900">
                        <a:lnSpc>
                          <a:spcPct val="110000"/>
                        </a:lnSpc>
                        <a:spcAft>
                          <a:spcPts val="0"/>
                        </a:spcAft>
                        <a:buFont typeface="Symbol" panose="05050102010706020507" pitchFamily="18" charset="2"/>
                        <a:buChar char=""/>
                      </a:pPr>
                      <a:r>
                        <a:rPr lang="nb-NO" sz="1000" dirty="0" smtClean="0">
                          <a:effectLst/>
                        </a:rPr>
                        <a:t>Etatene</a:t>
                      </a:r>
                      <a:endParaRPr lang="nb-NO" sz="1000" dirty="0">
                        <a:effectLst/>
                      </a:endParaRPr>
                    </a:p>
                  </a:txBody>
                  <a:tcPr marL="53583" marR="53583" marT="0" marB="0"/>
                </a:tc>
                <a:extLst>
                  <a:ext uri="{0D108BD9-81ED-4DB2-BD59-A6C34878D82A}">
                    <a16:rowId xmlns:a16="http://schemas.microsoft.com/office/drawing/2014/main" xmlns="" val="172824494"/>
                  </a:ext>
                </a:extLst>
              </a:tr>
              <a:tr h="560718">
                <a:tc>
                  <a:txBody>
                    <a:bodyPr/>
                    <a:lstStyle/>
                    <a:p>
                      <a:pPr>
                        <a:lnSpc>
                          <a:spcPct val="107000"/>
                        </a:lnSpc>
                        <a:spcAft>
                          <a:spcPts val="0"/>
                        </a:spcAft>
                      </a:pPr>
                      <a:r>
                        <a:rPr lang="nb-NO" sz="1000">
                          <a:effectLst/>
                        </a:rPr>
                        <a:t>Dekningskart</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53583" marR="53583" marT="0" marB="0"/>
                </a:tc>
                <a:tc>
                  <a:txBody>
                    <a:bodyPr/>
                    <a:lstStyle/>
                    <a:p>
                      <a:pPr marL="342900" lvl="0" indent="-342900">
                        <a:lnSpc>
                          <a:spcPct val="110000"/>
                        </a:lnSpc>
                        <a:spcAft>
                          <a:spcPts val="0"/>
                        </a:spcAft>
                        <a:buFont typeface="Symbol" panose="05050102010706020507" pitchFamily="18" charset="2"/>
                        <a:buChar char=""/>
                      </a:pPr>
                      <a:r>
                        <a:rPr lang="nb-NO" sz="1000" dirty="0" smtClean="0">
                          <a:effectLst/>
                        </a:rPr>
                        <a:t>Metode</a:t>
                      </a:r>
                    </a:p>
                    <a:p>
                      <a:pPr marL="342900" lvl="0" indent="-342900">
                        <a:lnSpc>
                          <a:spcPct val="110000"/>
                        </a:lnSpc>
                        <a:spcAft>
                          <a:spcPts val="0"/>
                        </a:spcAft>
                        <a:buFont typeface="Symbol" panose="05050102010706020507" pitchFamily="18" charset="2"/>
                        <a:buChar char=""/>
                      </a:pPr>
                      <a:r>
                        <a:rPr lang="nb-NO" sz="1000" dirty="0" smtClean="0">
                          <a:effectLst/>
                        </a:rPr>
                        <a:t>Etablere </a:t>
                      </a:r>
                      <a:r>
                        <a:rPr lang="nb-NO" sz="1000" dirty="0">
                          <a:effectLst/>
                        </a:rPr>
                        <a:t>dekningskart som viser fullstendighet</a:t>
                      </a:r>
                    </a:p>
                    <a:p>
                      <a:pPr marL="342900" lvl="0" indent="-342900">
                        <a:lnSpc>
                          <a:spcPct val="110000"/>
                        </a:lnSpc>
                        <a:spcAft>
                          <a:spcPts val="0"/>
                        </a:spcAft>
                        <a:buFont typeface="Symbol" panose="05050102010706020507" pitchFamily="18" charset="2"/>
                        <a:buChar char=""/>
                      </a:pPr>
                      <a:r>
                        <a:rPr lang="nb-NO" sz="1000" dirty="0" smtClean="0">
                          <a:effectLst/>
                        </a:rPr>
                        <a:t>Samordnet distribusjon</a:t>
                      </a:r>
                      <a:endParaRPr lang="nb-NO" sz="1000" dirty="0">
                        <a:effectLst/>
                        <a:latin typeface="Calibri" panose="020F0502020204030204" pitchFamily="34" charset="0"/>
                        <a:ea typeface="Calibri" panose="020F0502020204030204" pitchFamily="34" charset="0"/>
                        <a:cs typeface="Lucida Sans Unicode" panose="020B0602030504020204" pitchFamily="34" charset="0"/>
                      </a:endParaRPr>
                    </a:p>
                  </a:txBody>
                  <a:tcPr marL="53583" marR="53583" marT="0" marB="0"/>
                </a:tc>
                <a:tc>
                  <a:txBody>
                    <a:bodyPr/>
                    <a:lstStyle/>
                    <a:p>
                      <a:pPr>
                        <a:lnSpc>
                          <a:spcPct val="107000"/>
                        </a:lnSpc>
                        <a:spcAft>
                          <a:spcPts val="0"/>
                        </a:spcAft>
                      </a:pPr>
                      <a:r>
                        <a:rPr lang="nb-NO" sz="1000">
                          <a:effectLst/>
                        </a:rPr>
                        <a:t>2/2019-01/2021</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53583" marR="53583" marT="0" marB="0"/>
                </a:tc>
                <a:tc>
                  <a:txBody>
                    <a:bodyPr/>
                    <a:lstStyle/>
                    <a:p>
                      <a:pPr marL="342900" lvl="0" indent="-342900">
                        <a:lnSpc>
                          <a:spcPct val="110000"/>
                        </a:lnSpc>
                        <a:spcAft>
                          <a:spcPts val="0"/>
                        </a:spcAft>
                        <a:buFont typeface="Symbol" panose="05050102010706020507" pitchFamily="18" charset="2"/>
                        <a:buChar char=""/>
                      </a:pPr>
                      <a:r>
                        <a:rPr lang="nb-NO" sz="1000" dirty="0">
                          <a:effectLst/>
                        </a:rPr>
                        <a:t>Kartverket</a:t>
                      </a:r>
                    </a:p>
                    <a:p>
                      <a:pPr marL="342900" lvl="0" indent="-342900">
                        <a:lnSpc>
                          <a:spcPct val="110000"/>
                        </a:lnSpc>
                        <a:spcAft>
                          <a:spcPts val="0"/>
                        </a:spcAft>
                        <a:buFont typeface="Symbol" panose="05050102010706020507" pitchFamily="18" charset="2"/>
                        <a:buChar char=""/>
                      </a:pPr>
                      <a:r>
                        <a:rPr lang="nb-NO" sz="1000" dirty="0">
                          <a:effectLst/>
                        </a:rPr>
                        <a:t>Etatene</a:t>
                      </a:r>
                    </a:p>
                    <a:p>
                      <a:pPr marL="0" lvl="0" indent="0">
                        <a:lnSpc>
                          <a:spcPct val="110000"/>
                        </a:lnSpc>
                        <a:spcAft>
                          <a:spcPts val="0"/>
                        </a:spcAft>
                        <a:buFont typeface="Symbol" panose="05050102010706020507" pitchFamily="18" charset="2"/>
                        <a:buNone/>
                      </a:pPr>
                      <a:endParaRPr lang="nb-NO" sz="1000" dirty="0">
                        <a:effectLst/>
                        <a:latin typeface="Calibri" panose="020F0502020204030204" pitchFamily="34" charset="0"/>
                        <a:ea typeface="Calibri" panose="020F0502020204030204" pitchFamily="34" charset="0"/>
                        <a:cs typeface="Lucida Sans Unicode" panose="020B0602030504020204" pitchFamily="34" charset="0"/>
                      </a:endParaRPr>
                    </a:p>
                  </a:txBody>
                  <a:tcPr marL="53583" marR="53583" marT="0" marB="0"/>
                </a:tc>
                <a:extLst>
                  <a:ext uri="{0D108BD9-81ED-4DB2-BD59-A6C34878D82A}">
                    <a16:rowId xmlns:a16="http://schemas.microsoft.com/office/drawing/2014/main" xmlns="" val="3733399744"/>
                  </a:ext>
                </a:extLst>
              </a:tr>
              <a:tr h="392503">
                <a:tc>
                  <a:txBody>
                    <a:bodyPr/>
                    <a:lstStyle/>
                    <a:p>
                      <a:pPr>
                        <a:lnSpc>
                          <a:spcPct val="107000"/>
                        </a:lnSpc>
                        <a:spcAft>
                          <a:spcPts val="0"/>
                        </a:spcAft>
                      </a:pPr>
                      <a:r>
                        <a:rPr lang="nb-NO" sz="1000" dirty="0">
                          <a:effectLst/>
                        </a:rPr>
                        <a:t>Forbedret kommunikasjon</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3583" marR="53583" marT="0" marB="0"/>
                </a:tc>
                <a:tc>
                  <a:txBody>
                    <a:bodyPr/>
                    <a:lstStyle/>
                    <a:p>
                      <a:pPr marL="342900" lvl="0" indent="-342900">
                        <a:lnSpc>
                          <a:spcPct val="110000"/>
                        </a:lnSpc>
                        <a:spcAft>
                          <a:spcPts val="0"/>
                        </a:spcAft>
                        <a:buFont typeface="Symbol" panose="05050102010706020507" pitchFamily="18" charset="2"/>
                        <a:buChar char=""/>
                      </a:pPr>
                      <a:r>
                        <a:rPr lang="nb-NO" sz="1000" dirty="0">
                          <a:effectLst/>
                        </a:rPr>
                        <a:t>Forbedre kommunikasjon med brukeren gjennom metadata, produktsider og spesifikasjoner. </a:t>
                      </a:r>
                    </a:p>
                  </a:txBody>
                  <a:tcPr marL="53583" marR="53583" marT="0" marB="0"/>
                </a:tc>
                <a:tc>
                  <a:txBody>
                    <a:bodyPr/>
                    <a:lstStyle/>
                    <a:p>
                      <a:pPr>
                        <a:lnSpc>
                          <a:spcPct val="107000"/>
                        </a:lnSpc>
                        <a:spcAft>
                          <a:spcPts val="0"/>
                        </a:spcAft>
                      </a:pPr>
                      <a:r>
                        <a:rPr lang="nb-NO" sz="1000">
                          <a:effectLst/>
                        </a:rPr>
                        <a:t>1/2014-12/2021</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53583" marR="53583" marT="0" marB="0"/>
                </a:tc>
                <a:tc>
                  <a:txBody>
                    <a:bodyPr/>
                    <a:lstStyle/>
                    <a:p>
                      <a:pPr marL="342900" lvl="0" indent="-342900">
                        <a:lnSpc>
                          <a:spcPct val="110000"/>
                        </a:lnSpc>
                        <a:spcAft>
                          <a:spcPts val="0"/>
                        </a:spcAft>
                        <a:buFont typeface="Symbol" panose="05050102010706020507" pitchFamily="18" charset="2"/>
                        <a:buChar char=""/>
                      </a:pPr>
                      <a:r>
                        <a:rPr lang="nb-NO" sz="1000" dirty="0">
                          <a:effectLst/>
                        </a:rPr>
                        <a:t>Etatene</a:t>
                      </a:r>
                    </a:p>
                    <a:p>
                      <a:pPr marL="0" lvl="0" indent="0">
                        <a:lnSpc>
                          <a:spcPct val="110000"/>
                        </a:lnSpc>
                        <a:spcAft>
                          <a:spcPts val="0"/>
                        </a:spcAft>
                        <a:buFont typeface="Symbol" panose="05050102010706020507" pitchFamily="18" charset="2"/>
                        <a:buNone/>
                      </a:pPr>
                      <a:endParaRPr lang="nb-NO" sz="1000" dirty="0">
                        <a:effectLst/>
                        <a:latin typeface="Calibri" panose="020F0502020204030204" pitchFamily="34" charset="0"/>
                        <a:ea typeface="Calibri" panose="020F0502020204030204" pitchFamily="34" charset="0"/>
                        <a:cs typeface="Lucida Sans Unicode" panose="020B0602030504020204" pitchFamily="34" charset="0"/>
                      </a:endParaRPr>
                    </a:p>
                  </a:txBody>
                  <a:tcPr marL="53583" marR="53583" marT="0" marB="0"/>
                </a:tc>
                <a:extLst>
                  <a:ext uri="{0D108BD9-81ED-4DB2-BD59-A6C34878D82A}">
                    <a16:rowId xmlns:a16="http://schemas.microsoft.com/office/drawing/2014/main" xmlns="" val="2011605346"/>
                  </a:ext>
                </a:extLst>
              </a:tr>
              <a:tr h="342319">
                <a:tc>
                  <a:txBody>
                    <a:bodyPr/>
                    <a:lstStyle/>
                    <a:p>
                      <a:pPr>
                        <a:lnSpc>
                          <a:spcPct val="107000"/>
                        </a:lnSpc>
                        <a:spcAft>
                          <a:spcPts val="0"/>
                        </a:spcAft>
                      </a:pPr>
                      <a:r>
                        <a:rPr lang="nb-NO" sz="1000">
                          <a:effectLst/>
                        </a:rPr>
                        <a:t>Oppfølging tiltaksplan for forbedring av DOK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53583" marR="53583" marT="0" marB="0"/>
                </a:tc>
                <a:tc>
                  <a:txBody>
                    <a:bodyPr/>
                    <a:lstStyle/>
                    <a:p>
                      <a:pPr marL="342900" lvl="0" indent="-342900">
                        <a:lnSpc>
                          <a:spcPct val="110000"/>
                        </a:lnSpc>
                        <a:spcAft>
                          <a:spcPts val="0"/>
                        </a:spcAft>
                        <a:buFont typeface="Symbol" panose="05050102010706020507" pitchFamily="18" charset="2"/>
                        <a:buChar char=""/>
                      </a:pPr>
                      <a:r>
                        <a:rPr lang="nb-NO" sz="1000" dirty="0">
                          <a:effectLst/>
                        </a:rPr>
                        <a:t>Følge opp etatenes fremdrift</a:t>
                      </a:r>
                    </a:p>
                    <a:p>
                      <a:pPr marL="342900" lvl="0" indent="-342900">
                        <a:lnSpc>
                          <a:spcPct val="110000"/>
                        </a:lnSpc>
                        <a:spcAft>
                          <a:spcPts val="0"/>
                        </a:spcAft>
                        <a:buFont typeface="Symbol" panose="05050102010706020507" pitchFamily="18" charset="2"/>
                        <a:buChar char=""/>
                      </a:pPr>
                      <a:r>
                        <a:rPr lang="nb-NO" sz="1000" dirty="0">
                          <a:effectLst/>
                        </a:rPr>
                        <a:t>Tilrettelegge for årlig rullering av planen </a:t>
                      </a:r>
                      <a:endParaRPr lang="nb-NO" sz="1000" dirty="0">
                        <a:effectLst/>
                        <a:latin typeface="Calibri" panose="020F0502020204030204" pitchFamily="34" charset="0"/>
                        <a:ea typeface="Calibri" panose="020F0502020204030204" pitchFamily="34" charset="0"/>
                        <a:cs typeface="Lucida Sans Unicode" panose="020B0602030504020204" pitchFamily="34" charset="0"/>
                      </a:endParaRPr>
                    </a:p>
                  </a:txBody>
                  <a:tcPr marL="53583" marR="53583" marT="0" marB="0"/>
                </a:tc>
                <a:tc>
                  <a:txBody>
                    <a:bodyPr/>
                    <a:lstStyle/>
                    <a:p>
                      <a:pPr>
                        <a:lnSpc>
                          <a:spcPct val="107000"/>
                        </a:lnSpc>
                        <a:spcAft>
                          <a:spcPts val="0"/>
                        </a:spcAft>
                      </a:pPr>
                      <a:r>
                        <a:rPr lang="nb-NO" sz="1000">
                          <a:effectLst/>
                        </a:rPr>
                        <a:t>8/2018-12/2020</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53583" marR="53583" marT="0" marB="0"/>
                </a:tc>
                <a:tc>
                  <a:txBody>
                    <a:bodyPr/>
                    <a:lstStyle/>
                    <a:p>
                      <a:pPr>
                        <a:lnSpc>
                          <a:spcPct val="107000"/>
                        </a:lnSpc>
                        <a:spcAft>
                          <a:spcPts val="0"/>
                        </a:spcAft>
                      </a:pPr>
                      <a:r>
                        <a:rPr lang="nb-NO" sz="1000">
                          <a:effectLst/>
                        </a:rPr>
                        <a:t>Kartverket</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53583" marR="53583" marT="0" marB="0"/>
                </a:tc>
                <a:extLst>
                  <a:ext uri="{0D108BD9-81ED-4DB2-BD59-A6C34878D82A}">
                    <a16:rowId xmlns:a16="http://schemas.microsoft.com/office/drawing/2014/main" xmlns="" val="774713717"/>
                  </a:ext>
                </a:extLst>
              </a:tr>
              <a:tr h="428670">
                <a:tc>
                  <a:txBody>
                    <a:bodyPr/>
                    <a:lstStyle/>
                    <a:p>
                      <a:pPr>
                        <a:lnSpc>
                          <a:spcPct val="107000"/>
                        </a:lnSpc>
                        <a:spcAft>
                          <a:spcPts val="0"/>
                        </a:spcAft>
                      </a:pPr>
                      <a:r>
                        <a:rPr lang="nb-NO" sz="1000">
                          <a:effectLst/>
                        </a:rPr>
                        <a:t>Oppfølging tiltaksplan for forbedring av DOK</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53583" marR="53583" marT="0" marB="0"/>
                </a:tc>
                <a:tc>
                  <a:txBody>
                    <a:bodyPr/>
                    <a:lstStyle/>
                    <a:p>
                      <a:pPr marL="342900" lvl="0" indent="-342900">
                        <a:lnSpc>
                          <a:spcPct val="110000"/>
                        </a:lnSpc>
                        <a:spcAft>
                          <a:spcPts val="0"/>
                        </a:spcAft>
                        <a:buFont typeface="Symbol" panose="05050102010706020507" pitchFamily="18" charset="2"/>
                        <a:buChar char=""/>
                      </a:pPr>
                      <a:r>
                        <a:rPr lang="nb-NO" sz="1000" dirty="0">
                          <a:effectLst/>
                        </a:rPr>
                        <a:t>Gjennomføre planlagte forbedringstiltak som beskrevet i Tiltaksplan for forbedring av det offentlige kartgrunnlaget (DOK</a:t>
                      </a:r>
                      <a:r>
                        <a:rPr lang="nb-NO" sz="1000" dirty="0" smtClean="0">
                          <a:effectLst/>
                        </a:rPr>
                        <a:t>). Årlig</a:t>
                      </a:r>
                      <a:r>
                        <a:rPr lang="nb-NO" sz="1000" baseline="0" dirty="0" smtClean="0">
                          <a:effectLst/>
                        </a:rPr>
                        <a:t> rullering.</a:t>
                      </a:r>
                      <a:endParaRPr lang="nb-NO" sz="1000" dirty="0">
                        <a:effectLst/>
                      </a:endParaRPr>
                    </a:p>
                  </a:txBody>
                  <a:tcPr marL="53583" marR="53583" marT="0" marB="0"/>
                </a:tc>
                <a:tc>
                  <a:txBody>
                    <a:bodyPr/>
                    <a:lstStyle/>
                    <a:p>
                      <a:pPr>
                        <a:lnSpc>
                          <a:spcPct val="107000"/>
                        </a:lnSpc>
                        <a:spcAft>
                          <a:spcPts val="0"/>
                        </a:spcAft>
                      </a:pPr>
                      <a:r>
                        <a:rPr lang="nb-NO" sz="1000">
                          <a:effectLst/>
                        </a:rPr>
                        <a:t>8/2018-12/2020</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53583" marR="53583" marT="0" marB="0"/>
                </a:tc>
                <a:tc>
                  <a:txBody>
                    <a:bodyPr/>
                    <a:lstStyle/>
                    <a:p>
                      <a:pPr>
                        <a:lnSpc>
                          <a:spcPct val="107000"/>
                        </a:lnSpc>
                        <a:spcAft>
                          <a:spcPts val="0"/>
                        </a:spcAft>
                      </a:pPr>
                      <a:r>
                        <a:rPr lang="nb-NO" sz="1000" dirty="0" smtClean="0">
                          <a:effectLst/>
                        </a:rPr>
                        <a:t>Alle DOK-ansvarlige</a:t>
                      </a:r>
                      <a:r>
                        <a:rPr lang="nb-NO" sz="1000" baseline="0" dirty="0" smtClean="0">
                          <a:effectLst/>
                        </a:rPr>
                        <a:t> etater</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3583" marR="53583" marT="0" marB="0"/>
                </a:tc>
                <a:extLst>
                  <a:ext uri="{0D108BD9-81ED-4DB2-BD59-A6C34878D82A}">
                    <a16:rowId xmlns:a16="http://schemas.microsoft.com/office/drawing/2014/main" xmlns="" val="79666151"/>
                  </a:ext>
                </a:extLst>
              </a:tr>
              <a:tr h="392503">
                <a:tc>
                  <a:txBody>
                    <a:bodyPr/>
                    <a:lstStyle/>
                    <a:p>
                      <a:pPr>
                        <a:lnSpc>
                          <a:spcPct val="107000"/>
                        </a:lnSpc>
                        <a:spcAft>
                          <a:spcPts val="0"/>
                        </a:spcAft>
                      </a:pPr>
                      <a:r>
                        <a:rPr lang="nb-NO" sz="1000">
                          <a:effectLst/>
                        </a:rPr>
                        <a:t>Integrere lokale data i DOK</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53583" marR="53583" marT="0" marB="0"/>
                </a:tc>
                <a:tc>
                  <a:txBody>
                    <a:bodyPr/>
                    <a:lstStyle/>
                    <a:p>
                      <a:pPr marL="342900" lvl="0" indent="-342900">
                        <a:lnSpc>
                          <a:spcPct val="110000"/>
                        </a:lnSpc>
                        <a:spcAft>
                          <a:spcPts val="0"/>
                        </a:spcAft>
                        <a:buFont typeface="Symbol" panose="05050102010706020507" pitchFamily="18" charset="2"/>
                        <a:buChar char=""/>
                      </a:pPr>
                      <a:r>
                        <a:rPr lang="nb-NO" sz="1000" dirty="0">
                          <a:effectLst/>
                        </a:rPr>
                        <a:t>Bevisstgjøre kommuner om viktigheten av å dele sine data i infrastrukturen</a:t>
                      </a:r>
                    </a:p>
                    <a:p>
                      <a:pPr marL="342900" lvl="0" indent="-342900">
                        <a:lnSpc>
                          <a:spcPct val="110000"/>
                        </a:lnSpc>
                        <a:spcAft>
                          <a:spcPts val="0"/>
                        </a:spcAft>
                        <a:buFont typeface="Symbol" panose="05050102010706020507" pitchFamily="18" charset="2"/>
                        <a:buChar char=""/>
                      </a:pPr>
                      <a:r>
                        <a:rPr lang="nb-NO" sz="1000" dirty="0">
                          <a:effectLst/>
                        </a:rPr>
                        <a:t>Avholde workshops for innlegging av DOK-data i Geonorge</a:t>
                      </a:r>
                      <a:endParaRPr lang="nb-NO" sz="1000" dirty="0">
                        <a:effectLst/>
                        <a:latin typeface="Calibri" panose="020F0502020204030204" pitchFamily="34" charset="0"/>
                        <a:ea typeface="Calibri" panose="020F0502020204030204" pitchFamily="34" charset="0"/>
                        <a:cs typeface="Lucida Sans Unicode" panose="020B0602030504020204" pitchFamily="34" charset="0"/>
                      </a:endParaRPr>
                    </a:p>
                  </a:txBody>
                  <a:tcPr marL="53583" marR="53583" marT="0" marB="0"/>
                </a:tc>
                <a:tc>
                  <a:txBody>
                    <a:bodyPr/>
                    <a:lstStyle/>
                    <a:p>
                      <a:pPr>
                        <a:lnSpc>
                          <a:spcPct val="107000"/>
                        </a:lnSpc>
                        <a:spcAft>
                          <a:spcPts val="0"/>
                        </a:spcAft>
                      </a:pPr>
                      <a:r>
                        <a:rPr lang="nb-NO" sz="1000">
                          <a:effectLst/>
                        </a:rPr>
                        <a:t>1/2019-12/2021</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53583" marR="53583" marT="0" marB="0"/>
                </a:tc>
                <a:tc>
                  <a:txBody>
                    <a:bodyPr/>
                    <a:lstStyle/>
                    <a:p>
                      <a:pPr>
                        <a:lnSpc>
                          <a:spcPct val="107000"/>
                        </a:lnSpc>
                        <a:spcAft>
                          <a:spcPts val="0"/>
                        </a:spcAft>
                      </a:pPr>
                      <a:r>
                        <a:rPr lang="nb-NO" sz="1000">
                          <a:effectLst/>
                        </a:rPr>
                        <a:t>Kartverket, kommunene</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53583" marR="53583" marT="0" marB="0"/>
                </a:tc>
                <a:extLst>
                  <a:ext uri="{0D108BD9-81ED-4DB2-BD59-A6C34878D82A}">
                    <a16:rowId xmlns:a16="http://schemas.microsoft.com/office/drawing/2014/main" xmlns="" val="3164219287"/>
                  </a:ext>
                </a:extLst>
              </a:tr>
              <a:tr h="925185">
                <a:tc>
                  <a:txBody>
                    <a:bodyPr/>
                    <a:lstStyle/>
                    <a:p>
                      <a:pPr>
                        <a:lnSpc>
                          <a:spcPct val="107000"/>
                        </a:lnSpc>
                        <a:spcAft>
                          <a:spcPts val="0"/>
                        </a:spcAft>
                      </a:pPr>
                      <a:r>
                        <a:rPr lang="nb-NO" sz="1000">
                          <a:effectLst/>
                        </a:rPr>
                        <a:t>Registrere lokale data i nasjonale baser</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53583" marR="53583" marT="0" marB="0"/>
                </a:tc>
                <a:tc>
                  <a:txBody>
                    <a:bodyPr/>
                    <a:lstStyle/>
                    <a:p>
                      <a:pPr marL="342900" lvl="0" indent="-342900">
                        <a:lnSpc>
                          <a:spcPct val="110000"/>
                        </a:lnSpc>
                        <a:spcAft>
                          <a:spcPts val="0"/>
                        </a:spcAft>
                        <a:buFont typeface="Symbol" panose="05050102010706020507" pitchFamily="18" charset="2"/>
                        <a:buChar char=""/>
                      </a:pPr>
                      <a:r>
                        <a:rPr lang="nb-NO" sz="1000" dirty="0">
                          <a:effectLst/>
                        </a:rPr>
                        <a:t>Tilrettelegge for at kommuner som sitter på geodata skal kunne levere disse inn til en nasjonal base, der dette er </a:t>
                      </a:r>
                      <a:r>
                        <a:rPr lang="nb-NO" sz="1000" dirty="0" smtClean="0">
                          <a:effectLst/>
                        </a:rPr>
                        <a:t>mulig</a:t>
                      </a:r>
                      <a:endParaRPr lang="nb-NO" sz="1000" dirty="0">
                        <a:effectLst/>
                      </a:endParaRPr>
                    </a:p>
                    <a:p>
                      <a:pPr marL="342900" lvl="0" indent="-342900">
                        <a:lnSpc>
                          <a:spcPct val="110000"/>
                        </a:lnSpc>
                        <a:spcAft>
                          <a:spcPts val="0"/>
                        </a:spcAft>
                        <a:buFont typeface="Symbol" panose="05050102010706020507" pitchFamily="18" charset="2"/>
                        <a:buChar char=""/>
                      </a:pPr>
                      <a:r>
                        <a:rPr lang="nb-NO" sz="1000" dirty="0" smtClean="0">
                          <a:effectLst/>
                        </a:rPr>
                        <a:t>Avholde </a:t>
                      </a:r>
                      <a:r>
                        <a:rPr lang="nb-NO" sz="1000" dirty="0">
                          <a:effectLst/>
                        </a:rPr>
                        <a:t>workshops for innlegging av data i nasjonale baser</a:t>
                      </a:r>
                    </a:p>
                    <a:p>
                      <a:pPr marL="342900" lvl="0" indent="-342900">
                        <a:lnSpc>
                          <a:spcPct val="110000"/>
                        </a:lnSpc>
                        <a:spcAft>
                          <a:spcPts val="0"/>
                        </a:spcAft>
                        <a:buFont typeface="Symbol" panose="05050102010706020507" pitchFamily="18" charset="2"/>
                        <a:buChar char=""/>
                      </a:pPr>
                      <a:r>
                        <a:rPr lang="nb-NO" sz="1000" dirty="0">
                          <a:effectLst/>
                        </a:rPr>
                        <a:t>Utrede muligheten for sentral lagring og forvaltning av temadata gjennom for eksempel Geonorge</a:t>
                      </a:r>
                      <a:endParaRPr lang="nb-NO" sz="1000" dirty="0">
                        <a:effectLst/>
                        <a:latin typeface="Calibri" panose="020F0502020204030204" pitchFamily="34" charset="0"/>
                        <a:ea typeface="Calibri" panose="020F0502020204030204" pitchFamily="34" charset="0"/>
                        <a:cs typeface="Lucida Sans Unicode" panose="020B0602030504020204" pitchFamily="34" charset="0"/>
                      </a:endParaRPr>
                    </a:p>
                  </a:txBody>
                  <a:tcPr marL="53583" marR="53583" marT="0" marB="0"/>
                </a:tc>
                <a:tc>
                  <a:txBody>
                    <a:bodyPr/>
                    <a:lstStyle/>
                    <a:p>
                      <a:pPr>
                        <a:lnSpc>
                          <a:spcPct val="107000"/>
                        </a:lnSpc>
                        <a:spcAft>
                          <a:spcPts val="0"/>
                        </a:spcAft>
                      </a:pPr>
                      <a:r>
                        <a:rPr lang="nb-NO" sz="1000" dirty="0">
                          <a:effectLst/>
                        </a:rPr>
                        <a:t>1/2019-21/2021</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3583" marR="53583" marT="0" marB="0"/>
                </a:tc>
                <a:tc>
                  <a:txBody>
                    <a:bodyPr/>
                    <a:lstStyle/>
                    <a:p>
                      <a:pPr marL="342900" lvl="0" indent="-342900">
                        <a:lnSpc>
                          <a:spcPct val="110000"/>
                        </a:lnSpc>
                        <a:spcAft>
                          <a:spcPts val="0"/>
                        </a:spcAft>
                        <a:buFont typeface="Symbol" panose="05050102010706020507" pitchFamily="18" charset="2"/>
                        <a:buChar char=""/>
                      </a:pPr>
                      <a:r>
                        <a:rPr lang="nb-NO" sz="1000" dirty="0">
                          <a:effectLst/>
                        </a:rPr>
                        <a:t>Etatene</a:t>
                      </a:r>
                    </a:p>
                    <a:p>
                      <a:pPr marL="342900" lvl="0" indent="-342900">
                        <a:lnSpc>
                          <a:spcPct val="110000"/>
                        </a:lnSpc>
                        <a:spcAft>
                          <a:spcPts val="0"/>
                        </a:spcAft>
                        <a:buFont typeface="Symbol" panose="05050102010706020507" pitchFamily="18" charset="2"/>
                        <a:buChar char=""/>
                      </a:pPr>
                      <a:r>
                        <a:rPr lang="nb-NO" sz="1000" dirty="0">
                          <a:effectLst/>
                        </a:rPr>
                        <a:t>Kartverket</a:t>
                      </a:r>
                    </a:p>
                    <a:p>
                      <a:pPr marL="342900" lvl="0" indent="-342900">
                        <a:lnSpc>
                          <a:spcPct val="110000"/>
                        </a:lnSpc>
                        <a:spcAft>
                          <a:spcPts val="0"/>
                        </a:spcAft>
                        <a:buFont typeface="Symbol" panose="05050102010706020507" pitchFamily="18" charset="2"/>
                        <a:buChar char=""/>
                      </a:pPr>
                      <a:r>
                        <a:rPr lang="nb-NO" sz="1000" dirty="0" smtClean="0">
                          <a:effectLst/>
                        </a:rPr>
                        <a:t>Kommuner</a:t>
                      </a:r>
                      <a:endParaRPr lang="nb-NO" sz="1000" dirty="0">
                        <a:effectLst/>
                        <a:latin typeface="Calibri" panose="020F0502020204030204" pitchFamily="34" charset="0"/>
                        <a:ea typeface="Calibri" panose="020F0502020204030204" pitchFamily="34" charset="0"/>
                        <a:cs typeface="Lucida Sans Unicode" panose="020B0602030504020204" pitchFamily="34" charset="0"/>
                      </a:endParaRPr>
                    </a:p>
                  </a:txBody>
                  <a:tcPr marL="53583" marR="53583" marT="0" marB="0"/>
                </a:tc>
                <a:extLst>
                  <a:ext uri="{0D108BD9-81ED-4DB2-BD59-A6C34878D82A}">
                    <a16:rowId xmlns:a16="http://schemas.microsoft.com/office/drawing/2014/main" xmlns="" val="1881795683"/>
                  </a:ext>
                </a:extLst>
              </a:tr>
              <a:tr h="448575">
                <a:tc>
                  <a:txBody>
                    <a:bodyPr/>
                    <a:lstStyle/>
                    <a:p>
                      <a:pPr>
                        <a:lnSpc>
                          <a:spcPct val="107000"/>
                        </a:lnSpc>
                        <a:spcAft>
                          <a:spcPts val="0"/>
                        </a:spcAft>
                      </a:pPr>
                      <a:r>
                        <a:rPr lang="nb-NO" sz="1000">
                          <a:effectLst/>
                        </a:rPr>
                        <a:t>Relevansutredning</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53583" marR="53583" marT="0" marB="0"/>
                </a:tc>
                <a:tc>
                  <a:txBody>
                    <a:bodyPr/>
                    <a:lstStyle/>
                    <a:p>
                      <a:pPr marL="342900" lvl="0" indent="-342900">
                        <a:lnSpc>
                          <a:spcPct val="110000"/>
                        </a:lnSpc>
                        <a:spcAft>
                          <a:spcPts val="0"/>
                        </a:spcAft>
                        <a:buFont typeface="Symbol" panose="05050102010706020507" pitchFamily="18" charset="2"/>
                        <a:buChar char=""/>
                      </a:pPr>
                      <a:r>
                        <a:rPr lang="nb-NO" sz="1000">
                          <a:effectLst/>
                        </a:rPr>
                        <a:t>Utrede: Er det de riktige dataene som ligger i DOK per i dag?</a:t>
                      </a:r>
                    </a:p>
                    <a:p>
                      <a:pPr marL="342900" lvl="0" indent="-342900">
                        <a:lnSpc>
                          <a:spcPct val="110000"/>
                        </a:lnSpc>
                        <a:spcAft>
                          <a:spcPts val="0"/>
                        </a:spcAft>
                        <a:buFont typeface="Symbol" panose="05050102010706020507" pitchFamily="18" charset="2"/>
                        <a:buChar char=""/>
                      </a:pPr>
                      <a:r>
                        <a:rPr lang="nb-NO" sz="1000">
                          <a:effectLst/>
                        </a:rPr>
                        <a:t>Identifisere kvalitetsparametere som prioriteres hevet – sett fra brukerperspektiv</a:t>
                      </a:r>
                      <a:endParaRPr lang="nb-NO" sz="1000">
                        <a:effectLst/>
                        <a:latin typeface="Calibri" panose="020F0502020204030204" pitchFamily="34" charset="0"/>
                        <a:ea typeface="Calibri" panose="020F0502020204030204" pitchFamily="34" charset="0"/>
                        <a:cs typeface="Lucida Sans Unicode" panose="020B0602030504020204" pitchFamily="34" charset="0"/>
                      </a:endParaRPr>
                    </a:p>
                  </a:txBody>
                  <a:tcPr marL="53583" marR="53583" marT="0" marB="0"/>
                </a:tc>
                <a:tc>
                  <a:txBody>
                    <a:bodyPr/>
                    <a:lstStyle/>
                    <a:p>
                      <a:pPr>
                        <a:lnSpc>
                          <a:spcPct val="107000"/>
                        </a:lnSpc>
                        <a:spcAft>
                          <a:spcPts val="0"/>
                        </a:spcAft>
                      </a:pPr>
                      <a:r>
                        <a:rPr lang="nb-NO" sz="1000">
                          <a:effectLst/>
                        </a:rPr>
                        <a:t>2/2019-12/2019</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53583" marR="53583" marT="0" marB="0"/>
                </a:tc>
                <a:tc>
                  <a:txBody>
                    <a:bodyPr/>
                    <a:lstStyle/>
                    <a:p>
                      <a:pPr>
                        <a:lnSpc>
                          <a:spcPct val="107000"/>
                        </a:lnSpc>
                        <a:spcAft>
                          <a:spcPts val="0"/>
                        </a:spcAft>
                      </a:pPr>
                      <a:r>
                        <a:rPr lang="nb-NO" sz="1000">
                          <a:effectLst/>
                        </a:rPr>
                        <a:t>Kartverket, kommuner, etater</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53583" marR="53583" marT="0" marB="0"/>
                </a:tc>
                <a:extLst>
                  <a:ext uri="{0D108BD9-81ED-4DB2-BD59-A6C34878D82A}">
                    <a16:rowId xmlns:a16="http://schemas.microsoft.com/office/drawing/2014/main" xmlns="" val="3774943733"/>
                  </a:ext>
                </a:extLst>
              </a:tr>
              <a:tr h="310819">
                <a:tc>
                  <a:txBody>
                    <a:bodyPr/>
                    <a:lstStyle/>
                    <a:p>
                      <a:pPr>
                        <a:lnSpc>
                          <a:spcPct val="107000"/>
                        </a:lnSpc>
                        <a:spcAft>
                          <a:spcPts val="0"/>
                        </a:spcAft>
                      </a:pPr>
                      <a:r>
                        <a:rPr lang="nb-NO" sz="1000">
                          <a:effectLst/>
                        </a:rPr>
                        <a:t>Forankring</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53583" marR="53583" marT="0" marB="0"/>
                </a:tc>
                <a:tc>
                  <a:txBody>
                    <a:bodyPr/>
                    <a:lstStyle/>
                    <a:p>
                      <a:pPr>
                        <a:lnSpc>
                          <a:spcPct val="107000"/>
                        </a:lnSpc>
                        <a:spcAft>
                          <a:spcPts val="0"/>
                        </a:spcAft>
                      </a:pPr>
                      <a:r>
                        <a:rPr lang="nb-NO" sz="1000">
                          <a:effectLst/>
                        </a:rPr>
                        <a:t>Jobbe for at flere kommuner velger DOK og integrerer geodata i sitt PBL-arbeid</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53583" marR="53583" marT="0" marB="0"/>
                </a:tc>
                <a:tc>
                  <a:txBody>
                    <a:bodyPr/>
                    <a:lstStyle/>
                    <a:p>
                      <a:pPr>
                        <a:lnSpc>
                          <a:spcPct val="107000"/>
                        </a:lnSpc>
                        <a:spcAft>
                          <a:spcPts val="0"/>
                        </a:spcAft>
                      </a:pPr>
                      <a:r>
                        <a:rPr lang="nb-NO" sz="1000">
                          <a:effectLst/>
                        </a:rPr>
                        <a:t>1/2014-12/2021</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53583" marR="53583" marT="0" marB="0"/>
                </a:tc>
                <a:tc>
                  <a:txBody>
                    <a:bodyPr/>
                    <a:lstStyle/>
                    <a:p>
                      <a:pPr>
                        <a:lnSpc>
                          <a:spcPct val="107000"/>
                        </a:lnSpc>
                        <a:spcAft>
                          <a:spcPts val="0"/>
                        </a:spcAft>
                      </a:pPr>
                      <a:r>
                        <a:rPr lang="nb-NO" sz="1000" dirty="0">
                          <a:effectLst/>
                        </a:rPr>
                        <a:t>Kartverket</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3583" marR="53583" marT="0" marB="0"/>
                </a:tc>
                <a:extLst>
                  <a:ext uri="{0D108BD9-81ED-4DB2-BD59-A6C34878D82A}">
                    <a16:rowId xmlns:a16="http://schemas.microsoft.com/office/drawing/2014/main" xmlns="" val="67576025"/>
                  </a:ext>
                </a:extLst>
              </a:tr>
            </a:tbl>
          </a:graphicData>
        </a:graphic>
      </p:graphicFrame>
      <p:sp>
        <p:nvSpPr>
          <p:cNvPr id="3" name="Tittel 2" hidden="1"/>
          <p:cNvSpPr>
            <a:spLocks noGrp="1"/>
          </p:cNvSpPr>
          <p:nvPr>
            <p:ph type="title" idx="4294967295"/>
          </p:nvPr>
        </p:nvSpPr>
        <p:spPr/>
        <p:txBody>
          <a:bodyPr/>
          <a:lstStyle/>
          <a:p>
            <a:r>
              <a:rPr lang="en-US" dirty="0" err="1" smtClean="0"/>
              <a:t>Tiltak</a:t>
            </a:r>
            <a:r>
              <a:rPr lang="en-US" dirty="0" smtClean="0"/>
              <a:t> 3: </a:t>
            </a:r>
            <a:r>
              <a:rPr lang="en-US" dirty="0" err="1" smtClean="0"/>
              <a:t>Heve</a:t>
            </a:r>
            <a:r>
              <a:rPr lang="en-US" dirty="0" smtClean="0"/>
              <a:t> </a:t>
            </a:r>
            <a:r>
              <a:rPr lang="en-US" dirty="0" err="1" smtClean="0"/>
              <a:t>kvaliteten</a:t>
            </a:r>
            <a:r>
              <a:rPr lang="en-US" dirty="0" smtClean="0"/>
              <a:t> </a:t>
            </a:r>
            <a:r>
              <a:rPr lang="en-US" dirty="0" err="1" smtClean="0"/>
              <a:t>på</a:t>
            </a:r>
            <a:r>
              <a:rPr lang="en-US" dirty="0" smtClean="0"/>
              <a:t> </a:t>
            </a:r>
            <a:r>
              <a:rPr lang="en-US" dirty="0" err="1" smtClean="0"/>
              <a:t>Det</a:t>
            </a:r>
            <a:r>
              <a:rPr lang="en-US" baseline="0" dirty="0" smtClean="0"/>
              <a:t> </a:t>
            </a:r>
            <a:r>
              <a:rPr lang="en-US" baseline="0" dirty="0" err="1" smtClean="0"/>
              <a:t>offentlige</a:t>
            </a:r>
            <a:r>
              <a:rPr lang="en-US" baseline="0" dirty="0" smtClean="0"/>
              <a:t> </a:t>
            </a:r>
            <a:r>
              <a:rPr lang="en-US" baseline="0" dirty="0" err="1" smtClean="0"/>
              <a:t>kartgrunnlaget</a:t>
            </a:r>
            <a:r>
              <a:rPr lang="en-US" baseline="0" dirty="0" smtClean="0"/>
              <a:t> (DOK), </a:t>
            </a:r>
            <a:r>
              <a:rPr lang="en-US" baseline="0" dirty="0" err="1" smtClean="0"/>
              <a:t>aktiviteter</a:t>
            </a:r>
            <a:endParaRPr lang="en-US" dirty="0"/>
          </a:p>
        </p:txBody>
      </p:sp>
    </p:spTree>
    <p:extLst>
      <p:ext uri="{BB962C8B-B14F-4D97-AF65-F5344CB8AC3E}">
        <p14:creationId xmlns:p14="http://schemas.microsoft.com/office/powerpoint/2010/main" val="1965556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hidden="1"/>
          <p:cNvSpPr>
            <a:spLocks noGrp="1"/>
          </p:cNvSpPr>
          <p:nvPr>
            <p:ph type="title"/>
          </p:nvPr>
        </p:nvSpPr>
        <p:spPr/>
        <p:txBody>
          <a:bodyPr/>
          <a:lstStyle/>
          <a:p>
            <a:r>
              <a:rPr lang="nb-NO" dirty="0" smtClean="0"/>
              <a:t>Tiltak 4: Etablere</a:t>
            </a:r>
            <a:r>
              <a:rPr lang="nb-NO" baseline="0" dirty="0" smtClean="0"/>
              <a:t> program for kvalitetsheving av Matrikkelen</a:t>
            </a:r>
            <a:endParaRPr lang="nb-NO" dirty="0"/>
          </a:p>
        </p:txBody>
      </p:sp>
      <p:sp>
        <p:nvSpPr>
          <p:cNvPr id="5" name="Alternativ prosess 4" descr="Bakgrunnsfarge" title="Bakgrunnsfarge"/>
          <p:cNvSpPr/>
          <p:nvPr/>
        </p:nvSpPr>
        <p:spPr>
          <a:xfrm>
            <a:off x="701431" y="411041"/>
            <a:ext cx="10652369" cy="6221046"/>
          </a:xfrm>
          <a:prstGeom prst="flowChartAlternateProcess">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b-NO" b="1" dirty="0">
              <a:solidFill>
                <a:srgbClr val="5B9BD5">
                  <a:lumMod val="75000"/>
                </a:srgbClr>
              </a:solidFill>
            </a:endParaRPr>
          </a:p>
        </p:txBody>
      </p:sp>
      <p:sp>
        <p:nvSpPr>
          <p:cNvPr id="4" name="Pil ned 3" descr="Pil" title="Pil"/>
          <p:cNvSpPr/>
          <p:nvPr/>
        </p:nvSpPr>
        <p:spPr>
          <a:xfrm>
            <a:off x="9344879" y="5476676"/>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pic>
        <p:nvPicPr>
          <p:cNvPr id="9" name="Bilde 8" descr="4 deler&#10;innsamling av data&#10;lagring og forvaltning&#10;tilrettelegging og distribusjon&#10;tilgang og bruk " title="Hva tiltaket berør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81094" y="5786619"/>
            <a:ext cx="5227584" cy="496360"/>
          </a:xfrm>
          <a:prstGeom prst="rect">
            <a:avLst/>
          </a:prstGeom>
        </p:spPr>
      </p:pic>
      <p:sp>
        <p:nvSpPr>
          <p:cNvPr id="3" name="TekstSylinder 2">
            <a:extLst>
              <a:ext uri="{FF2B5EF4-FFF2-40B4-BE49-F238E27FC236}">
                <a16:creationId xmlns:a16="http://schemas.microsoft.com/office/drawing/2014/main" xmlns="" id="{73D6D511-DAE7-46E7-B154-EED031AE28CA}"/>
              </a:ext>
            </a:extLst>
          </p:cNvPr>
          <p:cNvSpPr txBox="1"/>
          <p:nvPr/>
        </p:nvSpPr>
        <p:spPr>
          <a:xfrm>
            <a:off x="1162051" y="499346"/>
            <a:ext cx="7049266" cy="5816977"/>
          </a:xfrm>
          <a:prstGeom prst="rect">
            <a:avLst/>
          </a:prstGeom>
          <a:noFill/>
        </p:spPr>
        <p:txBody>
          <a:bodyPr wrap="square" rtlCol="0">
            <a:spAutoFit/>
          </a:bodyPr>
          <a:lstStyle/>
          <a:p>
            <a:r>
              <a:rPr lang="nb-NO" b="1" dirty="0">
                <a:solidFill>
                  <a:srgbClr val="5B9BD5">
                    <a:lumMod val="75000"/>
                  </a:srgbClr>
                </a:solidFill>
              </a:rPr>
              <a:t>TILTAK </a:t>
            </a:r>
            <a:r>
              <a:rPr lang="nb-NO" b="1" dirty="0" smtClean="0">
                <a:solidFill>
                  <a:srgbClr val="5B9BD5">
                    <a:lumMod val="75000"/>
                  </a:srgbClr>
                </a:solidFill>
              </a:rPr>
              <a:t>4: </a:t>
            </a:r>
            <a:endParaRPr lang="nb-NO" dirty="0">
              <a:solidFill>
                <a:srgbClr val="5B9BD5">
                  <a:lumMod val="75000"/>
                </a:srgbClr>
              </a:solidFill>
            </a:endParaRPr>
          </a:p>
          <a:p>
            <a:r>
              <a:rPr lang="nb-NO" b="1" dirty="0">
                <a:solidFill>
                  <a:srgbClr val="44546A"/>
                </a:solidFill>
              </a:rPr>
              <a:t>ETABLERE PROGRAM FOR KVALITETSHEVING AV MATRIKKELEN</a:t>
            </a:r>
            <a:endParaRPr lang="nb-NO" dirty="0">
              <a:solidFill>
                <a:srgbClr val="44546A"/>
              </a:solidFill>
            </a:endParaRPr>
          </a:p>
          <a:p>
            <a:endParaRPr lang="nb-NO" sz="1600" dirty="0" smtClean="0">
              <a:solidFill>
                <a:srgbClr val="44546A"/>
              </a:solidFill>
            </a:endParaRPr>
          </a:p>
          <a:p>
            <a:r>
              <a:rPr lang="nb-NO" sz="1600" dirty="0">
                <a:solidFill>
                  <a:srgbClr val="44546A"/>
                </a:solidFill>
              </a:rPr>
              <a:t>Matrikkelen er en nasjonal felleskomponent og ett av tre basis registre i Norge på lik linje med folkeregistret og enhetsregistret. Matrikkelen inneholder informasjon om matrikkelenheter (eiendom), bygninger og adresser. Mange offentlige etater er     avhengige av høy datakvalitet, fullstendighet og ensartethet. Det er betydelig behov for kvalitetsheving av eksisterende data i registeret, og å sikre at ny informasjon er komplett og oppfyller gjeldende kvalitetskrav.</a:t>
            </a:r>
          </a:p>
          <a:p>
            <a:pPr marL="285750" indent="-285750">
              <a:buFont typeface="Arial" panose="020B0604020202020204" pitchFamily="34" charset="0"/>
              <a:buChar char="•"/>
            </a:pPr>
            <a:r>
              <a:rPr lang="nb-NO" sz="1600" dirty="0" smtClean="0">
                <a:solidFill>
                  <a:srgbClr val="44546A"/>
                </a:solidFill>
              </a:rPr>
              <a:t>Etablere </a:t>
            </a:r>
            <a:r>
              <a:rPr lang="nb-NO" sz="1600" dirty="0">
                <a:solidFill>
                  <a:srgbClr val="44546A"/>
                </a:solidFill>
              </a:rPr>
              <a:t>en overordnet kvalitetsstrategi for å ivareta prioriterte behov gjennom god dialog med </a:t>
            </a:r>
            <a:r>
              <a:rPr lang="nb-NO" sz="1600" dirty="0" smtClean="0">
                <a:solidFill>
                  <a:srgbClr val="44546A"/>
                </a:solidFill>
              </a:rPr>
              <a:t>interessentene</a:t>
            </a:r>
            <a:endParaRPr lang="nb-NO" sz="1600" dirty="0">
              <a:solidFill>
                <a:srgbClr val="44546A"/>
              </a:solidFill>
            </a:endParaRPr>
          </a:p>
          <a:p>
            <a:pPr marL="285750" indent="-285750">
              <a:buFont typeface="Arial" panose="020B0604020202020204" pitchFamily="34" charset="0"/>
              <a:buChar char="•"/>
            </a:pPr>
            <a:r>
              <a:rPr lang="nb-NO" sz="1600" dirty="0" smtClean="0">
                <a:solidFill>
                  <a:srgbClr val="44546A"/>
                </a:solidFill>
              </a:rPr>
              <a:t>Tiltak </a:t>
            </a:r>
            <a:r>
              <a:rPr lang="nb-NO" sz="1600" dirty="0">
                <a:solidFill>
                  <a:srgbClr val="44546A"/>
                </a:solidFill>
              </a:rPr>
              <a:t>for forbedring av eksisterende og ny informasjon i </a:t>
            </a:r>
            <a:r>
              <a:rPr lang="nb-NO" sz="1600" dirty="0" smtClean="0">
                <a:solidFill>
                  <a:srgbClr val="44546A"/>
                </a:solidFill>
              </a:rPr>
              <a:t>matrikkelen</a:t>
            </a:r>
          </a:p>
          <a:p>
            <a:pPr marL="285750" indent="-285750">
              <a:buFont typeface="Arial" panose="020B0604020202020204" pitchFamily="34" charset="0"/>
              <a:buChar char="•"/>
            </a:pPr>
            <a:r>
              <a:rPr lang="nb-NO" sz="1600" dirty="0" smtClean="0">
                <a:solidFill>
                  <a:srgbClr val="44546A"/>
                </a:solidFill>
              </a:rPr>
              <a:t>Avklare </a:t>
            </a:r>
            <a:r>
              <a:rPr lang="nb-NO" sz="1600" dirty="0">
                <a:solidFill>
                  <a:srgbClr val="44546A"/>
                </a:solidFill>
              </a:rPr>
              <a:t>og utvikle bygningsdelen i matrikkelen i tråd med </a:t>
            </a:r>
            <a:r>
              <a:rPr lang="nb-NO" sz="1600" dirty="0" smtClean="0">
                <a:solidFill>
                  <a:srgbClr val="44546A"/>
                </a:solidFill>
              </a:rPr>
              <a:t>bygningsstrategien</a:t>
            </a:r>
          </a:p>
          <a:p>
            <a:pPr marL="285750" indent="-285750">
              <a:buFont typeface="Arial" panose="020B0604020202020204" pitchFamily="34" charset="0"/>
              <a:buChar char="•"/>
            </a:pPr>
            <a:r>
              <a:rPr lang="nb-NO" sz="1600" dirty="0" smtClean="0">
                <a:solidFill>
                  <a:srgbClr val="44546A"/>
                </a:solidFill>
              </a:rPr>
              <a:t>Sikre effektiv integrasjon </a:t>
            </a:r>
            <a:r>
              <a:rPr lang="nb-NO" sz="1600" dirty="0">
                <a:solidFill>
                  <a:srgbClr val="44546A"/>
                </a:solidFill>
              </a:rPr>
              <a:t>mellom relevante </a:t>
            </a:r>
            <a:r>
              <a:rPr lang="nb-NO" sz="1600" dirty="0" smtClean="0">
                <a:solidFill>
                  <a:srgbClr val="44546A"/>
                </a:solidFill>
              </a:rPr>
              <a:t>registre – eksisterende og nye.</a:t>
            </a:r>
            <a:endParaRPr lang="nb-NO" sz="1600" dirty="0">
              <a:solidFill>
                <a:srgbClr val="44546A"/>
              </a:solidFill>
            </a:endParaRPr>
          </a:p>
          <a:p>
            <a:pPr marL="285750" indent="-285750">
              <a:buFont typeface="Arial" panose="020B0604020202020204" pitchFamily="34" charset="0"/>
              <a:buChar char="•"/>
            </a:pPr>
            <a:r>
              <a:rPr lang="nb-NO" sz="1600" dirty="0" smtClean="0">
                <a:solidFill>
                  <a:srgbClr val="44546A"/>
                </a:solidFill>
              </a:rPr>
              <a:t>Beskrive </a:t>
            </a:r>
            <a:r>
              <a:rPr lang="nb-NO" sz="1600" dirty="0">
                <a:solidFill>
                  <a:srgbClr val="44546A"/>
                </a:solidFill>
              </a:rPr>
              <a:t>brukerreiser for saksbehandlere, næringsliv og innbyggere</a:t>
            </a:r>
          </a:p>
          <a:p>
            <a:pPr marL="285750" indent="-285750">
              <a:buFont typeface="Arial" panose="020B0604020202020204" pitchFamily="34" charset="0"/>
              <a:buChar char="•"/>
            </a:pPr>
            <a:r>
              <a:rPr lang="nb-NO" sz="1600" dirty="0" smtClean="0">
                <a:solidFill>
                  <a:srgbClr val="44546A"/>
                </a:solidFill>
              </a:rPr>
              <a:t>Vurdere </a:t>
            </a:r>
            <a:r>
              <a:rPr lang="nb-NO" sz="1600" dirty="0">
                <a:solidFill>
                  <a:srgbClr val="44546A"/>
                </a:solidFill>
              </a:rPr>
              <a:t>behovet for og eventuelt foreslå endringer i lovverket for i størst mulig grad sikre ensartet og pålitelig føring av informasjon i matrikkelen</a:t>
            </a:r>
          </a:p>
          <a:p>
            <a:pPr marL="285750" indent="-285750">
              <a:buFont typeface="Arial" panose="020B0604020202020204" pitchFamily="34" charset="0"/>
              <a:buChar char="•"/>
            </a:pPr>
            <a:r>
              <a:rPr lang="nb-NO" sz="1600" dirty="0" smtClean="0">
                <a:solidFill>
                  <a:srgbClr val="44546A"/>
                </a:solidFill>
              </a:rPr>
              <a:t>Videreføre </a:t>
            </a:r>
            <a:r>
              <a:rPr lang="nb-NO" sz="1600" dirty="0">
                <a:solidFill>
                  <a:srgbClr val="44546A"/>
                </a:solidFill>
              </a:rPr>
              <a:t>vegadressearbeidet med mål om minst 98% andel med vegadresser</a:t>
            </a:r>
          </a:p>
          <a:p>
            <a:pPr marL="285750" indent="-285750">
              <a:buFont typeface="Arial" panose="020B0604020202020204" pitchFamily="34" charset="0"/>
              <a:buChar char="•"/>
            </a:pPr>
            <a:endParaRPr lang="nb-NO" sz="1600" dirty="0">
              <a:solidFill>
                <a:srgbClr val="44546A"/>
              </a:solidFill>
            </a:endParaRPr>
          </a:p>
          <a:p>
            <a:r>
              <a:rPr lang="nb-NO" sz="1600" b="1" dirty="0" smtClean="0">
                <a:solidFill>
                  <a:srgbClr val="5B9BD5">
                    <a:lumMod val="75000"/>
                  </a:srgbClr>
                </a:solidFill>
              </a:rPr>
              <a:t>Gjennomføring</a:t>
            </a:r>
            <a:r>
              <a:rPr lang="nb-NO" sz="1600" b="1" dirty="0">
                <a:solidFill>
                  <a:srgbClr val="5B9BD5">
                    <a:lumMod val="75000"/>
                  </a:srgbClr>
                </a:solidFill>
              </a:rPr>
              <a:t>: 2018-</a:t>
            </a:r>
          </a:p>
          <a:p>
            <a:r>
              <a:rPr lang="nb-NO" sz="1600" b="1" dirty="0">
                <a:solidFill>
                  <a:srgbClr val="5B9BD5">
                    <a:lumMod val="75000"/>
                  </a:srgbClr>
                </a:solidFill>
              </a:rPr>
              <a:t>Ansvarlig: </a:t>
            </a:r>
            <a:r>
              <a:rPr lang="nb-NO" sz="1600" b="1" dirty="0" smtClean="0">
                <a:solidFill>
                  <a:srgbClr val="5B9BD5">
                    <a:lumMod val="75000"/>
                  </a:srgbClr>
                </a:solidFill>
              </a:rPr>
              <a:t>Kartverket</a:t>
            </a:r>
            <a:endParaRPr lang="nb-NO" sz="1600" b="1" dirty="0">
              <a:solidFill>
                <a:srgbClr val="5B9BD5">
                  <a:lumMod val="75000"/>
                </a:srgbClr>
              </a:solidFill>
            </a:endParaRPr>
          </a:p>
          <a:p>
            <a:r>
              <a:rPr lang="nb-NO" sz="1600" b="1" dirty="0">
                <a:solidFill>
                  <a:srgbClr val="5B9BD5">
                    <a:lumMod val="75000"/>
                  </a:srgbClr>
                </a:solidFill>
              </a:rPr>
              <a:t>Medvirkende</a:t>
            </a:r>
            <a:r>
              <a:rPr lang="nb-NO" sz="1600" b="1" dirty="0" smtClean="0">
                <a:solidFill>
                  <a:srgbClr val="5B9BD5">
                    <a:lumMod val="75000"/>
                  </a:srgbClr>
                </a:solidFill>
              </a:rPr>
              <a:t>: Kommunene</a:t>
            </a:r>
            <a:endParaRPr lang="nb-NO" sz="1600" b="1" dirty="0">
              <a:solidFill>
                <a:srgbClr val="5B9BD5">
                  <a:lumMod val="75000"/>
                </a:srgbClr>
              </a:solidFill>
            </a:endParaRPr>
          </a:p>
          <a:p>
            <a:r>
              <a:rPr lang="nb-NO" sz="1600" b="1" dirty="0" smtClean="0">
                <a:solidFill>
                  <a:srgbClr val="5B9BD5">
                    <a:lumMod val="75000"/>
                  </a:srgbClr>
                </a:solidFill>
              </a:rPr>
              <a:t>Delmål</a:t>
            </a:r>
            <a:r>
              <a:rPr lang="nb-NO" sz="1600" b="1" dirty="0">
                <a:solidFill>
                  <a:srgbClr val="5B9BD5">
                    <a:lumMod val="75000"/>
                  </a:srgbClr>
                </a:solidFill>
              </a:rPr>
              <a:t>: 1.1, 1.2, 2.2, 3.1, 3.2</a:t>
            </a:r>
          </a:p>
        </p:txBody>
      </p:sp>
      <p:pic>
        <p:nvPicPr>
          <p:cNvPr id="7" name="Bilde 6" descr="Bilde av matrikkel-klient" title="Bilde av matrikkel-klient"/>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62842" y="2024224"/>
            <a:ext cx="2789306" cy="1714429"/>
          </a:xfrm>
          <a:prstGeom prst="rect">
            <a:avLst/>
          </a:prstGeom>
          <a:ln>
            <a:noFill/>
          </a:ln>
          <a:effectLst>
            <a:outerShdw blurRad="292100" dist="139700" dir="2700000" algn="tl" rotWithShape="0">
              <a:srgbClr val="333333">
                <a:alpha val="65000"/>
              </a:srgbClr>
            </a:outerShdw>
          </a:effectLst>
        </p:spPr>
      </p:pic>
      <p:sp>
        <p:nvSpPr>
          <p:cNvPr id="8" name="Pil ned 7" descr="Pil" title="Pil"/>
          <p:cNvSpPr/>
          <p:nvPr/>
        </p:nvSpPr>
        <p:spPr>
          <a:xfrm>
            <a:off x="6564775" y="5476677"/>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Tree>
    <p:extLst>
      <p:ext uri="{BB962C8B-B14F-4D97-AF65-F5344CB8AC3E}">
        <p14:creationId xmlns:p14="http://schemas.microsoft.com/office/powerpoint/2010/main" val="34293565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hidden="1"/>
          <p:cNvSpPr>
            <a:spLocks noGrp="1"/>
          </p:cNvSpPr>
          <p:nvPr>
            <p:ph type="title"/>
          </p:nvPr>
        </p:nvSpPr>
        <p:spPr/>
        <p:txBody>
          <a:bodyPr/>
          <a:lstStyle/>
          <a:p>
            <a:r>
              <a:rPr lang="nb-NO" dirty="0" smtClean="0"/>
              <a:t>Tiltak 4: Etablere program for kvalitetsheving</a:t>
            </a:r>
            <a:r>
              <a:rPr lang="nb-NO" baseline="0" dirty="0" smtClean="0"/>
              <a:t> av Matrikkelen, aktiviteter</a:t>
            </a:r>
            <a:endParaRPr lang="nb-NO" dirty="0"/>
          </a:p>
        </p:txBody>
      </p:sp>
      <p:sp>
        <p:nvSpPr>
          <p:cNvPr id="5" name="Alternativ prosess 4" descr="Bakgrunn" title="Bakgrunn"/>
          <p:cNvSpPr/>
          <p:nvPr/>
        </p:nvSpPr>
        <p:spPr>
          <a:xfrm>
            <a:off x="701431" y="411041"/>
            <a:ext cx="10652369" cy="6221046"/>
          </a:xfrm>
          <a:prstGeom prst="flowChartAlternateProcess">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b-NO" b="1" dirty="0">
              <a:solidFill>
                <a:srgbClr val="5B9BD5">
                  <a:lumMod val="75000"/>
                </a:srgbClr>
              </a:solidFill>
            </a:endParaRPr>
          </a:p>
        </p:txBody>
      </p:sp>
      <p:sp>
        <p:nvSpPr>
          <p:cNvPr id="3" name="TekstSylinder 2">
            <a:extLst>
              <a:ext uri="{FF2B5EF4-FFF2-40B4-BE49-F238E27FC236}">
                <a16:creationId xmlns:a16="http://schemas.microsoft.com/office/drawing/2014/main" xmlns="" id="{73D6D511-DAE7-46E7-B154-EED031AE28CA}"/>
              </a:ext>
            </a:extLst>
          </p:cNvPr>
          <p:cNvSpPr txBox="1"/>
          <p:nvPr/>
        </p:nvSpPr>
        <p:spPr>
          <a:xfrm>
            <a:off x="1293732" y="844052"/>
            <a:ext cx="7807020" cy="892552"/>
          </a:xfrm>
          <a:prstGeom prst="rect">
            <a:avLst/>
          </a:prstGeom>
          <a:noFill/>
        </p:spPr>
        <p:txBody>
          <a:bodyPr wrap="square" rtlCol="0">
            <a:spAutoFit/>
          </a:bodyPr>
          <a:lstStyle/>
          <a:p>
            <a:r>
              <a:rPr lang="nb-NO" b="1" dirty="0">
                <a:solidFill>
                  <a:srgbClr val="5B9BD5">
                    <a:lumMod val="75000"/>
                  </a:srgbClr>
                </a:solidFill>
              </a:rPr>
              <a:t>TILTAK </a:t>
            </a:r>
            <a:r>
              <a:rPr lang="nb-NO" b="1" dirty="0" smtClean="0">
                <a:solidFill>
                  <a:srgbClr val="5B9BD5">
                    <a:lumMod val="75000"/>
                  </a:srgbClr>
                </a:solidFill>
              </a:rPr>
              <a:t>4: </a:t>
            </a:r>
            <a:endParaRPr lang="nb-NO" dirty="0">
              <a:solidFill>
                <a:srgbClr val="5B9BD5">
                  <a:lumMod val="75000"/>
                </a:srgbClr>
              </a:solidFill>
            </a:endParaRPr>
          </a:p>
          <a:p>
            <a:r>
              <a:rPr lang="nb-NO" b="1" dirty="0">
                <a:solidFill>
                  <a:srgbClr val="44546A"/>
                </a:solidFill>
              </a:rPr>
              <a:t>ETABLERE PROGRAM FOR KVALITETSHEVING AV </a:t>
            </a:r>
            <a:r>
              <a:rPr lang="nb-NO" b="1" dirty="0" smtClean="0">
                <a:solidFill>
                  <a:srgbClr val="44546A"/>
                </a:solidFill>
              </a:rPr>
              <a:t>MATRIKKELEN, aktiviteter</a:t>
            </a:r>
            <a:endParaRPr lang="nb-NO" dirty="0">
              <a:solidFill>
                <a:srgbClr val="44546A"/>
              </a:solidFill>
            </a:endParaRPr>
          </a:p>
          <a:p>
            <a:endParaRPr lang="nb-NO" sz="1600" dirty="0" smtClean="0">
              <a:solidFill>
                <a:srgbClr val="44546A"/>
              </a:solidFill>
            </a:endParaRPr>
          </a:p>
        </p:txBody>
      </p:sp>
      <p:graphicFrame>
        <p:nvGraphicFramePr>
          <p:cNvPr id="10" name="Plassholder for innhold 3" descr="Tabell over tiltak " title="Tabell over tiltak"/>
          <p:cNvGraphicFramePr>
            <a:graphicFrameLocks noGrp="1"/>
          </p:cNvGraphicFramePr>
          <p:nvPr>
            <p:ph idx="1"/>
            <p:extLst/>
          </p:nvPr>
        </p:nvGraphicFramePr>
        <p:xfrm>
          <a:off x="1293732" y="1893274"/>
          <a:ext cx="9467766" cy="2372170"/>
        </p:xfrm>
        <a:graphic>
          <a:graphicData uri="http://schemas.openxmlformats.org/drawingml/2006/table">
            <a:tbl>
              <a:tblPr firstRow="1" firstCol="1" bandRow="1">
                <a:tableStyleId>{5C22544A-7EE6-4342-B048-85BDC9FD1C3A}</a:tableStyleId>
              </a:tblPr>
              <a:tblGrid>
                <a:gridCol w="2073314">
                  <a:extLst>
                    <a:ext uri="{9D8B030D-6E8A-4147-A177-3AD203B41FA5}">
                      <a16:colId xmlns:a16="http://schemas.microsoft.com/office/drawing/2014/main" xmlns="" val="2292227602"/>
                    </a:ext>
                  </a:extLst>
                </a:gridCol>
                <a:gridCol w="3816626">
                  <a:extLst>
                    <a:ext uri="{9D8B030D-6E8A-4147-A177-3AD203B41FA5}">
                      <a16:colId xmlns:a16="http://schemas.microsoft.com/office/drawing/2014/main" xmlns="" val="1822857872"/>
                    </a:ext>
                  </a:extLst>
                </a:gridCol>
                <a:gridCol w="1548191">
                  <a:extLst>
                    <a:ext uri="{9D8B030D-6E8A-4147-A177-3AD203B41FA5}">
                      <a16:colId xmlns:a16="http://schemas.microsoft.com/office/drawing/2014/main" xmlns="" val="1459635092"/>
                    </a:ext>
                  </a:extLst>
                </a:gridCol>
                <a:gridCol w="2029635">
                  <a:extLst>
                    <a:ext uri="{9D8B030D-6E8A-4147-A177-3AD203B41FA5}">
                      <a16:colId xmlns:a16="http://schemas.microsoft.com/office/drawing/2014/main" xmlns="" val="626327555"/>
                    </a:ext>
                  </a:extLst>
                </a:gridCol>
              </a:tblGrid>
              <a:tr h="0">
                <a:tc>
                  <a:txBody>
                    <a:bodyPr/>
                    <a:lstStyle/>
                    <a:p>
                      <a:pPr>
                        <a:lnSpc>
                          <a:spcPct val="107000"/>
                        </a:lnSpc>
                        <a:spcAft>
                          <a:spcPts val="0"/>
                        </a:spcAft>
                      </a:pPr>
                      <a:r>
                        <a:rPr lang="nb-NO" sz="1100" dirty="0">
                          <a:effectLst/>
                        </a:rPr>
                        <a:t>Tittel på aktivitet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100">
                          <a:effectLst/>
                        </a:rPr>
                        <a:t>Beskrivelse, mål for aktivitet</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100">
                          <a:effectLst/>
                        </a:rPr>
                        <a:t>Tidsrom for gjennom-føring av aktivitet</a:t>
                      </a:r>
                    </a:p>
                    <a:p>
                      <a:pPr>
                        <a:lnSpc>
                          <a:spcPct val="107000"/>
                        </a:lnSpc>
                        <a:spcAft>
                          <a:spcPts val="0"/>
                        </a:spcAft>
                      </a:pPr>
                      <a:r>
                        <a:rPr lang="nb-NO" sz="1100">
                          <a:effectLst/>
                        </a:rPr>
                        <a: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100">
                          <a:effectLst/>
                        </a:rPr>
                        <a:t>Ansvarlig og deltagere i aktivitet</a:t>
                      </a:r>
                    </a:p>
                    <a:p>
                      <a:pPr>
                        <a:lnSpc>
                          <a:spcPct val="107000"/>
                        </a:lnSpc>
                        <a:spcAft>
                          <a:spcPts val="0"/>
                        </a:spcAft>
                      </a:pPr>
                      <a:r>
                        <a:rPr lang="nb-NO" sz="1100">
                          <a:effectLst/>
                        </a:rPr>
                        <a: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794415080"/>
                  </a:ext>
                </a:extLst>
              </a:tr>
              <a:tr h="0">
                <a:tc>
                  <a:txBody>
                    <a:bodyPr/>
                    <a:lstStyle/>
                    <a:p>
                      <a:pPr>
                        <a:lnSpc>
                          <a:spcPct val="107000"/>
                        </a:lnSpc>
                        <a:spcAft>
                          <a:spcPts val="0"/>
                        </a:spcAft>
                      </a:pPr>
                      <a:r>
                        <a:rPr lang="nb-NO" sz="1100" dirty="0">
                          <a:effectLst/>
                        </a:rPr>
                        <a:t>Overordnet kvalitetsstrategi</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0000"/>
                        </a:lnSpc>
                        <a:spcAft>
                          <a:spcPts val="0"/>
                        </a:spcAft>
                      </a:pPr>
                      <a:r>
                        <a:rPr lang="nb-NO" sz="1100" dirty="0">
                          <a:effectLst/>
                        </a:rPr>
                        <a:t>Etablere en overordnet strategi, forankre og organisere et langsiktig datakvalitetsprosjekt med tilhørende handlingsplan.</a:t>
                      </a:r>
                      <a:endParaRPr lang="nb-NO" sz="1100" dirty="0">
                        <a:effectLst/>
                        <a:latin typeface="Calibri" panose="020F0502020204030204" pitchFamily="34" charset="0"/>
                        <a:ea typeface="Calibri" panose="020F0502020204030204" pitchFamily="34" charset="0"/>
                        <a:cs typeface="Lucida Sans Unicode" panose="020B0602030504020204" pitchFamily="34" charset="0"/>
                      </a:endParaRPr>
                    </a:p>
                  </a:txBody>
                  <a:tcPr marL="68580" marR="68580" marT="0" marB="0"/>
                </a:tc>
                <a:tc>
                  <a:txBody>
                    <a:bodyPr/>
                    <a:lstStyle/>
                    <a:p>
                      <a:pPr>
                        <a:lnSpc>
                          <a:spcPct val="107000"/>
                        </a:lnSpc>
                        <a:spcAft>
                          <a:spcPts val="0"/>
                        </a:spcAft>
                      </a:pPr>
                      <a:r>
                        <a:rPr lang="nb-NO" sz="1100">
                          <a:effectLst/>
                        </a:rPr>
                        <a:t>1/2019 – 12/2021</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100">
                          <a:effectLst/>
                        </a:rPr>
                        <a:t>Kartverket (med involvering av bl.a. referansegruppe for masterplan matrikkel)</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286048539"/>
                  </a:ext>
                </a:extLst>
              </a:tr>
              <a:tr h="0">
                <a:tc>
                  <a:txBody>
                    <a:bodyPr/>
                    <a:lstStyle/>
                    <a:p>
                      <a:pPr>
                        <a:lnSpc>
                          <a:spcPct val="107000"/>
                        </a:lnSpc>
                        <a:spcAft>
                          <a:spcPts val="0"/>
                        </a:spcAft>
                      </a:pPr>
                      <a:r>
                        <a:rPr lang="nb-NO" sz="1100">
                          <a:effectLst/>
                        </a:rPr>
                        <a:t>Følge opp bygningsstrategien for matrikkelen</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0000"/>
                        </a:lnSpc>
                        <a:spcAft>
                          <a:spcPts val="0"/>
                        </a:spcAft>
                      </a:pPr>
                      <a:r>
                        <a:rPr lang="nb-NO" sz="1100">
                          <a:effectLst/>
                        </a:rPr>
                        <a:t>Kravene i bygningsstrategien er implementert eller kommet godt i gang.</a:t>
                      </a:r>
                      <a:endParaRPr lang="nb-NO" sz="1100">
                        <a:effectLst/>
                        <a:latin typeface="Calibri" panose="020F0502020204030204" pitchFamily="34" charset="0"/>
                        <a:ea typeface="Calibri" panose="020F0502020204030204" pitchFamily="34" charset="0"/>
                        <a:cs typeface="Lucida Sans Unicode" panose="020B0602030504020204" pitchFamily="34" charset="0"/>
                      </a:endParaRPr>
                    </a:p>
                  </a:txBody>
                  <a:tcPr marL="68580" marR="68580" marT="0" marB="0"/>
                </a:tc>
                <a:tc>
                  <a:txBody>
                    <a:bodyPr/>
                    <a:lstStyle/>
                    <a:p>
                      <a:pPr>
                        <a:lnSpc>
                          <a:spcPct val="107000"/>
                        </a:lnSpc>
                        <a:spcAft>
                          <a:spcPts val="0"/>
                        </a:spcAft>
                      </a:pPr>
                      <a:r>
                        <a:rPr lang="nb-NO" sz="1100">
                          <a:effectLst/>
                        </a:rPr>
                        <a:t>2020 – 12/2021</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100" dirty="0">
                          <a:effectLst/>
                        </a:rPr>
                        <a:t>Kartverket</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64800029"/>
                  </a:ext>
                </a:extLst>
              </a:tr>
              <a:tr h="0">
                <a:tc>
                  <a:txBody>
                    <a:bodyPr/>
                    <a:lstStyle/>
                    <a:p>
                      <a:pPr>
                        <a:lnSpc>
                          <a:spcPct val="107000"/>
                        </a:lnSpc>
                        <a:spcAft>
                          <a:spcPts val="0"/>
                        </a:spcAft>
                      </a:pPr>
                      <a:r>
                        <a:rPr lang="nb-NO" sz="1100">
                          <a:effectLst/>
                        </a:rPr>
                        <a:t>Effektive integrasjoner mellom relevante registre</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0000"/>
                        </a:lnSpc>
                        <a:spcAft>
                          <a:spcPts val="0"/>
                        </a:spcAft>
                      </a:pPr>
                      <a:r>
                        <a:rPr lang="nb-NO" sz="1100">
                          <a:effectLst/>
                        </a:rPr>
                        <a:t>Etablere integrasjon mellom matrikkel og Sentralt stedsnavnregister (SSR)</a:t>
                      </a:r>
                      <a:endParaRPr lang="nb-NO" sz="1100">
                        <a:effectLst/>
                        <a:latin typeface="Calibri" panose="020F0502020204030204" pitchFamily="34" charset="0"/>
                        <a:ea typeface="Calibri" panose="020F0502020204030204" pitchFamily="34" charset="0"/>
                        <a:cs typeface="Lucida Sans Unicode" panose="020B0602030504020204" pitchFamily="34" charset="0"/>
                      </a:endParaRPr>
                    </a:p>
                  </a:txBody>
                  <a:tcPr marL="68580" marR="68580" marT="0" marB="0"/>
                </a:tc>
                <a:tc>
                  <a:txBody>
                    <a:bodyPr/>
                    <a:lstStyle/>
                    <a:p>
                      <a:pPr>
                        <a:lnSpc>
                          <a:spcPct val="107000"/>
                        </a:lnSpc>
                        <a:spcAft>
                          <a:spcPts val="0"/>
                        </a:spcAft>
                      </a:pPr>
                      <a:r>
                        <a:rPr lang="nb-NO" sz="1100">
                          <a:effectLst/>
                        </a:rPr>
                        <a:t>03/2019 – 12/2020</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100">
                          <a:effectLst/>
                        </a:rPr>
                        <a:t>Kartverket</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46133103"/>
                  </a:ext>
                </a:extLst>
              </a:tr>
              <a:tr h="0">
                <a:tc>
                  <a:txBody>
                    <a:bodyPr/>
                    <a:lstStyle/>
                    <a:p>
                      <a:pPr>
                        <a:lnSpc>
                          <a:spcPct val="107000"/>
                        </a:lnSpc>
                        <a:spcAft>
                          <a:spcPts val="0"/>
                        </a:spcAft>
                      </a:pPr>
                      <a:r>
                        <a:rPr lang="nb-NO" sz="1100">
                          <a:effectLst/>
                        </a:rPr>
                        <a:t>Vegadressering</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0000"/>
                        </a:lnSpc>
                        <a:spcAft>
                          <a:spcPts val="0"/>
                        </a:spcAft>
                      </a:pPr>
                      <a:r>
                        <a:rPr lang="nb-NO" sz="1100">
                          <a:effectLst/>
                        </a:rPr>
                        <a:t>Øke andelen vegadresser</a:t>
                      </a:r>
                      <a:endParaRPr lang="nb-NO" sz="1100">
                        <a:effectLst/>
                        <a:latin typeface="Calibri" panose="020F0502020204030204" pitchFamily="34" charset="0"/>
                        <a:ea typeface="Calibri" panose="020F0502020204030204" pitchFamily="34" charset="0"/>
                        <a:cs typeface="Lucida Sans Unicode" panose="020B0602030504020204" pitchFamily="34" charset="0"/>
                      </a:endParaRPr>
                    </a:p>
                  </a:txBody>
                  <a:tcPr marL="68580" marR="68580" marT="0" marB="0"/>
                </a:tc>
                <a:tc>
                  <a:txBody>
                    <a:bodyPr/>
                    <a:lstStyle/>
                    <a:p>
                      <a:pPr>
                        <a:lnSpc>
                          <a:spcPct val="107000"/>
                        </a:lnSpc>
                        <a:spcAft>
                          <a:spcPts val="0"/>
                        </a:spcAft>
                      </a:pPr>
                      <a:r>
                        <a:rPr lang="nb-NO" sz="1100">
                          <a:effectLst/>
                        </a:rPr>
                        <a:t>1/2019 – 12/2021</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100">
                          <a:effectLst/>
                        </a:rPr>
                        <a:t>Kommunene (veiledning fra Kartverket)</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23665097"/>
                  </a:ext>
                </a:extLst>
              </a:tr>
              <a:tr h="0">
                <a:tc>
                  <a:txBody>
                    <a:bodyPr/>
                    <a:lstStyle/>
                    <a:p>
                      <a:pPr>
                        <a:lnSpc>
                          <a:spcPct val="107000"/>
                        </a:lnSpc>
                        <a:spcAft>
                          <a:spcPts val="0"/>
                        </a:spcAft>
                      </a:pPr>
                      <a:r>
                        <a:rPr lang="nb-NO" sz="1100">
                          <a:effectLst/>
                        </a:rPr>
                        <a: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0000"/>
                        </a:lnSpc>
                        <a:spcAft>
                          <a:spcPts val="0"/>
                        </a:spcAft>
                      </a:pPr>
                      <a:r>
                        <a:rPr lang="nb-NO" sz="1100">
                          <a:effectLst/>
                        </a:rPr>
                        <a:t> </a:t>
                      </a:r>
                      <a:endParaRPr lang="nb-NO" sz="1100">
                        <a:effectLst/>
                        <a:latin typeface="Calibri" panose="020F0502020204030204" pitchFamily="34" charset="0"/>
                        <a:ea typeface="Calibri" panose="020F0502020204030204" pitchFamily="34" charset="0"/>
                        <a:cs typeface="Lucida Sans Unicode" panose="020B0602030504020204" pitchFamily="34" charset="0"/>
                      </a:endParaRPr>
                    </a:p>
                  </a:txBody>
                  <a:tcPr marL="68580" marR="68580" marT="0" marB="0"/>
                </a:tc>
                <a:tc>
                  <a:txBody>
                    <a:bodyPr/>
                    <a:lstStyle/>
                    <a:p>
                      <a:pPr>
                        <a:lnSpc>
                          <a:spcPct val="107000"/>
                        </a:lnSpc>
                        <a:spcAft>
                          <a:spcPts val="0"/>
                        </a:spcAft>
                      </a:pPr>
                      <a:r>
                        <a:rPr lang="nb-NO" sz="1100">
                          <a:effectLst/>
                        </a:rPr>
                        <a: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100" dirty="0">
                          <a:effectLst/>
                        </a:rPr>
                        <a:t>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01994486"/>
                  </a:ext>
                </a:extLst>
              </a:tr>
            </a:tbl>
          </a:graphicData>
        </a:graphic>
      </p:graphicFrame>
    </p:spTree>
    <p:extLst>
      <p:ext uri="{BB962C8B-B14F-4D97-AF65-F5344CB8AC3E}">
        <p14:creationId xmlns:p14="http://schemas.microsoft.com/office/powerpoint/2010/main" val="11161173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ernativ prosess 4" descr="Bakgrunnsfarge" title="Bakgrunnsfarge"/>
          <p:cNvSpPr/>
          <p:nvPr/>
        </p:nvSpPr>
        <p:spPr>
          <a:xfrm>
            <a:off x="701431" y="411041"/>
            <a:ext cx="10883619" cy="6221046"/>
          </a:xfrm>
          <a:prstGeom prst="flowChartAlternateProcess">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b-NO" sz="1600" b="1" dirty="0">
              <a:solidFill>
                <a:srgbClr val="5B9BD5">
                  <a:lumMod val="75000"/>
                </a:srgbClr>
              </a:solidFill>
            </a:endParaRPr>
          </a:p>
        </p:txBody>
      </p:sp>
      <p:sp>
        <p:nvSpPr>
          <p:cNvPr id="4" name="Pil ned 3" descr="Pil" title="Pil"/>
          <p:cNvSpPr/>
          <p:nvPr/>
        </p:nvSpPr>
        <p:spPr>
          <a:xfrm>
            <a:off x="8999532" y="5232664"/>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pic>
        <p:nvPicPr>
          <p:cNvPr id="9" name="Bilde 8" descr="4 deler&#10;innsamling av data&#10;lagring og forvaltning&#10;tilrettelegging og distribusjon&#10;tilgang og bruk " title="Hva tiltaket berør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30264" y="5518351"/>
            <a:ext cx="5227584" cy="496360"/>
          </a:xfrm>
          <a:prstGeom prst="rect">
            <a:avLst/>
          </a:prstGeom>
        </p:spPr>
      </p:pic>
      <p:pic>
        <p:nvPicPr>
          <p:cNvPr id="8" name="Bilde 7" descr="Bilde av arealplankart" title="Bilde av arealplankart"/>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91126" y="663050"/>
            <a:ext cx="2981678" cy="2019335"/>
          </a:xfrm>
          <a:prstGeom prst="rect">
            <a:avLst/>
          </a:prstGeom>
          <a:ln>
            <a:noFill/>
          </a:ln>
          <a:effectLst>
            <a:outerShdw blurRad="292100" dist="139700" dir="2700000" algn="tl" rotWithShape="0">
              <a:srgbClr val="333333">
                <a:alpha val="65000"/>
              </a:srgbClr>
            </a:outerShdw>
          </a:effectLst>
        </p:spPr>
      </p:pic>
      <p:sp>
        <p:nvSpPr>
          <p:cNvPr id="7" name="Pil ned 6" descr="Pil" title="Pil"/>
          <p:cNvSpPr/>
          <p:nvPr/>
        </p:nvSpPr>
        <p:spPr>
          <a:xfrm>
            <a:off x="6580995" y="5241918"/>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2" name="TekstSylinder 1"/>
          <p:cNvSpPr txBox="1"/>
          <p:nvPr/>
        </p:nvSpPr>
        <p:spPr>
          <a:xfrm>
            <a:off x="1193336" y="514907"/>
            <a:ext cx="9302386" cy="6463308"/>
          </a:xfrm>
          <a:prstGeom prst="rect">
            <a:avLst/>
          </a:prstGeom>
          <a:noFill/>
        </p:spPr>
        <p:txBody>
          <a:bodyPr wrap="square" rtlCol="0">
            <a:spAutoFit/>
          </a:bodyPr>
          <a:lstStyle/>
          <a:p>
            <a:r>
              <a:rPr lang="nb-NO" b="1" dirty="0">
                <a:solidFill>
                  <a:srgbClr val="5B9BD5">
                    <a:lumMod val="75000"/>
                  </a:srgbClr>
                </a:solidFill>
              </a:rPr>
              <a:t>TILTAK 5: </a:t>
            </a:r>
            <a:endParaRPr lang="nb-NO" dirty="0">
              <a:solidFill>
                <a:srgbClr val="5B9BD5">
                  <a:lumMod val="75000"/>
                </a:srgbClr>
              </a:solidFill>
            </a:endParaRPr>
          </a:p>
          <a:p>
            <a:r>
              <a:rPr lang="nb-NO" b="1" dirty="0">
                <a:solidFill>
                  <a:srgbClr val="44546A"/>
                </a:solidFill>
              </a:rPr>
              <a:t>HEVE KVALITETEN PÅ PLANDATA OG GI TILGANG TIL PLANREGISTER</a:t>
            </a:r>
            <a:endParaRPr lang="nb-NO" dirty="0">
              <a:solidFill>
                <a:srgbClr val="44546A"/>
              </a:solidFill>
            </a:endParaRPr>
          </a:p>
          <a:p>
            <a:endParaRPr lang="nb-NO" dirty="0">
              <a:solidFill>
                <a:srgbClr val="44546A"/>
              </a:solidFill>
            </a:endParaRPr>
          </a:p>
          <a:p>
            <a:r>
              <a:rPr lang="nb-NO" dirty="0">
                <a:solidFill>
                  <a:srgbClr val="44546A"/>
                </a:solidFill>
              </a:rPr>
              <a:t>Gode plandata er avgjørende for raskere og enklere saksbehandling, </a:t>
            </a:r>
          </a:p>
          <a:p>
            <a:r>
              <a:rPr lang="nb-NO" dirty="0">
                <a:solidFill>
                  <a:srgbClr val="44546A"/>
                </a:solidFill>
              </a:rPr>
              <a:t>forvaltning og en mer pålitelig datatilgang for offentlige virksomheter,</a:t>
            </a:r>
          </a:p>
          <a:p>
            <a:r>
              <a:rPr lang="nb-NO" dirty="0">
                <a:solidFill>
                  <a:srgbClr val="44546A"/>
                </a:solidFill>
              </a:rPr>
              <a:t>innbyggere og næringsliv. </a:t>
            </a:r>
            <a:br>
              <a:rPr lang="nb-NO" dirty="0">
                <a:solidFill>
                  <a:srgbClr val="44546A"/>
                </a:solidFill>
              </a:rPr>
            </a:br>
            <a:r>
              <a:rPr lang="nb-NO" dirty="0">
                <a:solidFill>
                  <a:srgbClr val="44546A"/>
                </a:solidFill>
              </a:rPr>
              <a:t> </a:t>
            </a:r>
          </a:p>
          <a:p>
            <a:pPr marL="285750" indent="-285750">
              <a:buFont typeface="Arial" panose="020B0604020202020204" pitchFamily="34" charset="0"/>
              <a:buChar char="•"/>
            </a:pPr>
            <a:r>
              <a:rPr lang="nb-NO" dirty="0" smtClean="0">
                <a:solidFill>
                  <a:srgbClr val="44546A"/>
                </a:solidFill>
              </a:rPr>
              <a:t>Sikre mer fullstendighet i kommunale planregistre gjennom </a:t>
            </a:r>
            <a:br>
              <a:rPr lang="nb-NO" dirty="0" smtClean="0">
                <a:solidFill>
                  <a:srgbClr val="44546A"/>
                </a:solidFill>
              </a:rPr>
            </a:br>
            <a:r>
              <a:rPr lang="nb-NO" dirty="0" smtClean="0">
                <a:solidFill>
                  <a:srgbClr val="44546A"/>
                </a:solidFill>
              </a:rPr>
              <a:t>ytterligere digitalisering av planinformasjon, sikre entydig tolkning av planer for videre bruk.</a:t>
            </a:r>
          </a:p>
          <a:p>
            <a:pPr marL="285750" indent="-285750">
              <a:buFont typeface="Arial" panose="020B0604020202020204" pitchFamily="34" charset="0"/>
              <a:buChar char="•"/>
            </a:pPr>
            <a:r>
              <a:rPr lang="nb-NO" dirty="0" smtClean="0">
                <a:solidFill>
                  <a:srgbClr val="44546A"/>
                </a:solidFill>
              </a:rPr>
              <a:t>Vurdere hvordan planregistermodellen fungerer og brukes i dag,  og se sammenhengen mellom elementene i en plansak.</a:t>
            </a:r>
          </a:p>
          <a:p>
            <a:pPr marL="285750" indent="-285750">
              <a:buFont typeface="Arial" panose="020B0604020202020204" pitchFamily="34" charset="0"/>
              <a:buChar char="•"/>
            </a:pPr>
            <a:r>
              <a:rPr lang="nb-NO" dirty="0" smtClean="0">
                <a:solidFill>
                  <a:srgbClr val="44546A"/>
                </a:solidFill>
              </a:rPr>
              <a:t>Etablere </a:t>
            </a:r>
            <a:r>
              <a:rPr lang="nb-NO" dirty="0">
                <a:solidFill>
                  <a:srgbClr val="44546A"/>
                </a:solidFill>
              </a:rPr>
              <a:t>gode standardiserte rutiner/arbeidsprosesser som kommunene kan bruke til eget kvalitetsarbeid. (</a:t>
            </a:r>
            <a:r>
              <a:rPr lang="nb-NO" dirty="0" err="1">
                <a:solidFill>
                  <a:srgbClr val="44546A"/>
                </a:solidFill>
              </a:rPr>
              <a:t>ePlansak</a:t>
            </a:r>
            <a:r>
              <a:rPr lang="nb-NO" dirty="0">
                <a:solidFill>
                  <a:srgbClr val="44546A"/>
                </a:solidFill>
              </a:rPr>
              <a:t>)</a:t>
            </a:r>
          </a:p>
          <a:p>
            <a:pPr marL="285750" indent="-285750">
              <a:buFont typeface="Arial" panose="020B0604020202020204" pitchFamily="34" charset="0"/>
              <a:buChar char="•"/>
            </a:pPr>
            <a:r>
              <a:rPr lang="nb-NO" dirty="0">
                <a:solidFill>
                  <a:srgbClr val="44546A"/>
                </a:solidFill>
              </a:rPr>
              <a:t>Sørge for entydig og enhetlig spesifikasjonen av planstandarden </a:t>
            </a:r>
          </a:p>
          <a:p>
            <a:pPr marL="285750" indent="-285750">
              <a:buFont typeface="Arial" panose="020B0604020202020204" pitchFamily="34" charset="0"/>
              <a:buChar char="•"/>
            </a:pPr>
            <a:r>
              <a:rPr lang="nb-NO" dirty="0">
                <a:solidFill>
                  <a:srgbClr val="44546A"/>
                </a:solidFill>
              </a:rPr>
              <a:t>Utrede og etablere nødvendige fellesløsninger for god integrasjon av plandata i aktuelle arbeidsprosesser, som f.eks. fellestjenester Plan, første steg: digital nabovarsel av plansak.</a:t>
            </a:r>
          </a:p>
          <a:p>
            <a:pPr marL="285750" indent="-285750">
              <a:buFont typeface="Arial" panose="020B0604020202020204" pitchFamily="34" charset="0"/>
              <a:buChar char="•"/>
            </a:pPr>
            <a:r>
              <a:rPr lang="nb-NO" dirty="0">
                <a:solidFill>
                  <a:srgbClr val="44546A"/>
                </a:solidFill>
              </a:rPr>
              <a:t>Samhandling og tilgjengeliggjøring av </a:t>
            </a:r>
            <a:r>
              <a:rPr lang="nb-NO" dirty="0" smtClean="0">
                <a:solidFill>
                  <a:srgbClr val="44546A"/>
                </a:solidFill>
              </a:rPr>
              <a:t>plandata</a:t>
            </a:r>
          </a:p>
          <a:p>
            <a:endParaRPr lang="nb-NO" sz="1100" dirty="0">
              <a:solidFill>
                <a:srgbClr val="44546A"/>
              </a:solidFill>
            </a:endParaRPr>
          </a:p>
          <a:p>
            <a:r>
              <a:rPr lang="nb-NO" b="1" dirty="0">
                <a:solidFill>
                  <a:srgbClr val="5B9BD5">
                    <a:lumMod val="75000"/>
                  </a:srgbClr>
                </a:solidFill>
              </a:rPr>
              <a:t>Gjennomføring: 2018 -</a:t>
            </a:r>
          </a:p>
          <a:p>
            <a:r>
              <a:rPr lang="nb-NO" b="1" dirty="0">
                <a:solidFill>
                  <a:srgbClr val="5B9BD5">
                    <a:lumMod val="75000"/>
                  </a:srgbClr>
                </a:solidFill>
              </a:rPr>
              <a:t>Ansvarlig: KMD</a:t>
            </a:r>
          </a:p>
          <a:p>
            <a:r>
              <a:rPr lang="nb-NO" b="1" dirty="0">
                <a:solidFill>
                  <a:srgbClr val="5B9BD5">
                    <a:lumMod val="75000"/>
                  </a:srgbClr>
                </a:solidFill>
              </a:rPr>
              <a:t>Medvirkende: KS, kommuner, Kartverket, FM, eksterne</a:t>
            </a:r>
          </a:p>
          <a:p>
            <a:r>
              <a:rPr lang="nb-NO" b="1" dirty="0">
                <a:solidFill>
                  <a:srgbClr val="5B9BD5">
                    <a:lumMod val="75000"/>
                  </a:srgbClr>
                </a:solidFill>
              </a:rPr>
              <a:t>Delmål: 1.1, 1.2, 2.2, 2.6, 2.8, 3.1, 3.2</a:t>
            </a:r>
          </a:p>
          <a:p>
            <a:endParaRPr lang="nb-NO" dirty="0"/>
          </a:p>
        </p:txBody>
      </p:sp>
      <p:sp>
        <p:nvSpPr>
          <p:cNvPr id="3" name="Tittel 2" hidden="1"/>
          <p:cNvSpPr>
            <a:spLocks noGrp="1"/>
          </p:cNvSpPr>
          <p:nvPr>
            <p:ph type="title"/>
          </p:nvPr>
        </p:nvSpPr>
        <p:spPr/>
        <p:txBody>
          <a:bodyPr/>
          <a:lstStyle/>
          <a:p>
            <a:r>
              <a:rPr lang="en-US" dirty="0" err="1" smtClean="0"/>
              <a:t>Tiltak</a:t>
            </a:r>
            <a:r>
              <a:rPr lang="en-US" dirty="0" smtClean="0"/>
              <a:t> 5: </a:t>
            </a:r>
            <a:r>
              <a:rPr lang="en-US" dirty="0" err="1" smtClean="0"/>
              <a:t>Heve</a:t>
            </a:r>
            <a:r>
              <a:rPr lang="en-US" dirty="0" smtClean="0"/>
              <a:t> </a:t>
            </a:r>
            <a:r>
              <a:rPr lang="en-US" dirty="0" err="1" smtClean="0"/>
              <a:t>kvalitetn</a:t>
            </a:r>
            <a:r>
              <a:rPr lang="en-US" dirty="0" smtClean="0"/>
              <a:t> </a:t>
            </a:r>
            <a:r>
              <a:rPr lang="en-US" dirty="0" err="1" smtClean="0"/>
              <a:t>på</a:t>
            </a:r>
            <a:r>
              <a:rPr lang="en-US" dirty="0" smtClean="0"/>
              <a:t> </a:t>
            </a:r>
            <a:r>
              <a:rPr lang="en-US" dirty="0" err="1" smtClean="0"/>
              <a:t>plandata</a:t>
            </a:r>
            <a:r>
              <a:rPr lang="en-US" dirty="0" smtClean="0"/>
              <a:t> </a:t>
            </a:r>
            <a:r>
              <a:rPr lang="en-US" dirty="0" err="1" smtClean="0"/>
              <a:t>og</a:t>
            </a:r>
            <a:r>
              <a:rPr lang="en-US" dirty="0" smtClean="0"/>
              <a:t> </a:t>
            </a:r>
            <a:r>
              <a:rPr lang="en-US" dirty="0" err="1" smtClean="0"/>
              <a:t>gi</a:t>
            </a:r>
            <a:r>
              <a:rPr lang="en-US" baseline="0" dirty="0" smtClean="0"/>
              <a:t> </a:t>
            </a:r>
            <a:r>
              <a:rPr lang="en-US" baseline="0" dirty="0" err="1" smtClean="0"/>
              <a:t>tilgang</a:t>
            </a:r>
            <a:r>
              <a:rPr lang="en-US" baseline="0" dirty="0" smtClean="0"/>
              <a:t> </a:t>
            </a:r>
            <a:r>
              <a:rPr lang="en-US" baseline="0" dirty="0" err="1" smtClean="0"/>
              <a:t>til</a:t>
            </a:r>
            <a:r>
              <a:rPr lang="en-US" baseline="0" dirty="0" smtClean="0"/>
              <a:t> </a:t>
            </a:r>
            <a:r>
              <a:rPr lang="en-US" baseline="0" dirty="0" err="1" smtClean="0"/>
              <a:t>planregister</a:t>
            </a:r>
            <a:endParaRPr lang="en-US" dirty="0"/>
          </a:p>
        </p:txBody>
      </p:sp>
    </p:spTree>
    <p:extLst>
      <p:ext uri="{BB962C8B-B14F-4D97-AF65-F5344CB8AC3E}">
        <p14:creationId xmlns:p14="http://schemas.microsoft.com/office/powerpoint/2010/main" val="1673942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ernativ prosess 4" descr="Bakgrunn" title="Bakgrunn"/>
          <p:cNvSpPr/>
          <p:nvPr/>
        </p:nvSpPr>
        <p:spPr>
          <a:xfrm>
            <a:off x="701431" y="411041"/>
            <a:ext cx="10883619" cy="6221046"/>
          </a:xfrm>
          <a:prstGeom prst="flowChartAlternateProcess">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b-NO" sz="1600" b="1" dirty="0">
              <a:solidFill>
                <a:srgbClr val="5B9BD5">
                  <a:lumMod val="75000"/>
                </a:srgbClr>
              </a:solidFill>
            </a:endParaRPr>
          </a:p>
        </p:txBody>
      </p:sp>
      <p:sp>
        <p:nvSpPr>
          <p:cNvPr id="2" name="TekstSylinder 1"/>
          <p:cNvSpPr txBox="1"/>
          <p:nvPr/>
        </p:nvSpPr>
        <p:spPr>
          <a:xfrm>
            <a:off x="1409357" y="650373"/>
            <a:ext cx="9302386" cy="1200329"/>
          </a:xfrm>
          <a:prstGeom prst="rect">
            <a:avLst/>
          </a:prstGeom>
          <a:noFill/>
        </p:spPr>
        <p:txBody>
          <a:bodyPr wrap="square" rtlCol="0">
            <a:spAutoFit/>
          </a:bodyPr>
          <a:lstStyle/>
          <a:p>
            <a:r>
              <a:rPr lang="nb-NO" b="1" dirty="0">
                <a:solidFill>
                  <a:srgbClr val="5B9BD5">
                    <a:lumMod val="75000"/>
                  </a:srgbClr>
                </a:solidFill>
              </a:rPr>
              <a:t>TILTAK 5: </a:t>
            </a:r>
            <a:endParaRPr lang="nb-NO" dirty="0">
              <a:solidFill>
                <a:srgbClr val="5B9BD5">
                  <a:lumMod val="75000"/>
                </a:srgbClr>
              </a:solidFill>
            </a:endParaRPr>
          </a:p>
          <a:p>
            <a:r>
              <a:rPr lang="nb-NO" b="1" dirty="0">
                <a:solidFill>
                  <a:srgbClr val="44546A"/>
                </a:solidFill>
              </a:rPr>
              <a:t>HEVE KVALITETEN PÅ PLANDATA OG GI TILGANG TIL </a:t>
            </a:r>
            <a:r>
              <a:rPr lang="nb-NO" b="1" dirty="0" smtClean="0">
                <a:solidFill>
                  <a:srgbClr val="44546A"/>
                </a:solidFill>
              </a:rPr>
              <a:t>PLANREGISTER, aktiviteter</a:t>
            </a:r>
            <a:endParaRPr lang="nb-NO" dirty="0">
              <a:solidFill>
                <a:srgbClr val="44546A"/>
              </a:solidFill>
            </a:endParaRPr>
          </a:p>
          <a:p>
            <a:endParaRPr lang="nb-NO" dirty="0">
              <a:solidFill>
                <a:srgbClr val="44546A"/>
              </a:solidFill>
            </a:endParaRPr>
          </a:p>
          <a:p>
            <a:endParaRPr lang="nb-NO" dirty="0"/>
          </a:p>
        </p:txBody>
      </p:sp>
      <p:graphicFrame>
        <p:nvGraphicFramePr>
          <p:cNvPr id="6" name="Tabell 5" descr="Tabell over tiltak " title="Tabell over tiltak "/>
          <p:cNvGraphicFramePr>
            <a:graphicFrameLocks noGrp="1"/>
          </p:cNvGraphicFramePr>
          <p:nvPr>
            <p:extLst/>
          </p:nvPr>
        </p:nvGraphicFramePr>
        <p:xfrm>
          <a:off x="1409357" y="1541724"/>
          <a:ext cx="9467766" cy="4391664"/>
        </p:xfrm>
        <a:graphic>
          <a:graphicData uri="http://schemas.openxmlformats.org/drawingml/2006/table">
            <a:tbl>
              <a:tblPr firstRow="1" firstCol="1" bandRow="1">
                <a:tableStyleId>{5C22544A-7EE6-4342-B048-85BDC9FD1C3A}</a:tableStyleId>
              </a:tblPr>
              <a:tblGrid>
                <a:gridCol w="2081266">
                  <a:extLst>
                    <a:ext uri="{9D8B030D-6E8A-4147-A177-3AD203B41FA5}">
                      <a16:colId xmlns:a16="http://schemas.microsoft.com/office/drawing/2014/main" xmlns="" val="1045541947"/>
                    </a:ext>
                  </a:extLst>
                </a:gridCol>
                <a:gridCol w="3816626">
                  <a:extLst>
                    <a:ext uri="{9D8B030D-6E8A-4147-A177-3AD203B41FA5}">
                      <a16:colId xmlns:a16="http://schemas.microsoft.com/office/drawing/2014/main" xmlns="" val="2088745729"/>
                    </a:ext>
                  </a:extLst>
                </a:gridCol>
                <a:gridCol w="1540239">
                  <a:extLst>
                    <a:ext uri="{9D8B030D-6E8A-4147-A177-3AD203B41FA5}">
                      <a16:colId xmlns:a16="http://schemas.microsoft.com/office/drawing/2014/main" xmlns="" val="3750191968"/>
                    </a:ext>
                  </a:extLst>
                </a:gridCol>
                <a:gridCol w="2029635">
                  <a:extLst>
                    <a:ext uri="{9D8B030D-6E8A-4147-A177-3AD203B41FA5}">
                      <a16:colId xmlns:a16="http://schemas.microsoft.com/office/drawing/2014/main" xmlns="" val="1977062422"/>
                    </a:ext>
                  </a:extLst>
                </a:gridCol>
              </a:tblGrid>
              <a:tr h="517465">
                <a:tc>
                  <a:txBody>
                    <a:bodyPr/>
                    <a:lstStyle/>
                    <a:p>
                      <a:pPr>
                        <a:lnSpc>
                          <a:spcPct val="107000"/>
                        </a:lnSpc>
                        <a:spcAft>
                          <a:spcPts val="0"/>
                        </a:spcAft>
                      </a:pPr>
                      <a:r>
                        <a:rPr lang="nb-NO" sz="1100">
                          <a:effectLst/>
                        </a:rPr>
                        <a:t>Tittel på aktivitet </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73631" marR="73631" marT="0" marB="0"/>
                </a:tc>
                <a:tc>
                  <a:txBody>
                    <a:bodyPr/>
                    <a:lstStyle/>
                    <a:p>
                      <a:pPr>
                        <a:lnSpc>
                          <a:spcPct val="107000"/>
                        </a:lnSpc>
                        <a:spcAft>
                          <a:spcPts val="0"/>
                        </a:spcAft>
                      </a:pPr>
                      <a:r>
                        <a:rPr lang="nb-NO" sz="1100">
                          <a:effectLst/>
                        </a:rPr>
                        <a:t>Beskrivelse, mål for aktivitet</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73631" marR="73631" marT="0" marB="0"/>
                </a:tc>
                <a:tc>
                  <a:txBody>
                    <a:bodyPr/>
                    <a:lstStyle/>
                    <a:p>
                      <a:pPr>
                        <a:lnSpc>
                          <a:spcPct val="107000"/>
                        </a:lnSpc>
                        <a:spcAft>
                          <a:spcPts val="0"/>
                        </a:spcAft>
                      </a:pPr>
                      <a:r>
                        <a:rPr lang="nb-NO" sz="1100" dirty="0">
                          <a:effectLst/>
                        </a:rPr>
                        <a:t>Tidsrom for gjennom-føring av </a:t>
                      </a:r>
                      <a:r>
                        <a:rPr lang="nb-NO" sz="1100" dirty="0" smtClean="0">
                          <a:effectLst/>
                        </a:rPr>
                        <a:t>aktivitet</a:t>
                      </a:r>
                      <a:endParaRPr lang="nb-NO" sz="1200" dirty="0">
                        <a:effectLst/>
                      </a:endParaRPr>
                    </a:p>
                  </a:txBody>
                  <a:tcPr marL="73631" marR="73631" marT="0" marB="0"/>
                </a:tc>
                <a:tc>
                  <a:txBody>
                    <a:bodyPr/>
                    <a:lstStyle/>
                    <a:p>
                      <a:pPr>
                        <a:lnSpc>
                          <a:spcPct val="107000"/>
                        </a:lnSpc>
                        <a:spcAft>
                          <a:spcPts val="0"/>
                        </a:spcAft>
                      </a:pPr>
                      <a:r>
                        <a:rPr lang="nb-NO" sz="1100" dirty="0">
                          <a:effectLst/>
                        </a:rPr>
                        <a:t>Ansvarlig og deltagere i aktivitet</a:t>
                      </a:r>
                      <a:endParaRPr lang="nb-NO" sz="1200" dirty="0">
                        <a:effectLst/>
                      </a:endParaRPr>
                    </a:p>
                    <a:p>
                      <a:pPr>
                        <a:lnSpc>
                          <a:spcPct val="107000"/>
                        </a:lnSpc>
                        <a:spcAft>
                          <a:spcPts val="0"/>
                        </a:spcAft>
                      </a:pPr>
                      <a:r>
                        <a:rPr lang="nb-NO" sz="1100" dirty="0" smtClean="0">
                          <a:effectLst/>
                        </a:rPr>
                        <a:t>(</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631" marR="73631" marT="0" marB="0"/>
                </a:tc>
                <a:extLst>
                  <a:ext uri="{0D108BD9-81ED-4DB2-BD59-A6C34878D82A}">
                    <a16:rowId xmlns:a16="http://schemas.microsoft.com/office/drawing/2014/main" xmlns="" val="660655863"/>
                  </a:ext>
                </a:extLst>
              </a:tr>
              <a:tr h="530964">
                <a:tc>
                  <a:txBody>
                    <a:bodyPr/>
                    <a:lstStyle/>
                    <a:p>
                      <a:pPr>
                        <a:lnSpc>
                          <a:spcPct val="107000"/>
                        </a:lnSpc>
                        <a:spcAft>
                          <a:spcPts val="0"/>
                        </a:spcAft>
                      </a:pPr>
                      <a:r>
                        <a:rPr lang="nb-NO" sz="1100">
                          <a:effectLst/>
                        </a:rPr>
                        <a:t>Planregistermodell</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73631" marR="73631" marT="0" marB="0"/>
                </a:tc>
                <a:tc>
                  <a:txBody>
                    <a:bodyPr/>
                    <a:lstStyle/>
                    <a:p>
                      <a:pPr marL="342900" lvl="0" indent="-342900">
                        <a:lnSpc>
                          <a:spcPct val="110000"/>
                        </a:lnSpc>
                        <a:spcAft>
                          <a:spcPts val="0"/>
                        </a:spcAft>
                        <a:buFont typeface="Arial" panose="020B0604020202020204" pitchFamily="34" charset="0"/>
                        <a:buChar char="•"/>
                        <a:tabLst>
                          <a:tab pos="457200" algn="l"/>
                        </a:tabLst>
                      </a:pPr>
                      <a:r>
                        <a:rPr lang="nb-NO" sz="1100" dirty="0">
                          <a:effectLst/>
                        </a:rPr>
                        <a:t>Vurdere hvordan planregistermodellen fungerer og brukes i dag,  og se sammenhengen mellom alle elementene i en plansak</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631" marR="73631" marT="0" marB="0"/>
                </a:tc>
                <a:tc>
                  <a:txBody>
                    <a:bodyPr/>
                    <a:lstStyle/>
                    <a:p>
                      <a:pPr>
                        <a:lnSpc>
                          <a:spcPct val="107000"/>
                        </a:lnSpc>
                        <a:spcAft>
                          <a:spcPts val="0"/>
                        </a:spcAft>
                      </a:pPr>
                      <a:r>
                        <a:rPr lang="nb-NO" sz="1100" dirty="0">
                          <a:effectLst/>
                        </a:rPr>
                        <a:t>1/2019-12/2019</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631" marR="73631" marT="0" marB="0"/>
                </a:tc>
                <a:tc>
                  <a:txBody>
                    <a:bodyPr/>
                    <a:lstStyle/>
                    <a:p>
                      <a:pPr>
                        <a:lnSpc>
                          <a:spcPct val="107000"/>
                        </a:lnSpc>
                        <a:spcAft>
                          <a:spcPts val="0"/>
                        </a:spcAft>
                      </a:pPr>
                      <a:r>
                        <a:rPr lang="nn-NO" sz="1100" dirty="0" smtClean="0">
                          <a:effectLst/>
                        </a:rPr>
                        <a:t>PLAN/KMD</a:t>
                      </a:r>
                    </a:p>
                    <a:p>
                      <a:pPr>
                        <a:lnSpc>
                          <a:spcPct val="107000"/>
                        </a:lnSpc>
                        <a:spcAft>
                          <a:spcPts val="0"/>
                        </a:spcAft>
                      </a:pPr>
                      <a:r>
                        <a:rPr lang="nn-NO" sz="1100" dirty="0" smtClean="0">
                          <a:effectLst/>
                        </a:rPr>
                        <a:t>KS</a:t>
                      </a:r>
                      <a:r>
                        <a:rPr lang="nn-NO" sz="1100" dirty="0">
                          <a:effectLst/>
                        </a:rPr>
                        <a:t>, Kartverket og eksterne</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631" marR="73631" marT="0" marB="0"/>
                </a:tc>
                <a:extLst>
                  <a:ext uri="{0D108BD9-81ED-4DB2-BD59-A6C34878D82A}">
                    <a16:rowId xmlns:a16="http://schemas.microsoft.com/office/drawing/2014/main" xmlns="" val="2263089032"/>
                  </a:ext>
                </a:extLst>
              </a:tr>
              <a:tr h="530964">
                <a:tc>
                  <a:txBody>
                    <a:bodyPr/>
                    <a:lstStyle/>
                    <a:p>
                      <a:pPr>
                        <a:lnSpc>
                          <a:spcPct val="107000"/>
                        </a:lnSpc>
                        <a:spcAft>
                          <a:spcPts val="0"/>
                        </a:spcAft>
                      </a:pPr>
                      <a:r>
                        <a:rPr lang="nb-NO" sz="1100">
                          <a:effectLst/>
                        </a:rPr>
                        <a:t>Prøve å sikre mer fullstendighet i kommunale planregistre </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73631" marR="73631" marT="0" marB="0"/>
                </a:tc>
                <a:tc>
                  <a:txBody>
                    <a:bodyPr/>
                    <a:lstStyle/>
                    <a:p>
                      <a:pPr marL="342900" lvl="0" indent="-342900">
                        <a:lnSpc>
                          <a:spcPct val="110000"/>
                        </a:lnSpc>
                        <a:spcAft>
                          <a:spcPts val="0"/>
                        </a:spcAft>
                        <a:buFont typeface="Symbol" panose="05050102010706020507" pitchFamily="18" charset="2"/>
                        <a:buChar char=""/>
                      </a:pPr>
                      <a:r>
                        <a:rPr lang="nb-NO" sz="1100">
                          <a:effectLst/>
                        </a:rPr>
                        <a:t>Arbeide for ytterligere digitalisering av planinformasjon, med mål om å sikre en entydig tolkning av planer for videre bruk.</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73631" marR="73631" marT="0" marB="0"/>
                </a:tc>
                <a:tc>
                  <a:txBody>
                    <a:bodyPr/>
                    <a:lstStyle/>
                    <a:p>
                      <a:pPr marL="342900" lvl="0" indent="-342900">
                        <a:lnSpc>
                          <a:spcPct val="110000"/>
                        </a:lnSpc>
                        <a:spcAft>
                          <a:spcPts val="0"/>
                        </a:spcAft>
                        <a:buFont typeface="Calibri" panose="020F0502020204030204" pitchFamily="34" charset="0"/>
                        <a:buChar char="-"/>
                      </a:pPr>
                      <a:r>
                        <a:rPr lang="nb-NO" sz="1100">
                          <a:effectLst/>
                        </a:rPr>
                        <a:t>12/2019</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73631" marR="73631" marT="0" marB="0"/>
                </a:tc>
                <a:tc>
                  <a:txBody>
                    <a:bodyPr/>
                    <a:lstStyle/>
                    <a:p>
                      <a:pPr>
                        <a:lnSpc>
                          <a:spcPct val="107000"/>
                        </a:lnSpc>
                        <a:spcAft>
                          <a:spcPts val="0"/>
                        </a:spcAft>
                      </a:pPr>
                      <a:r>
                        <a:rPr lang="nb-NO" sz="1100" dirty="0" smtClean="0">
                          <a:effectLst/>
                        </a:rPr>
                        <a:t>PLAN/KMD</a:t>
                      </a:r>
                    </a:p>
                    <a:p>
                      <a:pPr>
                        <a:lnSpc>
                          <a:spcPct val="107000"/>
                        </a:lnSpc>
                        <a:spcAft>
                          <a:spcPts val="0"/>
                        </a:spcAft>
                      </a:pPr>
                      <a:r>
                        <a:rPr lang="nb-NO" sz="1100" dirty="0" smtClean="0">
                          <a:effectLst/>
                        </a:rPr>
                        <a:t>KS</a:t>
                      </a:r>
                      <a:r>
                        <a:rPr lang="nb-NO" sz="1100" dirty="0">
                          <a:effectLst/>
                        </a:rPr>
                        <a:t>, kommuner, eksterne</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631" marR="73631" marT="0" marB="0"/>
                </a:tc>
                <a:extLst>
                  <a:ext uri="{0D108BD9-81ED-4DB2-BD59-A6C34878D82A}">
                    <a16:rowId xmlns:a16="http://schemas.microsoft.com/office/drawing/2014/main" xmlns="" val="3923044849"/>
                  </a:ext>
                </a:extLst>
              </a:tr>
              <a:tr h="530964">
                <a:tc>
                  <a:txBody>
                    <a:bodyPr/>
                    <a:lstStyle/>
                    <a:p>
                      <a:pPr>
                        <a:lnSpc>
                          <a:spcPct val="107000"/>
                        </a:lnSpc>
                        <a:spcAft>
                          <a:spcPts val="0"/>
                        </a:spcAft>
                      </a:pPr>
                      <a:r>
                        <a:rPr lang="nb-NO" sz="1100">
                          <a:effectLst/>
                        </a:rPr>
                        <a:t>Arbeidsprosesser </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73631" marR="73631" marT="0" marB="0"/>
                </a:tc>
                <a:tc>
                  <a:txBody>
                    <a:bodyPr/>
                    <a:lstStyle/>
                    <a:p>
                      <a:pPr marL="342900" lvl="0" indent="-342900">
                        <a:lnSpc>
                          <a:spcPct val="110000"/>
                        </a:lnSpc>
                        <a:spcAft>
                          <a:spcPts val="0"/>
                        </a:spcAft>
                        <a:buFont typeface="Symbol" panose="05050102010706020507" pitchFamily="18" charset="2"/>
                        <a:buChar char=""/>
                      </a:pPr>
                      <a:r>
                        <a:rPr lang="nb-NO" sz="1100">
                          <a:effectLst/>
                        </a:rPr>
                        <a:t>Etablere gode standardiserte rutiner og arbeidsprosesser som kommunene kan bruke til eget kvalitetsarbeid  (ePlansak)</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73631" marR="73631" marT="0" marB="0"/>
                </a:tc>
                <a:tc>
                  <a:txBody>
                    <a:bodyPr/>
                    <a:lstStyle/>
                    <a:p>
                      <a:pPr marL="342900" lvl="0" indent="-342900">
                        <a:lnSpc>
                          <a:spcPct val="110000"/>
                        </a:lnSpc>
                        <a:spcAft>
                          <a:spcPts val="0"/>
                        </a:spcAft>
                        <a:buFont typeface="Calibri" panose="020F0502020204030204" pitchFamily="34" charset="0"/>
                        <a:buChar char="-"/>
                      </a:pPr>
                      <a:r>
                        <a:rPr lang="nb-NO" sz="1100">
                          <a:effectLst/>
                        </a:rPr>
                        <a:t>12/2019</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73631" marR="73631" marT="0" marB="0"/>
                </a:tc>
                <a:tc>
                  <a:txBody>
                    <a:bodyPr/>
                    <a:lstStyle/>
                    <a:p>
                      <a:pPr>
                        <a:lnSpc>
                          <a:spcPct val="107000"/>
                        </a:lnSpc>
                        <a:spcAft>
                          <a:spcPts val="0"/>
                        </a:spcAft>
                      </a:pPr>
                      <a:r>
                        <a:rPr lang="nn-NO" sz="1100" dirty="0">
                          <a:effectLst/>
                        </a:rPr>
                        <a:t>KS, </a:t>
                      </a:r>
                      <a:r>
                        <a:rPr lang="nn-NO" sz="1100" dirty="0" err="1">
                          <a:effectLst/>
                        </a:rPr>
                        <a:t>kommuner</a:t>
                      </a:r>
                      <a:r>
                        <a:rPr lang="nn-NO" sz="1100" dirty="0">
                          <a:effectLst/>
                        </a:rPr>
                        <a:t>,</a:t>
                      </a:r>
                      <a:endParaRPr lang="nb-NO" sz="1200" dirty="0">
                        <a:effectLst/>
                      </a:endParaRPr>
                    </a:p>
                    <a:p>
                      <a:pPr>
                        <a:lnSpc>
                          <a:spcPct val="107000"/>
                        </a:lnSpc>
                        <a:spcAft>
                          <a:spcPts val="0"/>
                        </a:spcAft>
                      </a:pPr>
                      <a:r>
                        <a:rPr lang="nn-NO" sz="1100" dirty="0" smtClean="0">
                          <a:effectLst/>
                        </a:rPr>
                        <a:t>PLAN/KMD</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631" marR="73631" marT="0" marB="0"/>
                </a:tc>
                <a:extLst>
                  <a:ext uri="{0D108BD9-81ED-4DB2-BD59-A6C34878D82A}">
                    <a16:rowId xmlns:a16="http://schemas.microsoft.com/office/drawing/2014/main" xmlns="" val="1724973427"/>
                  </a:ext>
                </a:extLst>
              </a:tr>
              <a:tr h="517465">
                <a:tc>
                  <a:txBody>
                    <a:bodyPr/>
                    <a:lstStyle/>
                    <a:p>
                      <a:pPr>
                        <a:lnSpc>
                          <a:spcPct val="107000"/>
                        </a:lnSpc>
                        <a:spcAft>
                          <a:spcPts val="0"/>
                        </a:spcAft>
                      </a:pPr>
                      <a:r>
                        <a:rPr lang="nb-NO" sz="1100">
                          <a:effectLst/>
                        </a:rPr>
                        <a:t>Planstandarden</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73631" marR="73631" marT="0" marB="0"/>
                </a:tc>
                <a:tc>
                  <a:txBody>
                    <a:bodyPr/>
                    <a:lstStyle/>
                    <a:p>
                      <a:pPr marL="342900" lvl="0" indent="-342900">
                        <a:lnSpc>
                          <a:spcPct val="110000"/>
                        </a:lnSpc>
                        <a:spcAft>
                          <a:spcPts val="0"/>
                        </a:spcAft>
                        <a:buFont typeface="Symbol" panose="05050102010706020507" pitchFamily="18" charset="2"/>
                        <a:buChar char=""/>
                      </a:pPr>
                      <a:r>
                        <a:rPr lang="nb-NO" sz="1100">
                          <a:effectLst/>
                        </a:rPr>
                        <a:t>Gjennomgå spesifikasjon av planstandarden slik at denne blir entydig og enhetlig</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73631" marR="73631" marT="0" marB="0"/>
                </a:tc>
                <a:tc>
                  <a:txBody>
                    <a:bodyPr/>
                    <a:lstStyle/>
                    <a:p>
                      <a:pPr>
                        <a:lnSpc>
                          <a:spcPct val="107000"/>
                        </a:lnSpc>
                        <a:spcAft>
                          <a:spcPts val="0"/>
                        </a:spcAft>
                      </a:pPr>
                      <a:r>
                        <a:rPr lang="nb-NO" sz="1100">
                          <a:effectLst/>
                        </a:rPr>
                        <a:t>1/2019–12/2019</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73631" marR="73631" marT="0" marB="0"/>
                </a:tc>
                <a:tc>
                  <a:txBody>
                    <a:bodyPr/>
                    <a:lstStyle/>
                    <a:p>
                      <a:pPr>
                        <a:lnSpc>
                          <a:spcPct val="107000"/>
                        </a:lnSpc>
                        <a:spcAft>
                          <a:spcPts val="0"/>
                        </a:spcAft>
                      </a:pPr>
                      <a:r>
                        <a:rPr lang="nn-NO" sz="1100" dirty="0" smtClean="0">
                          <a:effectLst/>
                        </a:rPr>
                        <a:t>PLAN/KMD</a:t>
                      </a:r>
                    </a:p>
                    <a:p>
                      <a:pPr>
                        <a:lnSpc>
                          <a:spcPct val="107000"/>
                        </a:lnSpc>
                        <a:spcAft>
                          <a:spcPts val="0"/>
                        </a:spcAft>
                      </a:pPr>
                      <a:r>
                        <a:rPr lang="nn-NO" sz="1100" dirty="0" smtClean="0">
                          <a:effectLst/>
                        </a:rPr>
                        <a:t>Kartverket</a:t>
                      </a:r>
                      <a:r>
                        <a:rPr lang="nn-NO" sz="1100" dirty="0">
                          <a:effectLst/>
                        </a:rPr>
                        <a:t>, KS, </a:t>
                      </a:r>
                      <a:r>
                        <a:rPr lang="nn-NO" sz="1100" dirty="0" err="1">
                          <a:effectLst/>
                        </a:rPr>
                        <a:t>kommuner</a:t>
                      </a:r>
                      <a:r>
                        <a:rPr lang="nn-NO" sz="1100" dirty="0">
                          <a:effectLst/>
                        </a:rPr>
                        <a:t>, eksterne</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631" marR="73631" marT="0" marB="0"/>
                </a:tc>
                <a:extLst>
                  <a:ext uri="{0D108BD9-81ED-4DB2-BD59-A6C34878D82A}">
                    <a16:rowId xmlns:a16="http://schemas.microsoft.com/office/drawing/2014/main" xmlns="" val="1969454709"/>
                  </a:ext>
                </a:extLst>
              </a:tr>
              <a:tr h="710952">
                <a:tc>
                  <a:txBody>
                    <a:bodyPr/>
                    <a:lstStyle/>
                    <a:p>
                      <a:pPr>
                        <a:lnSpc>
                          <a:spcPct val="107000"/>
                        </a:lnSpc>
                        <a:spcAft>
                          <a:spcPts val="0"/>
                        </a:spcAft>
                      </a:pPr>
                      <a:r>
                        <a:rPr lang="nb-NO" sz="1100">
                          <a:effectLst/>
                        </a:rPr>
                        <a:t>Nødvendige fellesløsninger </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73631" marR="73631" marT="0" marB="0"/>
                </a:tc>
                <a:tc>
                  <a:txBody>
                    <a:bodyPr/>
                    <a:lstStyle/>
                    <a:p>
                      <a:pPr marL="342900" lvl="0" indent="-342900">
                        <a:lnSpc>
                          <a:spcPct val="110000"/>
                        </a:lnSpc>
                        <a:spcAft>
                          <a:spcPts val="0"/>
                        </a:spcAft>
                        <a:buFont typeface="Symbol" panose="05050102010706020507" pitchFamily="18" charset="2"/>
                        <a:buChar char=""/>
                      </a:pPr>
                      <a:r>
                        <a:rPr lang="nb-NO" sz="1100">
                          <a:effectLst/>
                        </a:rPr>
                        <a:t>Utrede og etablere nødvendige fellesløsninger som kan sikre god integrasjon av plandata i aktuelle arbeidsprosesser, som å lage fellestjenester Plan, første steg: digital nabovarsel av plansak</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73631" marR="73631" marT="0" marB="0"/>
                </a:tc>
                <a:tc>
                  <a:txBody>
                    <a:bodyPr/>
                    <a:lstStyle/>
                    <a:p>
                      <a:pPr>
                        <a:lnSpc>
                          <a:spcPct val="107000"/>
                        </a:lnSpc>
                        <a:spcAft>
                          <a:spcPts val="0"/>
                        </a:spcAft>
                      </a:pPr>
                      <a:r>
                        <a:rPr lang="nb-NO" sz="1100">
                          <a:effectLst/>
                        </a:rPr>
                        <a:t>3/2019-12/2019</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73631" marR="73631" marT="0" marB="0"/>
                </a:tc>
                <a:tc>
                  <a:txBody>
                    <a:bodyPr/>
                    <a:lstStyle/>
                    <a:p>
                      <a:pPr>
                        <a:lnSpc>
                          <a:spcPct val="107000"/>
                        </a:lnSpc>
                        <a:spcAft>
                          <a:spcPts val="0"/>
                        </a:spcAft>
                      </a:pPr>
                      <a:r>
                        <a:rPr lang="nb-NO" sz="1100" dirty="0" smtClean="0">
                          <a:effectLst/>
                        </a:rPr>
                        <a:t>PLAN/KMD</a:t>
                      </a:r>
                    </a:p>
                    <a:p>
                      <a:pPr>
                        <a:lnSpc>
                          <a:spcPct val="107000"/>
                        </a:lnSpc>
                        <a:spcAft>
                          <a:spcPts val="0"/>
                        </a:spcAft>
                      </a:pPr>
                      <a:r>
                        <a:rPr lang="nb-NO" sz="1100" dirty="0" smtClean="0">
                          <a:effectLst/>
                        </a:rPr>
                        <a:t>KS</a:t>
                      </a:r>
                      <a:r>
                        <a:rPr lang="nb-NO" sz="1100" dirty="0">
                          <a:effectLst/>
                        </a:rPr>
                        <a:t>, kommuner, eksterne, </a:t>
                      </a:r>
                      <a:r>
                        <a:rPr lang="nb-NO" sz="1100" dirty="0" err="1">
                          <a:effectLst/>
                        </a:rPr>
                        <a:t>DiBK</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631" marR="73631" marT="0" marB="0"/>
                </a:tc>
                <a:extLst>
                  <a:ext uri="{0D108BD9-81ED-4DB2-BD59-A6C34878D82A}">
                    <a16:rowId xmlns:a16="http://schemas.microsoft.com/office/drawing/2014/main" xmlns="" val="1317885285"/>
                  </a:ext>
                </a:extLst>
              </a:tr>
              <a:tr h="908053">
                <a:tc>
                  <a:txBody>
                    <a:bodyPr/>
                    <a:lstStyle/>
                    <a:p>
                      <a:pPr>
                        <a:lnSpc>
                          <a:spcPct val="107000"/>
                        </a:lnSpc>
                        <a:spcAft>
                          <a:spcPts val="0"/>
                        </a:spcAft>
                      </a:pPr>
                      <a:r>
                        <a:rPr lang="nn-NO" sz="1100">
                          <a:effectLst/>
                        </a:rPr>
                        <a:t>Samhandle og tilgjengeliggjøre plandata</a:t>
                      </a:r>
                      <a:endParaRPr lang="nb-NO" sz="1200">
                        <a:effectLst/>
                      </a:endParaRPr>
                    </a:p>
                    <a:p>
                      <a:pPr marL="457200">
                        <a:lnSpc>
                          <a:spcPct val="110000"/>
                        </a:lnSpc>
                        <a:spcAft>
                          <a:spcPts val="0"/>
                        </a:spcAft>
                      </a:pPr>
                      <a:r>
                        <a:rPr lang="nn-NO" sz="1100">
                          <a:effectLst/>
                        </a:rPr>
                        <a:t> </a:t>
                      </a:r>
                      <a:endParaRPr lang="nb-NO" sz="1200">
                        <a:effectLst/>
                        <a:latin typeface="Calibri" panose="020F0502020204030204" pitchFamily="34" charset="0"/>
                        <a:ea typeface="Calibri" panose="020F0502020204030204" pitchFamily="34" charset="0"/>
                        <a:cs typeface="Lucida Sans Unicode" panose="020B0602030504020204" pitchFamily="34" charset="0"/>
                      </a:endParaRPr>
                    </a:p>
                  </a:txBody>
                  <a:tcPr marL="73631" marR="73631" marT="0" marB="0"/>
                </a:tc>
                <a:tc>
                  <a:txBody>
                    <a:bodyPr/>
                    <a:lstStyle/>
                    <a:p>
                      <a:pPr marL="342900" lvl="0" indent="-342900">
                        <a:lnSpc>
                          <a:spcPct val="110000"/>
                        </a:lnSpc>
                        <a:spcAft>
                          <a:spcPts val="0"/>
                        </a:spcAft>
                        <a:buFont typeface="Symbol" panose="05050102010706020507" pitchFamily="18" charset="2"/>
                        <a:buChar char=""/>
                      </a:pPr>
                      <a:r>
                        <a:rPr lang="nn-NO" sz="1100">
                          <a:effectLst/>
                        </a:rPr>
                        <a:t>Geosynkronisering av arealplandata i for eksempel OslofjordGIS-samarbeidet</a:t>
                      </a:r>
                      <a:endParaRPr lang="nb-NO" sz="1200">
                        <a:effectLst/>
                      </a:endParaRPr>
                    </a:p>
                    <a:p>
                      <a:pPr marL="342900" lvl="0" indent="-342900">
                        <a:lnSpc>
                          <a:spcPct val="110000"/>
                        </a:lnSpc>
                        <a:spcAft>
                          <a:spcPts val="0"/>
                        </a:spcAft>
                        <a:buFont typeface="Symbol" panose="05050102010706020507" pitchFamily="18" charset="2"/>
                        <a:buChar char=""/>
                      </a:pPr>
                      <a:r>
                        <a:rPr lang="nn-NO" sz="1100">
                          <a:effectLst/>
                        </a:rPr>
                        <a:t>Videreutvikle FIKS og SvarUt - nye måter å samhandle ferske plandata på</a:t>
                      </a:r>
                      <a:endParaRPr lang="nb-NO" sz="1200">
                        <a:effectLst/>
                      </a:endParaRPr>
                    </a:p>
                    <a:p>
                      <a:pPr marL="457200">
                        <a:lnSpc>
                          <a:spcPct val="110000"/>
                        </a:lnSpc>
                        <a:spcAft>
                          <a:spcPts val="0"/>
                        </a:spcAft>
                      </a:pPr>
                      <a:r>
                        <a:rPr lang="nb-NO" sz="1200">
                          <a:effectLst/>
                        </a:rPr>
                        <a:t> </a:t>
                      </a:r>
                      <a:endParaRPr lang="nb-NO" sz="1200">
                        <a:effectLst/>
                        <a:latin typeface="Calibri" panose="020F0502020204030204" pitchFamily="34" charset="0"/>
                        <a:ea typeface="Calibri" panose="020F0502020204030204" pitchFamily="34" charset="0"/>
                        <a:cs typeface="Lucida Sans Unicode" panose="020B0602030504020204" pitchFamily="34" charset="0"/>
                      </a:endParaRPr>
                    </a:p>
                  </a:txBody>
                  <a:tcPr marL="73631" marR="73631" marT="0" marB="0"/>
                </a:tc>
                <a:tc>
                  <a:txBody>
                    <a:bodyPr/>
                    <a:lstStyle/>
                    <a:p>
                      <a:pPr>
                        <a:lnSpc>
                          <a:spcPct val="107000"/>
                        </a:lnSpc>
                        <a:spcAft>
                          <a:spcPts val="0"/>
                        </a:spcAft>
                      </a:pPr>
                      <a:r>
                        <a:rPr lang="nb-NO" sz="1100">
                          <a:effectLst/>
                        </a:rPr>
                        <a:t>2019 -</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73631" marR="73631" marT="0" marB="0"/>
                </a:tc>
                <a:tc>
                  <a:txBody>
                    <a:bodyPr/>
                    <a:lstStyle/>
                    <a:p>
                      <a:pPr>
                        <a:lnSpc>
                          <a:spcPct val="107000"/>
                        </a:lnSpc>
                        <a:spcAft>
                          <a:spcPts val="0"/>
                        </a:spcAft>
                      </a:pPr>
                      <a:r>
                        <a:rPr lang="nn-NO" sz="1100" dirty="0" smtClean="0">
                          <a:effectLst/>
                        </a:rPr>
                        <a:t>PLAN/KMD</a:t>
                      </a:r>
                      <a:endParaRPr lang="nb-NO" sz="1200" dirty="0">
                        <a:effectLst/>
                      </a:endParaRPr>
                    </a:p>
                    <a:p>
                      <a:pPr>
                        <a:lnSpc>
                          <a:spcPct val="107000"/>
                        </a:lnSpc>
                        <a:spcAft>
                          <a:spcPts val="0"/>
                        </a:spcAft>
                      </a:pPr>
                      <a:r>
                        <a:rPr lang="nn-NO" sz="1100" dirty="0">
                          <a:effectLst/>
                        </a:rPr>
                        <a:t>KS, </a:t>
                      </a:r>
                      <a:r>
                        <a:rPr lang="nn-NO" sz="1100" dirty="0" err="1">
                          <a:effectLst/>
                        </a:rPr>
                        <a:t>kommuner</a:t>
                      </a:r>
                      <a:r>
                        <a:rPr lang="nn-NO" sz="1100" dirty="0">
                          <a:effectLst/>
                        </a:rPr>
                        <a:t>, Kartverket, FM</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631" marR="73631" marT="0" marB="0"/>
                </a:tc>
                <a:extLst>
                  <a:ext uri="{0D108BD9-81ED-4DB2-BD59-A6C34878D82A}">
                    <a16:rowId xmlns:a16="http://schemas.microsoft.com/office/drawing/2014/main" xmlns="" val="2436796359"/>
                  </a:ext>
                </a:extLst>
              </a:tr>
            </a:tbl>
          </a:graphicData>
        </a:graphic>
      </p:graphicFrame>
      <p:sp>
        <p:nvSpPr>
          <p:cNvPr id="3" name="Tittel 2" hidden="1"/>
          <p:cNvSpPr>
            <a:spLocks noGrp="1"/>
          </p:cNvSpPr>
          <p:nvPr>
            <p:ph type="title"/>
          </p:nvPr>
        </p:nvSpPr>
        <p:spPr/>
        <p:txBody>
          <a:bodyPr/>
          <a:lstStyle/>
          <a:p>
            <a:r>
              <a:rPr lang="en-US" dirty="0" err="1" smtClean="0"/>
              <a:t>Tiltak</a:t>
            </a:r>
            <a:r>
              <a:rPr lang="en-US" dirty="0" smtClean="0"/>
              <a:t> 5: </a:t>
            </a:r>
            <a:r>
              <a:rPr lang="en-US" dirty="0" err="1" smtClean="0"/>
              <a:t>Heve</a:t>
            </a:r>
            <a:r>
              <a:rPr lang="en-US" dirty="0" smtClean="0"/>
              <a:t> </a:t>
            </a:r>
            <a:r>
              <a:rPr lang="en-US" dirty="0" err="1" smtClean="0"/>
              <a:t>kvaliteten</a:t>
            </a:r>
            <a:r>
              <a:rPr lang="en-US" dirty="0" smtClean="0"/>
              <a:t> </a:t>
            </a:r>
            <a:r>
              <a:rPr lang="en-US" dirty="0" err="1" smtClean="0"/>
              <a:t>på</a:t>
            </a:r>
            <a:r>
              <a:rPr lang="en-US" dirty="0" smtClean="0"/>
              <a:t> </a:t>
            </a:r>
            <a:r>
              <a:rPr lang="en-US" dirty="0" err="1" smtClean="0"/>
              <a:t>plandata</a:t>
            </a:r>
            <a:r>
              <a:rPr lang="en-US" baseline="0" dirty="0" smtClean="0"/>
              <a:t> </a:t>
            </a:r>
            <a:r>
              <a:rPr lang="en-US" baseline="0" dirty="0" err="1" smtClean="0"/>
              <a:t>og</a:t>
            </a:r>
            <a:r>
              <a:rPr lang="en-US" baseline="0" dirty="0" smtClean="0"/>
              <a:t> </a:t>
            </a:r>
            <a:r>
              <a:rPr lang="en-US" baseline="0" dirty="0" err="1" smtClean="0"/>
              <a:t>gi</a:t>
            </a:r>
            <a:r>
              <a:rPr lang="en-US" baseline="0" dirty="0" smtClean="0"/>
              <a:t> </a:t>
            </a:r>
            <a:r>
              <a:rPr lang="en-US" baseline="0" dirty="0" err="1" smtClean="0"/>
              <a:t>tilgang</a:t>
            </a:r>
            <a:r>
              <a:rPr lang="en-US" baseline="0" dirty="0" smtClean="0"/>
              <a:t> </a:t>
            </a:r>
            <a:r>
              <a:rPr lang="en-US" baseline="0" dirty="0" err="1" smtClean="0"/>
              <a:t>til</a:t>
            </a:r>
            <a:r>
              <a:rPr lang="en-US" baseline="0" dirty="0" smtClean="0"/>
              <a:t> </a:t>
            </a:r>
            <a:r>
              <a:rPr lang="en-US" baseline="0" dirty="0" err="1" smtClean="0"/>
              <a:t>planregister</a:t>
            </a:r>
            <a:r>
              <a:rPr lang="en-US" baseline="0" dirty="0" smtClean="0"/>
              <a:t>, </a:t>
            </a:r>
            <a:r>
              <a:rPr lang="en-US" baseline="0" dirty="0" err="1" smtClean="0"/>
              <a:t>aktiviteter</a:t>
            </a:r>
            <a:endParaRPr lang="en-US" dirty="0"/>
          </a:p>
        </p:txBody>
      </p:sp>
    </p:spTree>
    <p:extLst>
      <p:ext uri="{BB962C8B-B14F-4D97-AF65-F5344CB8AC3E}">
        <p14:creationId xmlns:p14="http://schemas.microsoft.com/office/powerpoint/2010/main" val="25157224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l ned 1" descr="Pil" title="Pil"/>
          <p:cNvSpPr/>
          <p:nvPr/>
        </p:nvSpPr>
        <p:spPr>
          <a:xfrm>
            <a:off x="8975647" y="5486028"/>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pic>
        <p:nvPicPr>
          <p:cNvPr id="3" name="Bilde 2" descr="4 deler&#10;innsamling av data&#10;lagring og forvaltning&#10;tilrettelegging og distribusjon&#10;tilgang og bruk " title="Hva tiltaket berør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03780" y="5798098"/>
            <a:ext cx="5227584" cy="496360"/>
          </a:xfrm>
          <a:prstGeom prst="rect">
            <a:avLst/>
          </a:prstGeom>
        </p:spPr>
      </p:pic>
      <p:sp>
        <p:nvSpPr>
          <p:cNvPr id="4" name="Pil ned 3" descr="Pil" title="Pil"/>
          <p:cNvSpPr/>
          <p:nvPr/>
        </p:nvSpPr>
        <p:spPr>
          <a:xfrm>
            <a:off x="6206070" y="5486028"/>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5" name="TekstSylinder 4">
            <a:extLst>
              <a:ext uri="{FF2B5EF4-FFF2-40B4-BE49-F238E27FC236}">
                <a16:creationId xmlns:a16="http://schemas.microsoft.com/office/drawing/2014/main" xmlns="" id="{6772303F-3D5B-4834-979C-9F1370C53B82}"/>
              </a:ext>
            </a:extLst>
          </p:cNvPr>
          <p:cNvSpPr txBox="1"/>
          <p:nvPr/>
        </p:nvSpPr>
        <p:spPr>
          <a:xfrm>
            <a:off x="938179" y="634017"/>
            <a:ext cx="5361916" cy="5816977"/>
          </a:xfrm>
          <a:prstGeom prst="rect">
            <a:avLst/>
          </a:prstGeom>
          <a:noFill/>
        </p:spPr>
        <p:txBody>
          <a:bodyPr wrap="square" rtlCol="0">
            <a:spAutoFit/>
          </a:bodyPr>
          <a:lstStyle/>
          <a:p>
            <a:r>
              <a:rPr lang="nb-NO" b="1" dirty="0">
                <a:solidFill>
                  <a:srgbClr val="5B9BD5">
                    <a:lumMod val="75000"/>
                  </a:srgbClr>
                </a:solidFill>
              </a:rPr>
              <a:t>TILTAK </a:t>
            </a:r>
            <a:r>
              <a:rPr lang="nb-NO" b="1" dirty="0" smtClean="0">
                <a:solidFill>
                  <a:srgbClr val="5B9BD5">
                    <a:lumMod val="75000"/>
                  </a:srgbClr>
                </a:solidFill>
              </a:rPr>
              <a:t>6: </a:t>
            </a:r>
            <a:endParaRPr lang="nb-NO" b="1" dirty="0">
              <a:solidFill>
                <a:srgbClr val="5B9BD5">
                  <a:lumMod val="75000"/>
                </a:srgbClr>
              </a:solidFill>
            </a:endParaRPr>
          </a:p>
          <a:p>
            <a:r>
              <a:rPr lang="nb-NO" b="1" dirty="0">
                <a:solidFill>
                  <a:srgbClr val="44546A"/>
                </a:solidFill>
              </a:rPr>
              <a:t>ETABLERE MARINE GRUNNKART I KYSTSONEN</a:t>
            </a:r>
          </a:p>
          <a:p>
            <a:endParaRPr lang="nb-NO" sz="1600" dirty="0" smtClean="0">
              <a:solidFill>
                <a:srgbClr val="44546A"/>
              </a:solidFill>
            </a:endParaRPr>
          </a:p>
          <a:p>
            <a:r>
              <a:rPr lang="nb-NO" sz="1600" dirty="0" smtClean="0">
                <a:solidFill>
                  <a:srgbClr val="44546A"/>
                </a:solidFill>
              </a:rPr>
              <a:t>Marine </a:t>
            </a:r>
            <a:r>
              <a:rPr lang="nb-NO" sz="1600" dirty="0">
                <a:solidFill>
                  <a:srgbClr val="44546A"/>
                </a:solidFill>
              </a:rPr>
              <a:t>grunnkart er vesentlige for å understøtte regjeringens satsning på en blå økonomi, vekst i akvakulturnæringen, sikker transport og en bærekraftig </a:t>
            </a:r>
            <a:r>
              <a:rPr lang="nb-NO" sz="1600" dirty="0" smtClean="0">
                <a:solidFill>
                  <a:srgbClr val="44546A"/>
                </a:solidFill>
              </a:rPr>
              <a:t>forvaltning </a:t>
            </a:r>
            <a:r>
              <a:rPr lang="nb-NO" sz="1600" dirty="0">
                <a:solidFill>
                  <a:srgbClr val="44546A"/>
                </a:solidFill>
              </a:rPr>
              <a:t>av kystsonen.</a:t>
            </a:r>
          </a:p>
          <a:p>
            <a:endParaRPr lang="nb-NO" sz="1600" dirty="0">
              <a:solidFill>
                <a:srgbClr val="44546A"/>
              </a:solidFill>
            </a:endParaRPr>
          </a:p>
          <a:p>
            <a:pPr marL="285750" indent="-285750">
              <a:buFont typeface="Arial" panose="020B0604020202020204" pitchFamily="34" charset="0"/>
              <a:buChar char="•"/>
            </a:pPr>
            <a:r>
              <a:rPr lang="nb-NO" sz="1600" dirty="0" smtClean="0">
                <a:solidFill>
                  <a:srgbClr val="44546A"/>
                </a:solidFill>
              </a:rPr>
              <a:t>Sikre etablering av et kunnskapsgrunnlag for alle aktører i kystsonen basert </a:t>
            </a:r>
            <a:r>
              <a:rPr lang="nb-NO" sz="1600" dirty="0">
                <a:solidFill>
                  <a:srgbClr val="44546A"/>
                </a:solidFill>
              </a:rPr>
              <a:t>på tett brukermedvirkning. </a:t>
            </a:r>
          </a:p>
          <a:p>
            <a:pPr marL="285750" indent="-285750">
              <a:buFont typeface="Arial" panose="020B0604020202020204" pitchFamily="34" charset="0"/>
              <a:buChar char="•"/>
            </a:pPr>
            <a:r>
              <a:rPr lang="nb-NO" sz="1600" dirty="0">
                <a:solidFill>
                  <a:srgbClr val="44546A"/>
                </a:solidFill>
              </a:rPr>
              <a:t>Sikre oppslutning om en samfinansieringsmodell og videre realisering av piloter og fullskala kartlegging </a:t>
            </a:r>
          </a:p>
          <a:p>
            <a:pPr marL="285750" indent="-285750">
              <a:buFont typeface="Arial" panose="020B0604020202020204" pitchFamily="34" charset="0"/>
              <a:buChar char="•"/>
            </a:pPr>
            <a:r>
              <a:rPr lang="nb-NO" sz="1600" dirty="0">
                <a:solidFill>
                  <a:srgbClr val="44546A"/>
                </a:solidFill>
              </a:rPr>
              <a:t>Gjennomføre piloter blant annet i Stavanger, Astafjord, Nordre Sunnmøre. </a:t>
            </a:r>
          </a:p>
          <a:p>
            <a:pPr marL="285750" indent="-285750">
              <a:buFont typeface="Arial" panose="020B0604020202020204" pitchFamily="34" charset="0"/>
              <a:buChar char="•"/>
            </a:pPr>
            <a:r>
              <a:rPr lang="nb-NO" sz="1600" dirty="0">
                <a:solidFill>
                  <a:srgbClr val="44546A"/>
                </a:solidFill>
              </a:rPr>
              <a:t>Realisere etableringen av grunnkartene for </a:t>
            </a:r>
            <a:r>
              <a:rPr lang="nb-NO" sz="1600" dirty="0" smtClean="0">
                <a:solidFill>
                  <a:srgbClr val="44546A"/>
                </a:solidFill>
              </a:rPr>
              <a:t>hele </a:t>
            </a:r>
            <a:r>
              <a:rPr lang="nb-NO" sz="1600" dirty="0">
                <a:solidFill>
                  <a:srgbClr val="44546A"/>
                </a:solidFill>
              </a:rPr>
              <a:t>kysten – med dybdedata og ulike grunndata for kystsonen.</a:t>
            </a:r>
          </a:p>
          <a:p>
            <a:pPr marL="285750" indent="-285750">
              <a:buFont typeface="Arial" panose="020B0604020202020204" pitchFamily="34" charset="0"/>
              <a:buChar char="•"/>
            </a:pPr>
            <a:r>
              <a:rPr lang="nb-NO" sz="1600" dirty="0">
                <a:solidFill>
                  <a:srgbClr val="44546A"/>
                </a:solidFill>
              </a:rPr>
              <a:t>Forestå innsalg av grunnkartene i privat sektor og for nye aktører.</a:t>
            </a:r>
          </a:p>
          <a:p>
            <a:endParaRPr lang="nb-NO" sz="1600" dirty="0" smtClean="0">
              <a:solidFill>
                <a:srgbClr val="44546A"/>
              </a:solidFill>
            </a:endParaRPr>
          </a:p>
          <a:p>
            <a:endParaRPr lang="nb-NO" sz="1600" dirty="0">
              <a:solidFill>
                <a:srgbClr val="44546A"/>
              </a:solidFill>
            </a:endParaRPr>
          </a:p>
          <a:p>
            <a:r>
              <a:rPr lang="nb-NO" sz="1600" b="1" dirty="0">
                <a:solidFill>
                  <a:srgbClr val="5B9BD5">
                    <a:lumMod val="75000"/>
                  </a:srgbClr>
                </a:solidFill>
              </a:rPr>
              <a:t>Gjennomføring: </a:t>
            </a:r>
            <a:r>
              <a:rPr lang="nb-NO" sz="1600" b="1" dirty="0" smtClean="0">
                <a:solidFill>
                  <a:srgbClr val="5B9BD5">
                    <a:lumMod val="75000"/>
                  </a:srgbClr>
                </a:solidFill>
              </a:rPr>
              <a:t>2019 - 2022</a:t>
            </a:r>
            <a:endParaRPr lang="nb-NO" sz="1600" b="1" dirty="0">
              <a:solidFill>
                <a:srgbClr val="5B9BD5">
                  <a:lumMod val="75000"/>
                </a:srgbClr>
              </a:solidFill>
            </a:endParaRPr>
          </a:p>
          <a:p>
            <a:r>
              <a:rPr lang="nb-NO" sz="1600" b="1" dirty="0">
                <a:solidFill>
                  <a:srgbClr val="5B9BD5">
                    <a:lumMod val="75000"/>
                  </a:srgbClr>
                </a:solidFill>
              </a:rPr>
              <a:t>Ansvarlig: Kartverket, NGU, </a:t>
            </a:r>
            <a:r>
              <a:rPr lang="nb-NO" sz="1600" b="1" dirty="0" smtClean="0">
                <a:solidFill>
                  <a:srgbClr val="5B9BD5">
                    <a:lumMod val="75000"/>
                  </a:srgbClr>
                </a:solidFill>
              </a:rPr>
              <a:t>HI</a:t>
            </a:r>
          </a:p>
          <a:p>
            <a:r>
              <a:rPr lang="nb-NO" sz="1600" b="1" dirty="0">
                <a:solidFill>
                  <a:srgbClr val="5B9BD5">
                    <a:lumMod val="75000"/>
                  </a:srgbClr>
                </a:solidFill>
              </a:rPr>
              <a:t>Medvirkende: Kommuner, </a:t>
            </a:r>
            <a:r>
              <a:rPr lang="nb-NO" sz="1600" b="1" dirty="0" smtClean="0">
                <a:solidFill>
                  <a:srgbClr val="5B9BD5">
                    <a:lumMod val="75000"/>
                  </a:srgbClr>
                </a:solidFill>
              </a:rPr>
              <a:t>etater med forvaltningsansvar</a:t>
            </a:r>
            <a:endParaRPr lang="nb-NO" sz="1600" b="1" dirty="0">
              <a:solidFill>
                <a:srgbClr val="5B9BD5">
                  <a:lumMod val="75000"/>
                </a:srgbClr>
              </a:solidFill>
            </a:endParaRPr>
          </a:p>
          <a:p>
            <a:r>
              <a:rPr lang="nb-NO" sz="1600" b="1" dirty="0">
                <a:solidFill>
                  <a:srgbClr val="5B9BD5">
                    <a:lumMod val="75000"/>
                  </a:srgbClr>
                </a:solidFill>
              </a:rPr>
              <a:t>Delmål: 1.1, 2.4, 3.3….</a:t>
            </a:r>
          </a:p>
        </p:txBody>
      </p:sp>
      <p:pic>
        <p:nvPicPr>
          <p:cNvPr id="6" name="Plassholder for innhold 5" descr="errengmodell av havbunnen sammen med flyfoto av landområde. Fotomontasje." title="Terrengmodell av havbunnen sammen med flyfoto av landområde. Fotomontasj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74888" y="3268167"/>
            <a:ext cx="3993076" cy="1824609"/>
          </a:xfrm>
          <a:prstGeom prst="rect">
            <a:avLst/>
          </a:prstGeom>
          <a:ln>
            <a:noFill/>
          </a:ln>
          <a:effectLst>
            <a:outerShdw blurRad="292100" dist="139700" dir="2700000" algn="tl" rotWithShape="0">
              <a:srgbClr val="333333">
                <a:alpha val="65000"/>
              </a:srgbClr>
            </a:outerShdw>
          </a:effectLst>
        </p:spPr>
      </p:pic>
      <p:pic>
        <p:nvPicPr>
          <p:cNvPr id="7" name="Bilde 1" descr="Bilde - akvakultur -froya4-stort-erikroed-kystenerklar.jpg" title="Bilde - akvakultu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6764340" y="810394"/>
            <a:ext cx="4014173" cy="22522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tel 7" hidden="1"/>
          <p:cNvSpPr>
            <a:spLocks noGrp="1"/>
          </p:cNvSpPr>
          <p:nvPr>
            <p:ph type="title" idx="4294967295"/>
          </p:nvPr>
        </p:nvSpPr>
        <p:spPr/>
        <p:txBody>
          <a:bodyPr/>
          <a:lstStyle/>
          <a:p>
            <a:r>
              <a:rPr lang="en-US" dirty="0" err="1" smtClean="0"/>
              <a:t>Tiltak</a:t>
            </a:r>
            <a:r>
              <a:rPr lang="en-US" dirty="0" smtClean="0"/>
              <a:t> 6: </a:t>
            </a:r>
            <a:r>
              <a:rPr lang="en-US" dirty="0" err="1" smtClean="0"/>
              <a:t>Etablere</a:t>
            </a:r>
            <a:r>
              <a:rPr lang="en-US" dirty="0" smtClean="0"/>
              <a:t> marine </a:t>
            </a:r>
            <a:r>
              <a:rPr lang="en-US" dirty="0" err="1" smtClean="0"/>
              <a:t>grunnkart</a:t>
            </a:r>
            <a:r>
              <a:rPr lang="en-US" dirty="0" smtClean="0"/>
              <a:t> </a:t>
            </a:r>
            <a:r>
              <a:rPr lang="en-US" dirty="0" err="1" smtClean="0"/>
              <a:t>i</a:t>
            </a:r>
            <a:r>
              <a:rPr lang="en-US" dirty="0" smtClean="0"/>
              <a:t> </a:t>
            </a:r>
            <a:r>
              <a:rPr lang="en-US" dirty="0" err="1" smtClean="0"/>
              <a:t>kystsonen</a:t>
            </a:r>
            <a:endParaRPr lang="en-US" dirty="0"/>
          </a:p>
        </p:txBody>
      </p:sp>
    </p:spTree>
    <p:extLst>
      <p:ext uri="{BB962C8B-B14F-4D97-AF65-F5344CB8AC3E}">
        <p14:creationId xmlns:p14="http://schemas.microsoft.com/office/powerpoint/2010/main" val="6438965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xmlns="" id="{6772303F-3D5B-4834-979C-9F1370C53B82}"/>
              </a:ext>
            </a:extLst>
          </p:cNvPr>
          <p:cNvSpPr txBox="1"/>
          <p:nvPr/>
        </p:nvSpPr>
        <p:spPr>
          <a:xfrm>
            <a:off x="938178" y="634017"/>
            <a:ext cx="8754461" cy="892552"/>
          </a:xfrm>
          <a:prstGeom prst="rect">
            <a:avLst/>
          </a:prstGeom>
          <a:noFill/>
        </p:spPr>
        <p:txBody>
          <a:bodyPr wrap="square" rtlCol="0">
            <a:spAutoFit/>
          </a:bodyPr>
          <a:lstStyle/>
          <a:p>
            <a:r>
              <a:rPr lang="nb-NO" b="1" dirty="0">
                <a:solidFill>
                  <a:srgbClr val="5B9BD5">
                    <a:lumMod val="75000"/>
                  </a:srgbClr>
                </a:solidFill>
              </a:rPr>
              <a:t>TILTAK </a:t>
            </a:r>
            <a:r>
              <a:rPr lang="nb-NO" b="1" dirty="0" smtClean="0">
                <a:solidFill>
                  <a:srgbClr val="5B9BD5">
                    <a:lumMod val="75000"/>
                  </a:srgbClr>
                </a:solidFill>
              </a:rPr>
              <a:t>6: </a:t>
            </a:r>
            <a:endParaRPr lang="nb-NO" b="1" dirty="0">
              <a:solidFill>
                <a:srgbClr val="5B9BD5">
                  <a:lumMod val="75000"/>
                </a:srgbClr>
              </a:solidFill>
            </a:endParaRPr>
          </a:p>
          <a:p>
            <a:r>
              <a:rPr lang="nb-NO" b="1" dirty="0">
                <a:solidFill>
                  <a:srgbClr val="44546A"/>
                </a:solidFill>
              </a:rPr>
              <a:t>ETABLERE MARINE GRUNNKART I </a:t>
            </a:r>
            <a:r>
              <a:rPr lang="nb-NO" b="1" dirty="0" smtClean="0">
                <a:solidFill>
                  <a:srgbClr val="44546A"/>
                </a:solidFill>
              </a:rPr>
              <a:t>KYSTSONEN, aktiviteter </a:t>
            </a:r>
            <a:endParaRPr lang="nb-NO" b="1" dirty="0">
              <a:solidFill>
                <a:srgbClr val="44546A"/>
              </a:solidFill>
            </a:endParaRPr>
          </a:p>
          <a:p>
            <a:endParaRPr lang="nb-NO" sz="1600" dirty="0" smtClean="0">
              <a:solidFill>
                <a:srgbClr val="44546A"/>
              </a:solidFill>
            </a:endParaRPr>
          </a:p>
        </p:txBody>
      </p:sp>
      <p:graphicFrame>
        <p:nvGraphicFramePr>
          <p:cNvPr id="8" name="Tabell 7" descr="Tabell over tiltak " title="Tabell over tiltak "/>
          <p:cNvGraphicFramePr>
            <a:graphicFrameLocks noGrp="1"/>
          </p:cNvGraphicFramePr>
          <p:nvPr>
            <p:extLst/>
          </p:nvPr>
        </p:nvGraphicFramePr>
        <p:xfrm>
          <a:off x="1180250" y="1900954"/>
          <a:ext cx="9482449" cy="2690814"/>
        </p:xfrm>
        <a:graphic>
          <a:graphicData uri="http://schemas.openxmlformats.org/drawingml/2006/table">
            <a:tbl>
              <a:tblPr firstRow="1" firstCol="1" bandRow="1">
                <a:tableStyleId>{5C22544A-7EE6-4342-B048-85BDC9FD1C3A}</a:tableStyleId>
              </a:tblPr>
              <a:tblGrid>
                <a:gridCol w="1437005">
                  <a:extLst>
                    <a:ext uri="{9D8B030D-6E8A-4147-A177-3AD203B41FA5}">
                      <a16:colId xmlns:a16="http://schemas.microsoft.com/office/drawing/2014/main" xmlns="" val="2253891047"/>
                    </a:ext>
                  </a:extLst>
                </a:gridCol>
                <a:gridCol w="4181110">
                  <a:extLst>
                    <a:ext uri="{9D8B030D-6E8A-4147-A177-3AD203B41FA5}">
                      <a16:colId xmlns:a16="http://schemas.microsoft.com/office/drawing/2014/main" xmlns="" val="1584035974"/>
                    </a:ext>
                  </a:extLst>
                </a:gridCol>
                <a:gridCol w="1661823">
                  <a:extLst>
                    <a:ext uri="{9D8B030D-6E8A-4147-A177-3AD203B41FA5}">
                      <a16:colId xmlns:a16="http://schemas.microsoft.com/office/drawing/2014/main" xmlns="" val="3679918582"/>
                    </a:ext>
                  </a:extLst>
                </a:gridCol>
                <a:gridCol w="2202511">
                  <a:extLst>
                    <a:ext uri="{9D8B030D-6E8A-4147-A177-3AD203B41FA5}">
                      <a16:colId xmlns:a16="http://schemas.microsoft.com/office/drawing/2014/main" xmlns="" val="3768410098"/>
                    </a:ext>
                  </a:extLst>
                </a:gridCol>
              </a:tblGrid>
              <a:tr h="0">
                <a:tc>
                  <a:txBody>
                    <a:bodyPr/>
                    <a:lstStyle/>
                    <a:p>
                      <a:pPr>
                        <a:lnSpc>
                          <a:spcPct val="107000"/>
                        </a:lnSpc>
                        <a:spcAft>
                          <a:spcPts val="0"/>
                        </a:spcAft>
                      </a:pPr>
                      <a:r>
                        <a:rPr lang="nb-NO" sz="1100" dirty="0">
                          <a:effectLst/>
                        </a:rPr>
                        <a:t>Tittel på aktivitet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100">
                          <a:effectLst/>
                        </a:rPr>
                        <a:t>Beskrivelse, mål for aktivitet</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100" dirty="0">
                          <a:effectLst/>
                        </a:rPr>
                        <a:t>Tidsrom for gjennom-føring av </a:t>
                      </a:r>
                      <a:r>
                        <a:rPr lang="nb-NO" sz="1100" dirty="0" smtClean="0">
                          <a:effectLst/>
                        </a:rPr>
                        <a:t>aktivitet</a:t>
                      </a:r>
                    </a:p>
                    <a:p>
                      <a:pPr>
                        <a:lnSpc>
                          <a:spcPct val="107000"/>
                        </a:lnSpc>
                        <a:spcAft>
                          <a:spcPts val="0"/>
                        </a:spcAft>
                      </a:pPr>
                      <a:endParaRPr lang="nb-NO" sz="1100" dirty="0">
                        <a:effectLst/>
                      </a:endParaRPr>
                    </a:p>
                  </a:txBody>
                  <a:tcPr marL="68580" marR="68580" marT="0" marB="0"/>
                </a:tc>
                <a:tc>
                  <a:txBody>
                    <a:bodyPr/>
                    <a:lstStyle/>
                    <a:p>
                      <a:pPr>
                        <a:lnSpc>
                          <a:spcPct val="107000"/>
                        </a:lnSpc>
                        <a:spcAft>
                          <a:spcPts val="0"/>
                        </a:spcAft>
                      </a:pPr>
                      <a:r>
                        <a:rPr lang="nb-NO" sz="1100" dirty="0">
                          <a:effectLst/>
                        </a:rPr>
                        <a:t>Ansvarlig og deltagere i aktivitet</a:t>
                      </a:r>
                    </a:p>
                    <a:p>
                      <a:pPr>
                        <a:lnSpc>
                          <a:spcPct val="107000"/>
                        </a:lnSpc>
                        <a:spcAft>
                          <a:spcPts val="0"/>
                        </a:spcAft>
                      </a:pP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50694389"/>
                  </a:ext>
                </a:extLst>
              </a:tr>
              <a:tr h="0">
                <a:tc>
                  <a:txBody>
                    <a:bodyPr/>
                    <a:lstStyle/>
                    <a:p>
                      <a:pPr>
                        <a:lnSpc>
                          <a:spcPct val="107000"/>
                        </a:lnSpc>
                        <a:spcAft>
                          <a:spcPts val="0"/>
                        </a:spcAft>
                      </a:pPr>
                      <a:r>
                        <a:rPr lang="nb-NO" sz="1100">
                          <a:effectLst/>
                        </a:rPr>
                        <a:t>Work Package 1</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100">
                          <a:effectLst/>
                        </a:rPr>
                        <a:t>Utvikle formålstjenlige samarbeids- og finansieringsmodell hos interesserte parter</a:t>
                      </a:r>
                    </a:p>
                    <a:p>
                      <a:pPr>
                        <a:lnSpc>
                          <a:spcPct val="107000"/>
                        </a:lnSpc>
                        <a:spcAft>
                          <a:spcPts val="0"/>
                        </a:spcAft>
                      </a:pPr>
                      <a:r>
                        <a:rPr lang="nb-NO" sz="1100">
                          <a:effectLst/>
                        </a:rPr>
                        <a: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100">
                          <a:effectLst/>
                        </a:rPr>
                        <a:t>Pågår</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100">
                          <a:effectLst/>
                        </a:rPr>
                        <a:t>Kartverket og interesserte parter</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557845444"/>
                  </a:ext>
                </a:extLst>
              </a:tr>
              <a:tr h="0">
                <a:tc>
                  <a:txBody>
                    <a:bodyPr/>
                    <a:lstStyle/>
                    <a:p>
                      <a:pPr>
                        <a:lnSpc>
                          <a:spcPct val="107000"/>
                        </a:lnSpc>
                        <a:spcAft>
                          <a:spcPts val="0"/>
                        </a:spcAft>
                      </a:pPr>
                      <a:r>
                        <a:rPr lang="nb-NO" sz="1100">
                          <a:effectLst/>
                        </a:rPr>
                        <a:t>Work Package 2</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100">
                          <a:effectLst/>
                        </a:rPr>
                        <a:t>Utvikle formålstjenlig samarbeids- og finansieringsmodell mellom de ansvarlige etater</a:t>
                      </a:r>
                    </a:p>
                    <a:p>
                      <a:pPr>
                        <a:lnSpc>
                          <a:spcPct val="107000"/>
                        </a:lnSpc>
                        <a:spcAft>
                          <a:spcPts val="0"/>
                        </a:spcAft>
                      </a:pPr>
                      <a:r>
                        <a:rPr lang="nb-NO" sz="1100">
                          <a:effectLst/>
                        </a:rPr>
                        <a: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100">
                          <a:effectLst/>
                        </a:rPr>
                        <a:t>Pågår</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100">
                          <a:effectLst/>
                        </a:rPr>
                        <a:t>Kartverket, Norges geologiske undersøkelse, Havforskningsinstituttet</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56000486"/>
                  </a:ext>
                </a:extLst>
              </a:tr>
              <a:tr h="0">
                <a:tc>
                  <a:txBody>
                    <a:bodyPr/>
                    <a:lstStyle/>
                    <a:p>
                      <a:pPr>
                        <a:lnSpc>
                          <a:spcPct val="107000"/>
                        </a:lnSpc>
                        <a:spcAft>
                          <a:spcPts val="0"/>
                        </a:spcAft>
                      </a:pPr>
                      <a:r>
                        <a:rPr lang="nb-NO" sz="1100">
                          <a:effectLst/>
                        </a:rPr>
                        <a:t>Work Package 3</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100">
                          <a:effectLst/>
                        </a:rPr>
                        <a:t>Data innsamling, prosessering, tolking, lager tjeneste osv.</a:t>
                      </a:r>
                    </a:p>
                    <a:p>
                      <a:pPr>
                        <a:lnSpc>
                          <a:spcPct val="107000"/>
                        </a:lnSpc>
                        <a:spcAft>
                          <a:spcPts val="0"/>
                        </a:spcAft>
                      </a:pPr>
                      <a:r>
                        <a:rPr lang="nb-NO" sz="1100">
                          <a:effectLst/>
                        </a:rPr>
                        <a: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100">
                          <a:effectLst/>
                        </a:rPr>
                        <a:t>Ikke begynt</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100">
                          <a:effectLst/>
                        </a:rPr>
                        <a: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487825582"/>
                  </a:ext>
                </a:extLst>
              </a:tr>
              <a:tr h="0">
                <a:tc>
                  <a:txBody>
                    <a:bodyPr/>
                    <a:lstStyle/>
                    <a:p>
                      <a:pPr>
                        <a:lnSpc>
                          <a:spcPct val="107000"/>
                        </a:lnSpc>
                        <a:spcAft>
                          <a:spcPts val="0"/>
                        </a:spcAft>
                      </a:pPr>
                      <a:r>
                        <a:rPr lang="nb-NO" sz="1100">
                          <a:effectLst/>
                        </a:rPr>
                        <a:t>Work package 4</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100">
                          <a:effectLst/>
                        </a:rPr>
                        <a:t>Distribusjon på nasjonal infrastruktur</a:t>
                      </a:r>
                    </a:p>
                    <a:p>
                      <a:pPr>
                        <a:lnSpc>
                          <a:spcPct val="107000"/>
                        </a:lnSpc>
                        <a:spcAft>
                          <a:spcPts val="0"/>
                        </a:spcAft>
                      </a:pPr>
                      <a:r>
                        <a:rPr lang="nb-NO" sz="1100">
                          <a:effectLst/>
                        </a:rPr>
                        <a: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100">
                          <a:effectLst/>
                        </a:rPr>
                        <a:t>Ikke begynt</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100">
                          <a:effectLst/>
                        </a:rPr>
                        <a: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29417880"/>
                  </a:ext>
                </a:extLst>
              </a:tr>
              <a:tr h="0">
                <a:tc>
                  <a:txBody>
                    <a:bodyPr/>
                    <a:lstStyle/>
                    <a:p>
                      <a:pPr>
                        <a:lnSpc>
                          <a:spcPct val="107000"/>
                        </a:lnSpc>
                        <a:spcAft>
                          <a:spcPts val="0"/>
                        </a:spcAft>
                      </a:pPr>
                      <a:r>
                        <a:rPr lang="nb-NO" sz="1100">
                          <a:effectLst/>
                        </a:rPr>
                        <a:t>Work Package 5</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100">
                          <a:effectLst/>
                        </a:rPr>
                        <a:t>Gevinst realisering</a:t>
                      </a:r>
                    </a:p>
                    <a:p>
                      <a:pPr>
                        <a:lnSpc>
                          <a:spcPct val="107000"/>
                        </a:lnSpc>
                        <a:spcAft>
                          <a:spcPts val="0"/>
                        </a:spcAft>
                      </a:pPr>
                      <a:r>
                        <a:rPr lang="nb-NO" sz="1100">
                          <a:effectLst/>
                        </a:rPr>
                        <a: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100">
                          <a:effectLst/>
                        </a:rPr>
                        <a:t>Ikke begynt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100" dirty="0">
                          <a:effectLst/>
                        </a:rPr>
                        <a:t>Kartverket og interesserte parter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94096872"/>
                  </a:ext>
                </a:extLst>
              </a:tr>
            </a:tbl>
          </a:graphicData>
        </a:graphic>
      </p:graphicFrame>
      <p:sp>
        <p:nvSpPr>
          <p:cNvPr id="2" name="Tittel 1" hidden="1"/>
          <p:cNvSpPr>
            <a:spLocks noGrp="1"/>
          </p:cNvSpPr>
          <p:nvPr>
            <p:ph type="title" idx="4294967295"/>
          </p:nvPr>
        </p:nvSpPr>
        <p:spPr/>
        <p:txBody>
          <a:bodyPr/>
          <a:lstStyle/>
          <a:p>
            <a:r>
              <a:rPr lang="en-US" dirty="0" err="1" smtClean="0"/>
              <a:t>Tiltak</a:t>
            </a:r>
            <a:r>
              <a:rPr lang="en-US" dirty="0" smtClean="0"/>
              <a:t> 6: </a:t>
            </a:r>
            <a:r>
              <a:rPr lang="en-US" dirty="0" err="1" smtClean="0"/>
              <a:t>Etablere</a:t>
            </a:r>
            <a:r>
              <a:rPr lang="en-US" dirty="0" smtClean="0"/>
              <a:t> marine </a:t>
            </a:r>
            <a:r>
              <a:rPr lang="en-US" dirty="0" err="1" smtClean="0"/>
              <a:t>grunnkart</a:t>
            </a:r>
            <a:r>
              <a:rPr lang="en-US" dirty="0" smtClean="0"/>
              <a:t> </a:t>
            </a:r>
            <a:r>
              <a:rPr lang="en-US" dirty="0" err="1" smtClean="0"/>
              <a:t>i</a:t>
            </a:r>
            <a:r>
              <a:rPr lang="en-US" dirty="0" smtClean="0"/>
              <a:t> </a:t>
            </a:r>
            <a:r>
              <a:rPr lang="en-US" dirty="0" err="1" smtClean="0"/>
              <a:t>kystsonen</a:t>
            </a:r>
            <a:r>
              <a:rPr lang="en-US" dirty="0" smtClean="0"/>
              <a:t>, </a:t>
            </a:r>
            <a:r>
              <a:rPr lang="en-US" dirty="0" err="1" smtClean="0"/>
              <a:t>aktiviteter</a:t>
            </a:r>
            <a:endParaRPr lang="en-US" dirty="0"/>
          </a:p>
        </p:txBody>
      </p:sp>
    </p:spTree>
    <p:extLst>
      <p:ext uri="{BB962C8B-B14F-4D97-AF65-F5344CB8AC3E}">
        <p14:creationId xmlns:p14="http://schemas.microsoft.com/office/powerpoint/2010/main" val="30347905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4 deler&#10;innsamling av data&#10;lagring og forvaltning&#10;tilrettelegging og distribusjon&#10;tilgang og bruk " title="Hva tiltaket berør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78806" y="5768455"/>
            <a:ext cx="5227584" cy="496360"/>
          </a:xfrm>
          <a:prstGeom prst="rect">
            <a:avLst/>
          </a:prstGeom>
        </p:spPr>
      </p:pic>
      <p:sp>
        <p:nvSpPr>
          <p:cNvPr id="7" name="TekstSylinder 6">
            <a:extLst>
              <a:ext uri="{FF2B5EF4-FFF2-40B4-BE49-F238E27FC236}">
                <a16:creationId xmlns:a16="http://schemas.microsoft.com/office/drawing/2014/main" xmlns="" id="{DDC871A0-B4E6-4AD9-AB0A-AC4C9F96A4D2}"/>
              </a:ext>
            </a:extLst>
          </p:cNvPr>
          <p:cNvSpPr txBox="1"/>
          <p:nvPr/>
        </p:nvSpPr>
        <p:spPr>
          <a:xfrm>
            <a:off x="944896" y="598501"/>
            <a:ext cx="7472852" cy="60324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TILTAK </a:t>
            </a:r>
            <a:r>
              <a:rPr kumimoji="0" lang="nb-NO" sz="18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7: </a:t>
            </a:r>
            <a:endParaRPr kumimoji="0" lang="nb-NO" sz="18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dirty="0">
                <a:ln>
                  <a:noFill/>
                </a:ln>
                <a:solidFill>
                  <a:srgbClr val="44546A"/>
                </a:solidFill>
                <a:effectLst/>
                <a:uLnTx/>
                <a:uFillTx/>
                <a:latin typeface="Calibri" panose="020F0502020204030204"/>
                <a:ea typeface="+mn-ea"/>
                <a:cs typeface="+mn-cs"/>
              </a:rPr>
              <a:t>UNDERSTØTTE INTELLIGENTE TRANSPORTSYSTEMER OG BIDRA TIL SMARTERE OG SIKRERE TRANSPORT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600" b="0" i="0" u="none" strike="noStrike" kern="1200" cap="none" spc="0" normalizeH="0" baseline="0" noProof="0" dirty="0" smtClean="0">
              <a:ln>
                <a:noFill/>
              </a:ln>
              <a:solidFill>
                <a:srgbClr val="44546A"/>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prstClr val="black"/>
                </a:solidFill>
                <a:effectLst/>
                <a:uLnTx/>
                <a:uFillTx/>
                <a:latin typeface="Calibri" panose="020F0502020204030204"/>
              </a:rPr>
              <a:t>Transportsektoren er inne i en sterk utvikling i retning av mer intelligente </a:t>
            </a:r>
            <a:r>
              <a:rPr kumimoji="0" lang="nb-NO" sz="1600" b="0" i="0" u="none" strike="noStrike" kern="1200" cap="none" spc="0" normalizeH="0" baseline="0" noProof="0" dirty="0" smtClean="0">
                <a:ln>
                  <a:noFill/>
                </a:ln>
                <a:solidFill>
                  <a:prstClr val="black"/>
                </a:solidFill>
                <a:effectLst/>
                <a:uLnTx/>
                <a:uFillTx/>
                <a:latin typeface="Calibri" panose="020F0502020204030204"/>
              </a:rPr>
              <a:t>transport-systemer </a:t>
            </a:r>
            <a:r>
              <a:rPr kumimoji="0" lang="nb-NO" sz="1600" b="0" i="0" u="none" strike="noStrike" kern="1200" cap="none" spc="0" normalizeH="0" baseline="0" noProof="0" dirty="0">
                <a:ln>
                  <a:noFill/>
                </a:ln>
                <a:solidFill>
                  <a:prstClr val="black"/>
                </a:solidFill>
                <a:effectLst/>
                <a:uLnTx/>
                <a:uFillTx/>
                <a:latin typeface="Calibri" panose="020F0502020204030204"/>
              </a:rPr>
              <a:t>(</a:t>
            </a:r>
            <a:r>
              <a:rPr kumimoji="0" lang="nb-NO" sz="1600" b="0" i="0" u="none" strike="noStrike" kern="1200" cap="none" spc="0" normalizeH="0" baseline="0" noProof="0" dirty="0" smtClean="0">
                <a:ln>
                  <a:noFill/>
                </a:ln>
                <a:solidFill>
                  <a:prstClr val="black"/>
                </a:solidFill>
                <a:effectLst/>
                <a:uLnTx/>
                <a:uFillTx/>
                <a:latin typeface="Calibri" panose="020F0502020204030204"/>
              </a:rPr>
              <a:t>ITS)</a:t>
            </a:r>
            <a:r>
              <a:rPr kumimoji="0" lang="nb-NO" sz="1600" b="0" i="0" u="none" strike="noStrike" kern="1200" cap="none" spc="0" normalizeH="0" noProof="0" dirty="0" smtClean="0">
                <a:ln>
                  <a:noFill/>
                </a:ln>
                <a:solidFill>
                  <a:prstClr val="black"/>
                </a:solidFill>
                <a:effectLst/>
                <a:uLnTx/>
                <a:uFillTx/>
                <a:latin typeface="Calibri" panose="020F0502020204030204"/>
              </a:rPr>
              <a:t> </a:t>
            </a:r>
            <a:r>
              <a:rPr kumimoji="0" lang="nb-NO" sz="1600" b="0" i="0" u="none" strike="noStrike" kern="1200" cap="none" spc="0" normalizeH="0" baseline="0" noProof="0" dirty="0" smtClean="0">
                <a:ln>
                  <a:noFill/>
                </a:ln>
                <a:solidFill>
                  <a:prstClr val="black"/>
                </a:solidFill>
                <a:effectLst/>
                <a:uLnTx/>
                <a:uFillTx/>
                <a:latin typeface="Calibri" panose="020F0502020204030204"/>
              </a:rPr>
              <a:t>og </a:t>
            </a:r>
            <a:r>
              <a:rPr kumimoji="0" lang="nb-NO" sz="1600" b="0" i="0" u="none" strike="noStrike" kern="1200" cap="none" spc="0" normalizeH="0" baseline="0" noProof="0" dirty="0">
                <a:ln>
                  <a:noFill/>
                </a:ln>
                <a:solidFill>
                  <a:prstClr val="black"/>
                </a:solidFill>
                <a:effectLst/>
                <a:uLnTx/>
                <a:uFillTx/>
                <a:latin typeface="Calibri" panose="020F0502020204030204"/>
              </a:rPr>
              <a:t>fremveksten av automatiserte transporter (selvkjørende) kjøretøy</a:t>
            </a:r>
            <a:r>
              <a:rPr kumimoji="0" lang="nb-NO" sz="1600" b="0" i="0" u="none" strike="noStrike" kern="1200" cap="none" spc="0" normalizeH="0" baseline="0" noProof="0" dirty="0" smtClean="0">
                <a:ln>
                  <a:noFill/>
                </a:ln>
                <a:solidFill>
                  <a:prstClr val="black"/>
                </a:solidFill>
                <a:effectLst/>
                <a:uLnTx/>
                <a:uFillTx/>
                <a:latin typeface="Calibri" panose="020F0502020204030204"/>
              </a:rPr>
              <a:t>.</a:t>
            </a:r>
            <a:endParaRPr kumimoji="0" lang="nb-NO" sz="1200" b="0" i="0" u="none" strike="noStrike" kern="1200" cap="none" spc="0" normalizeH="0" baseline="0" noProof="0" dirty="0" smtClean="0">
              <a:ln>
                <a:noFill/>
              </a:ln>
              <a:solidFill>
                <a:prstClr val="black"/>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prstClr val="black"/>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prstClr val="black"/>
                </a:solidFill>
                <a:effectLst/>
                <a:uLnTx/>
                <a:uFillTx/>
                <a:latin typeface="Calibri" panose="020F0502020204030204"/>
              </a:rPr>
              <a:t>Teknologiutviklingen for tjenester innen Samvirkende ITS og automatisert kjøring må </a:t>
            </a:r>
            <a:r>
              <a:rPr kumimoji="0" lang="nb-NO" sz="1600" b="0" i="0" u="none" strike="noStrike" kern="1200" cap="none" spc="0" normalizeH="0" baseline="0" noProof="0" dirty="0" smtClean="0">
                <a:ln>
                  <a:noFill/>
                </a:ln>
                <a:solidFill>
                  <a:prstClr val="black"/>
                </a:solidFill>
                <a:effectLst/>
                <a:uLnTx/>
                <a:uFillTx/>
                <a:latin typeface="Calibri" panose="020F0502020204030204"/>
              </a:rPr>
              <a:t>understøttes</a:t>
            </a:r>
            <a:r>
              <a:rPr kumimoji="0" lang="nb-NO" sz="1600" b="0" i="0" u="none" strike="noStrike" kern="1200" cap="none" spc="0" normalizeH="0" noProof="0" dirty="0" smtClean="0">
                <a:ln>
                  <a:noFill/>
                </a:ln>
                <a:solidFill>
                  <a:prstClr val="black"/>
                </a:solidFill>
                <a:effectLst/>
                <a:uLnTx/>
                <a:uFillTx/>
                <a:latin typeface="Calibri" panose="020F0502020204030204"/>
              </a:rPr>
              <a:t> av </a:t>
            </a:r>
            <a:r>
              <a:rPr kumimoji="0" lang="nb-NO" sz="1600" b="0" i="0" u="none" strike="noStrike" kern="1200" cap="none" spc="0" normalizeH="0" baseline="0" noProof="0" dirty="0" smtClean="0">
                <a:ln>
                  <a:noFill/>
                </a:ln>
                <a:solidFill>
                  <a:prstClr val="black"/>
                </a:solidFill>
                <a:effectLst/>
                <a:uLnTx/>
                <a:uFillTx/>
                <a:latin typeface="Calibri" panose="020F0502020204030204"/>
              </a:rPr>
              <a:t>et </a:t>
            </a:r>
            <a:r>
              <a:rPr kumimoji="0" lang="nb-NO" sz="1600" b="0" i="0" u="none" strike="noStrike" kern="1200" cap="none" spc="0" normalizeH="0" baseline="0" noProof="0" dirty="0">
                <a:ln>
                  <a:noFill/>
                </a:ln>
                <a:solidFill>
                  <a:prstClr val="black"/>
                </a:solidFill>
                <a:effectLst/>
                <a:uLnTx/>
                <a:uFillTx/>
                <a:latin typeface="Calibri" panose="020F0502020204030204"/>
              </a:rPr>
              <a:t>digitalt oppkoblet navigerbart </a:t>
            </a:r>
            <a:r>
              <a:rPr kumimoji="0" lang="nb-NO" sz="1600" b="0" i="0" u="none" strike="noStrike" kern="1200" cap="none" spc="0" normalizeH="0" baseline="0" noProof="0" dirty="0" smtClean="0">
                <a:ln>
                  <a:noFill/>
                </a:ln>
                <a:solidFill>
                  <a:prstClr val="black"/>
                </a:solidFill>
                <a:effectLst/>
                <a:uLnTx/>
                <a:uFillTx/>
                <a:latin typeface="Calibri" panose="020F0502020204030204"/>
              </a:rPr>
              <a:t>vegnett</a:t>
            </a:r>
            <a:r>
              <a:rPr kumimoji="0" lang="nb-NO" sz="1600" b="0" i="0" u="none" strike="noStrike" kern="1200" cap="none" spc="0" normalizeH="0" noProof="0" dirty="0" smtClean="0">
                <a:ln>
                  <a:noFill/>
                </a:ln>
                <a:solidFill>
                  <a:prstClr val="black"/>
                </a:solidFill>
                <a:effectLst/>
                <a:uLnTx/>
                <a:uFillTx/>
                <a:latin typeface="Calibri" panose="020F0502020204030204"/>
              </a:rPr>
              <a:t> – en </a:t>
            </a:r>
            <a:r>
              <a:rPr kumimoji="0" lang="nb-NO" sz="1600" b="0" i="0" u="none" strike="noStrike" kern="1200" cap="none" spc="0" normalizeH="0" baseline="0" noProof="0" dirty="0" smtClean="0">
                <a:ln>
                  <a:noFill/>
                </a:ln>
                <a:solidFill>
                  <a:prstClr val="black"/>
                </a:solidFill>
                <a:effectLst/>
                <a:uLnTx/>
                <a:uFillTx/>
                <a:latin typeface="Calibri" panose="020F0502020204030204"/>
              </a:rPr>
              <a:t>digital </a:t>
            </a:r>
            <a:r>
              <a:rPr kumimoji="0" lang="nb-NO" sz="1600" b="0" i="0" u="none" strike="noStrike" kern="1200" cap="none" spc="0" normalizeH="0" baseline="0" noProof="0" dirty="0">
                <a:ln>
                  <a:noFill/>
                </a:ln>
                <a:solidFill>
                  <a:prstClr val="black"/>
                </a:solidFill>
                <a:effectLst/>
                <a:uLnTx/>
                <a:uFillTx/>
                <a:latin typeface="Calibri" panose="020F0502020204030204"/>
              </a:rPr>
              <a:t>infrastruktur som supplement til fysisk/visuell infrastruktur, </a:t>
            </a:r>
            <a:r>
              <a:rPr kumimoji="0" lang="nb-NO" sz="1600" b="0" i="0" u="none" strike="noStrike" kern="1200" cap="none" spc="0" normalizeH="0" baseline="0" noProof="0" dirty="0" smtClean="0">
                <a:ln>
                  <a:noFill/>
                </a:ln>
                <a:solidFill>
                  <a:prstClr val="black"/>
                </a:solidFill>
                <a:effectLst/>
                <a:uLnTx/>
                <a:uFillTx/>
                <a:latin typeface="Calibri" panose="020F0502020204030204"/>
              </a:rPr>
              <a:t> med kommunikasjon der et transportmiddel </a:t>
            </a:r>
            <a:r>
              <a:rPr kumimoji="0" lang="nb-NO" sz="1600" b="0" i="0" u="none" strike="noStrike" kern="1200" cap="none" spc="0" normalizeH="0" baseline="0" noProof="0" dirty="0">
                <a:ln>
                  <a:noFill/>
                </a:ln>
                <a:solidFill>
                  <a:prstClr val="black"/>
                </a:solidFill>
                <a:effectLst/>
                <a:uLnTx/>
                <a:uFillTx/>
                <a:latin typeface="Calibri" panose="020F0502020204030204"/>
              </a:rPr>
              <a:t>er trådløst oppkoblet </a:t>
            </a:r>
            <a:r>
              <a:rPr kumimoji="0" lang="nb-NO" sz="1600" b="0" i="0" u="none" strike="noStrike" kern="1200" cap="none" spc="0" normalizeH="0" baseline="0" noProof="0" dirty="0" smtClean="0">
                <a:ln>
                  <a:noFill/>
                </a:ln>
                <a:solidFill>
                  <a:prstClr val="black"/>
                </a:solidFill>
                <a:effectLst/>
                <a:uLnTx/>
                <a:uFillTx/>
                <a:latin typeface="Calibri" panose="020F0502020204030204"/>
              </a:rPr>
              <a:t>som samtidig gir høykvalitets posisjonsbestemmelse i samsvar detaljerte </a:t>
            </a:r>
            <a:r>
              <a:rPr kumimoji="0" lang="nb-NO" sz="1600" b="0" i="0" u="none" strike="noStrike" kern="1200" cap="none" spc="0" normalizeH="0" baseline="0" noProof="0" dirty="0">
                <a:ln>
                  <a:noFill/>
                </a:ln>
                <a:solidFill>
                  <a:prstClr val="black"/>
                </a:solidFill>
                <a:effectLst/>
                <a:uLnTx/>
                <a:uFillTx/>
                <a:latin typeface="Calibri" panose="020F0502020204030204"/>
              </a:rPr>
              <a:t>kartdata</a:t>
            </a:r>
            <a:r>
              <a:rPr kumimoji="0" lang="nb-NO" sz="1600" b="0" i="0" u="none" strike="noStrike" kern="1200" cap="none" spc="0" normalizeH="0" baseline="0" noProof="0" dirty="0" smtClean="0">
                <a:ln>
                  <a:noFill/>
                </a:ln>
                <a:solidFill>
                  <a:prstClr val="black"/>
                </a:solidFill>
                <a:effectLst/>
                <a:uLnTx/>
                <a:uFillTx/>
                <a:latin typeface="Calibri" panose="020F0502020204030204"/>
              </a:rPr>
              <a:t>.</a:t>
            </a:r>
            <a:endParaRPr kumimoji="0" lang="nb-NO" sz="1200" b="0" i="0" u="none" strike="noStrike" kern="1200" cap="none" spc="0" normalizeH="0" baseline="0" noProof="0" dirty="0" smtClean="0">
              <a:ln>
                <a:noFill/>
              </a:ln>
              <a:solidFill>
                <a:prstClr val="black"/>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prstClr val="black"/>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prstClr val="black"/>
                </a:solidFill>
                <a:effectLst/>
                <a:uLnTx/>
                <a:uFillTx/>
                <a:latin typeface="Calibri" panose="020F0502020204030204"/>
              </a:rPr>
              <a:t> Involverte etater/aktører må i den sammenheng samarbeide om å</a:t>
            </a:r>
            <a:r>
              <a:rPr kumimoji="0" lang="nb-NO" sz="1600" b="0" i="0" u="none" strike="noStrike" kern="1200" cap="none" spc="0" normalizeH="0" baseline="0" noProof="0" dirty="0" smtClean="0">
                <a:ln>
                  <a:noFill/>
                </a:ln>
                <a:solidFill>
                  <a:prstClr val="black"/>
                </a:solidFill>
                <a:effectLst/>
                <a:uLnTx/>
                <a:uFillTx/>
                <a:latin typeface="Calibri" panose="020F0502020204030204"/>
              </a:rPr>
              <a:t>:</a:t>
            </a:r>
            <a:endParaRPr kumimoji="0" lang="nb-NO" sz="1600" b="0" i="0" u="none" strike="noStrike" kern="1200" cap="none" spc="0" normalizeH="0" baseline="0" noProof="0" dirty="0">
              <a:ln>
                <a:noFill/>
              </a:ln>
              <a:solidFill>
                <a:srgbClr val="44546A"/>
              </a:solidFill>
              <a:effectLst/>
              <a:uLnTx/>
              <a:uFillTx/>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rPr>
              <a:t>Utrede roller og ansvar, </a:t>
            </a:r>
            <a:r>
              <a:rPr kumimoji="0" lang="nb-NO" sz="1600" b="0" i="0" u="none" strike="noStrike" kern="1200" cap="none" spc="0" normalizeH="0" baseline="0" noProof="0" dirty="0" smtClean="0">
                <a:ln>
                  <a:noFill/>
                </a:ln>
                <a:solidFill>
                  <a:prstClr val="black"/>
                </a:solidFill>
                <a:effectLst/>
                <a:uLnTx/>
                <a:uFillTx/>
                <a:latin typeface="Calibri" panose="020F0502020204030204"/>
              </a:rPr>
              <a:t>samordne, </a:t>
            </a:r>
            <a:r>
              <a:rPr kumimoji="0" lang="nb-NO" sz="1600" b="0" i="0" u="none" strike="noStrike" kern="1200" cap="none" spc="0" normalizeH="0" baseline="0" noProof="0" dirty="0">
                <a:ln>
                  <a:noFill/>
                </a:ln>
                <a:solidFill>
                  <a:prstClr val="black"/>
                </a:solidFill>
                <a:effectLst/>
                <a:uLnTx/>
                <a:uFillTx/>
                <a:latin typeface="Calibri" panose="020F0502020204030204"/>
              </a:rPr>
              <a:t>utvikle regulatoriske </a:t>
            </a:r>
            <a:r>
              <a:rPr kumimoji="0" lang="nb-NO" sz="1600" b="0" i="0" u="none" strike="noStrike" kern="1200" cap="none" spc="0" normalizeH="0" baseline="0" noProof="0" dirty="0" smtClean="0">
                <a:ln>
                  <a:noFill/>
                </a:ln>
                <a:solidFill>
                  <a:prstClr val="black"/>
                </a:solidFill>
                <a:effectLst/>
                <a:uLnTx/>
                <a:uFillTx/>
                <a:latin typeface="Calibri" panose="020F0502020204030204"/>
              </a:rPr>
              <a:t>tiltak og standarder, </a:t>
            </a:r>
            <a:r>
              <a:rPr kumimoji="0" lang="nb-NO" sz="1600" b="0" i="0" u="none" strike="noStrike" kern="1200" cap="none" spc="0" normalizeH="0" baseline="0" noProof="0" dirty="0">
                <a:ln>
                  <a:noFill/>
                </a:ln>
                <a:solidFill>
                  <a:prstClr val="black"/>
                </a:solidFill>
                <a:effectLst/>
                <a:uLnTx/>
                <a:uFillTx/>
                <a:latin typeface="Calibri" panose="020F0502020204030204"/>
              </a:rPr>
              <a:t>etablere kvalitetskrav og vurdere/utvikle felles forvaltningsløsninger på ITS-området.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rPr>
              <a:t>Utvikle og iverksette relevante kompetansetiltak </a:t>
            </a:r>
            <a:r>
              <a:rPr lang="nb-NO" sz="1600" dirty="0" smtClean="0">
                <a:solidFill>
                  <a:prstClr val="black"/>
                </a:solidFill>
                <a:latin typeface="Calibri" panose="020F0502020204030204"/>
              </a:rPr>
              <a:t>- </a:t>
            </a:r>
            <a:r>
              <a:rPr kumimoji="0" lang="nb-NO" sz="1600" b="0" i="0" u="none" strike="noStrike" kern="1200" cap="none" spc="0" normalizeH="0" baseline="0" noProof="0" dirty="0" smtClean="0">
                <a:ln>
                  <a:noFill/>
                </a:ln>
                <a:solidFill>
                  <a:prstClr val="black"/>
                </a:solidFill>
                <a:effectLst/>
                <a:uLnTx/>
                <a:uFillTx/>
                <a:latin typeface="Calibri" panose="020F0502020204030204"/>
              </a:rPr>
              <a:t>offentlig og privat sektor.</a:t>
            </a:r>
            <a:endParaRPr kumimoji="0" lang="nb-NO" sz="1600" b="0" i="0" u="none" strike="noStrike" kern="1200" cap="none" spc="0" normalizeH="0" baseline="0" noProof="0" dirty="0">
              <a:ln>
                <a:noFill/>
              </a:ln>
              <a:solidFill>
                <a:prstClr val="black"/>
              </a:solidFill>
              <a:effectLst/>
              <a:uLnTx/>
              <a:uFillTx/>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rPr>
              <a:t>Utvikle og fasilitere ITS-piloter</a:t>
            </a:r>
            <a:r>
              <a:rPr kumimoji="0" lang="nb-NO" sz="1600" b="0" i="0" u="none" strike="noStrike" kern="1200" cap="none" spc="0" normalizeH="0" baseline="0" noProof="0" dirty="0" smtClean="0">
                <a:ln>
                  <a:noFill/>
                </a:ln>
                <a:solidFill>
                  <a:prstClr val="black"/>
                </a:solidFill>
                <a:effectLst/>
                <a:uLnTx/>
                <a:uFillTx/>
                <a:latin typeface="Calibri" panose="020F0502020204030204"/>
              </a:rPr>
              <a:t>. </a:t>
            </a:r>
            <a:endParaRPr kumimoji="0" lang="nb-NO" sz="1600" b="0" i="0" u="none" strike="noStrike" kern="1200" cap="none" spc="0" normalizeH="0" baseline="0" noProof="0" dirty="0">
              <a:ln>
                <a:noFill/>
              </a:ln>
              <a:solidFill>
                <a:srgbClr val="44546A"/>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Gjennomføring</a:t>
            </a:r>
            <a:r>
              <a:rPr kumimoji="0" lang="nb-NO"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nb-NO" sz="16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2019-2023 </a:t>
            </a:r>
            <a:endParaRPr kumimoji="0" lang="nb-NO"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Ansvarlig: </a:t>
            </a:r>
            <a:r>
              <a:rPr kumimoji="0" lang="nb-NO" sz="16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Statens vegvesen</a:t>
            </a:r>
            <a:endParaRPr kumimoji="0" lang="nb-NO"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Medvirkende: </a:t>
            </a:r>
            <a:r>
              <a:rPr kumimoji="0" lang="nb-NO" sz="16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Kartverket, ITS Norge, transport-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etater, kommuner, privat sektor</a:t>
            </a:r>
            <a:r>
              <a:rPr kumimoji="0" lang="nb-NO"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r>
            <a:br>
              <a:rPr kumimoji="0" lang="nb-NO"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br>
            <a:r>
              <a:rPr kumimoji="0" lang="nb-NO"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Delmål: 1.1, 1.2, 1.4, 2.2, 2.4, 2.8, 3.4</a:t>
            </a:r>
            <a:r>
              <a:rPr kumimoji="0" lang="nb-NO" sz="16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a:t>
            </a:r>
            <a:endParaRPr kumimoji="0" lang="nb-NO"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p:txBody>
      </p:sp>
      <p:pic>
        <p:nvPicPr>
          <p:cNvPr id="8" name="Bilde 7" descr="Illustrasjon - intelligent transport" title="Illustrasjon - sensorer - bile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17748" y="1661824"/>
            <a:ext cx="3038131" cy="2146256"/>
          </a:xfrm>
          <a:prstGeom prst="rect">
            <a:avLst/>
          </a:prstGeom>
          <a:ln>
            <a:noFill/>
          </a:ln>
          <a:effectLst>
            <a:outerShdw blurRad="292100" dist="139700" dir="2700000" algn="tl" rotWithShape="0">
              <a:srgbClr val="333333">
                <a:alpha val="65000"/>
              </a:srgbClr>
            </a:outerShdw>
          </a:effectLst>
        </p:spPr>
      </p:pic>
      <p:sp>
        <p:nvSpPr>
          <p:cNvPr id="9" name="Pil ned 8" descr="Pil" title="Pil"/>
          <p:cNvSpPr/>
          <p:nvPr/>
        </p:nvSpPr>
        <p:spPr>
          <a:xfrm>
            <a:off x="6474054" y="5404321"/>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0" name="Pil ned 9" descr="Pil" title="Pil"/>
          <p:cNvSpPr/>
          <p:nvPr/>
        </p:nvSpPr>
        <p:spPr>
          <a:xfrm>
            <a:off x="10260152" y="5404321"/>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1" name="Pil ned 10" descr="Pil" title="Pil"/>
          <p:cNvSpPr/>
          <p:nvPr/>
        </p:nvSpPr>
        <p:spPr>
          <a:xfrm>
            <a:off x="7696047" y="5398995"/>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2" name="Pil ned 11" descr="Pil" title="Pil"/>
          <p:cNvSpPr/>
          <p:nvPr/>
        </p:nvSpPr>
        <p:spPr>
          <a:xfrm>
            <a:off x="8958766" y="5404320"/>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2" name="Tittel 1" hidden="1"/>
          <p:cNvSpPr>
            <a:spLocks noGrp="1"/>
          </p:cNvSpPr>
          <p:nvPr>
            <p:ph type="title" idx="4294967295"/>
          </p:nvPr>
        </p:nvSpPr>
        <p:spPr/>
        <p:txBody>
          <a:bodyPr>
            <a:normAutofit fontScale="90000"/>
          </a:bodyPr>
          <a:lstStyle/>
          <a:p>
            <a:r>
              <a:rPr lang="en-US" dirty="0" err="1" smtClean="0"/>
              <a:t>Ti</a:t>
            </a:r>
            <a:r>
              <a:rPr lang="nb-NO" noProof="0" dirty="0" err="1" smtClean="0"/>
              <a:t>ltak</a:t>
            </a:r>
            <a:r>
              <a:rPr lang="nb-NO" noProof="0" dirty="0" smtClean="0"/>
              <a:t> 7: Understøtte</a:t>
            </a:r>
            <a:r>
              <a:rPr lang="nb-NO" baseline="0" noProof="0" dirty="0" smtClean="0"/>
              <a:t> intelligente transportsystemer og bidra til smartere og sikrere transport</a:t>
            </a:r>
            <a:endParaRPr lang="en-US" dirty="0"/>
          </a:p>
        </p:txBody>
      </p:sp>
    </p:spTree>
    <p:extLst>
      <p:ext uri="{BB962C8B-B14F-4D97-AF65-F5344CB8AC3E}">
        <p14:creationId xmlns:p14="http://schemas.microsoft.com/office/powerpoint/2010/main" val="7517816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a:extLst>
              <a:ext uri="{FF2B5EF4-FFF2-40B4-BE49-F238E27FC236}">
                <a16:creationId xmlns:a16="http://schemas.microsoft.com/office/drawing/2014/main" xmlns="" id="{DDC871A0-B4E6-4AD9-AB0A-AC4C9F96A4D2}"/>
              </a:ext>
            </a:extLst>
          </p:cNvPr>
          <p:cNvSpPr txBox="1"/>
          <p:nvPr/>
        </p:nvSpPr>
        <p:spPr>
          <a:xfrm>
            <a:off x="1213348" y="688309"/>
            <a:ext cx="733241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TILTAK </a:t>
            </a:r>
            <a:r>
              <a:rPr kumimoji="0" lang="nb-NO" sz="18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7: </a:t>
            </a:r>
            <a:endParaRPr kumimoji="0" lang="nb-NO" sz="18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dirty="0">
                <a:ln>
                  <a:noFill/>
                </a:ln>
                <a:solidFill>
                  <a:srgbClr val="44546A"/>
                </a:solidFill>
                <a:effectLst/>
                <a:uLnTx/>
                <a:uFillTx/>
                <a:latin typeface="Calibri" panose="020F0502020204030204"/>
                <a:ea typeface="+mn-ea"/>
                <a:cs typeface="+mn-cs"/>
              </a:rPr>
              <a:t>UNDERSTØTTE INTELLIGENTE TRANSPORTSYSTEMER OG BIDRA TIL SMARTERE OG SIKRERE </a:t>
            </a:r>
            <a:r>
              <a:rPr kumimoji="0" lang="nb-NO" sz="1800" b="1" i="0" u="none" strike="noStrike" kern="1200" cap="none" spc="0" normalizeH="0" baseline="0" noProof="0" dirty="0" smtClean="0">
                <a:ln>
                  <a:noFill/>
                </a:ln>
                <a:solidFill>
                  <a:srgbClr val="44546A"/>
                </a:solidFill>
                <a:effectLst/>
                <a:uLnTx/>
                <a:uFillTx/>
                <a:latin typeface="Calibri" panose="020F0502020204030204"/>
                <a:ea typeface="+mn-ea"/>
                <a:cs typeface="+mn-cs"/>
              </a:rPr>
              <a:t>TRANSPORT,</a:t>
            </a:r>
            <a:r>
              <a:rPr kumimoji="0" lang="nb-NO" sz="1800" b="1" i="0" u="none" strike="noStrike" kern="1200" cap="none" spc="0" normalizeH="0" noProof="0" dirty="0" smtClean="0">
                <a:ln>
                  <a:noFill/>
                </a:ln>
                <a:solidFill>
                  <a:srgbClr val="44546A"/>
                </a:solidFill>
                <a:effectLst/>
                <a:uLnTx/>
                <a:uFillTx/>
                <a:latin typeface="Calibri" panose="020F0502020204030204"/>
                <a:ea typeface="+mn-ea"/>
                <a:cs typeface="+mn-cs"/>
              </a:rPr>
              <a:t> aktiviteter</a:t>
            </a:r>
            <a:endParaRPr kumimoji="0" lang="nb-NO" sz="1800" b="1" i="0" u="none" strike="noStrike" kern="1200" cap="none" spc="0" normalizeH="0" baseline="0" noProof="0" dirty="0" smtClean="0">
              <a:ln>
                <a:noFill/>
              </a:ln>
              <a:solidFill>
                <a:srgbClr val="44546A"/>
              </a:solidFill>
              <a:effectLst/>
              <a:uLnTx/>
              <a:uFillTx/>
              <a:latin typeface="Calibri" panose="020F0502020204030204"/>
              <a:ea typeface="+mn-ea"/>
              <a:cs typeface="+mn-cs"/>
            </a:endParaRPr>
          </a:p>
        </p:txBody>
      </p:sp>
      <p:pic>
        <p:nvPicPr>
          <p:cNvPr id="9" name="Bilde 8" descr="Bil med sensor" title="Bil med senso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13472" y="580061"/>
            <a:ext cx="1541976" cy="1541976"/>
          </a:xfrm>
          <a:prstGeom prst="rect">
            <a:avLst/>
          </a:prstGeom>
          <a:ln>
            <a:noFill/>
          </a:ln>
          <a:effectLst>
            <a:outerShdw blurRad="190500" algn="tl" rotWithShape="0">
              <a:srgbClr val="000000">
                <a:alpha val="70000"/>
              </a:srgbClr>
            </a:outerShdw>
          </a:effectLst>
        </p:spPr>
      </p:pic>
      <p:graphicFrame>
        <p:nvGraphicFramePr>
          <p:cNvPr id="2" name="Tabell 1" descr="Tabell over tiltak " title="Tabell over tiltak "/>
          <p:cNvGraphicFramePr>
            <a:graphicFrameLocks noGrp="1"/>
          </p:cNvGraphicFramePr>
          <p:nvPr>
            <p:extLst/>
          </p:nvPr>
        </p:nvGraphicFramePr>
        <p:xfrm>
          <a:off x="1213348" y="2257107"/>
          <a:ext cx="9775780" cy="4075589"/>
        </p:xfrm>
        <a:graphic>
          <a:graphicData uri="http://schemas.openxmlformats.org/drawingml/2006/table">
            <a:tbl>
              <a:tblPr firstRow="1" firstCol="1" bandRow="1">
                <a:tableStyleId>{5C22544A-7EE6-4342-B048-85BDC9FD1C3A}</a:tableStyleId>
              </a:tblPr>
              <a:tblGrid>
                <a:gridCol w="2292067">
                  <a:extLst>
                    <a:ext uri="{9D8B030D-6E8A-4147-A177-3AD203B41FA5}">
                      <a16:colId xmlns:a16="http://schemas.microsoft.com/office/drawing/2014/main" xmlns="" val="1801661042"/>
                    </a:ext>
                  </a:extLst>
                </a:gridCol>
                <a:gridCol w="4618049">
                  <a:extLst>
                    <a:ext uri="{9D8B030D-6E8A-4147-A177-3AD203B41FA5}">
                      <a16:colId xmlns:a16="http://schemas.microsoft.com/office/drawing/2014/main" xmlns="" val="4049721403"/>
                    </a:ext>
                  </a:extLst>
                </a:gridCol>
                <a:gridCol w="1387929">
                  <a:extLst>
                    <a:ext uri="{9D8B030D-6E8A-4147-A177-3AD203B41FA5}">
                      <a16:colId xmlns:a16="http://schemas.microsoft.com/office/drawing/2014/main" xmlns="" val="894069875"/>
                    </a:ext>
                  </a:extLst>
                </a:gridCol>
                <a:gridCol w="1477735">
                  <a:extLst>
                    <a:ext uri="{9D8B030D-6E8A-4147-A177-3AD203B41FA5}">
                      <a16:colId xmlns:a16="http://schemas.microsoft.com/office/drawing/2014/main" xmlns="" val="4223103342"/>
                    </a:ext>
                  </a:extLst>
                </a:gridCol>
              </a:tblGrid>
              <a:tr h="534299">
                <a:tc>
                  <a:txBody>
                    <a:bodyPr/>
                    <a:lstStyle/>
                    <a:p>
                      <a:pPr>
                        <a:lnSpc>
                          <a:spcPct val="107000"/>
                        </a:lnSpc>
                        <a:spcAft>
                          <a:spcPts val="0"/>
                        </a:spcAft>
                      </a:pPr>
                      <a:r>
                        <a:rPr lang="nb-NO" sz="1100" dirty="0">
                          <a:effectLst/>
                        </a:rPr>
                        <a:t>Tittel på aktivitet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027" marR="76027" marT="0" marB="0"/>
                </a:tc>
                <a:tc>
                  <a:txBody>
                    <a:bodyPr/>
                    <a:lstStyle/>
                    <a:p>
                      <a:pPr>
                        <a:lnSpc>
                          <a:spcPct val="107000"/>
                        </a:lnSpc>
                        <a:spcAft>
                          <a:spcPts val="0"/>
                        </a:spcAft>
                      </a:pPr>
                      <a:r>
                        <a:rPr lang="nb-NO" sz="1100" dirty="0">
                          <a:effectLst/>
                        </a:rPr>
                        <a:t>Beskrivelse, mål for aktivitet</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027" marR="76027" marT="0" marB="0"/>
                </a:tc>
                <a:tc>
                  <a:txBody>
                    <a:bodyPr/>
                    <a:lstStyle/>
                    <a:p>
                      <a:pPr>
                        <a:lnSpc>
                          <a:spcPct val="107000"/>
                        </a:lnSpc>
                        <a:spcAft>
                          <a:spcPts val="0"/>
                        </a:spcAft>
                      </a:pPr>
                      <a:r>
                        <a:rPr lang="nb-NO" sz="1100" dirty="0">
                          <a:effectLst/>
                        </a:rPr>
                        <a:t>Tidsrom for </a:t>
                      </a:r>
                      <a:r>
                        <a:rPr lang="nb-NO" sz="1100" dirty="0" smtClean="0">
                          <a:effectLst/>
                        </a:rPr>
                        <a:t>gjennomføring </a:t>
                      </a:r>
                      <a:r>
                        <a:rPr lang="nb-NO" sz="1100" dirty="0">
                          <a:effectLst/>
                        </a:rPr>
                        <a:t>av </a:t>
                      </a:r>
                      <a:r>
                        <a:rPr lang="nb-NO" sz="1100" dirty="0" smtClean="0">
                          <a:effectLst/>
                        </a:rPr>
                        <a:t>aktivitet</a:t>
                      </a:r>
                      <a:endParaRPr lang="nb-NO" sz="1100" dirty="0">
                        <a:effectLst/>
                      </a:endParaRPr>
                    </a:p>
                  </a:txBody>
                  <a:tcPr marL="76027" marR="76027" marT="0" marB="0"/>
                </a:tc>
                <a:tc>
                  <a:txBody>
                    <a:bodyPr/>
                    <a:lstStyle/>
                    <a:p>
                      <a:pPr>
                        <a:lnSpc>
                          <a:spcPct val="107000"/>
                        </a:lnSpc>
                        <a:spcAft>
                          <a:spcPts val="0"/>
                        </a:spcAft>
                      </a:pPr>
                      <a:r>
                        <a:rPr lang="nb-NO" sz="1100" dirty="0">
                          <a:effectLst/>
                        </a:rPr>
                        <a:t>Ansvarlig og deltagere i </a:t>
                      </a:r>
                      <a:r>
                        <a:rPr lang="nb-NO" sz="1100" dirty="0" smtClean="0">
                          <a:effectLst/>
                        </a:rPr>
                        <a:t>aktivitet</a:t>
                      </a:r>
                      <a:endParaRPr lang="nb-NO" sz="1100" dirty="0">
                        <a:effectLst/>
                      </a:endParaRPr>
                    </a:p>
                  </a:txBody>
                  <a:tcPr marL="76027" marR="76027" marT="0" marB="0"/>
                </a:tc>
                <a:extLst>
                  <a:ext uri="{0D108BD9-81ED-4DB2-BD59-A6C34878D82A}">
                    <a16:rowId xmlns:a16="http://schemas.microsoft.com/office/drawing/2014/main" xmlns="" val="3710288927"/>
                  </a:ext>
                </a:extLst>
              </a:tr>
              <a:tr h="1013151">
                <a:tc>
                  <a:txBody>
                    <a:bodyPr/>
                    <a:lstStyle/>
                    <a:p>
                      <a:pPr>
                        <a:lnSpc>
                          <a:spcPct val="107000"/>
                        </a:lnSpc>
                        <a:spcAft>
                          <a:spcPts val="0"/>
                        </a:spcAft>
                      </a:pPr>
                      <a:r>
                        <a:rPr lang="nb-NO" sz="1100" dirty="0">
                          <a:effectLst/>
                        </a:rPr>
                        <a:t>ITS programmet</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027" marR="76027" marT="0" marB="0"/>
                </a:tc>
                <a:tc>
                  <a:txBody>
                    <a:bodyPr/>
                    <a:lstStyle/>
                    <a:p>
                      <a:pPr>
                        <a:lnSpc>
                          <a:spcPct val="107000"/>
                        </a:lnSpc>
                        <a:spcAft>
                          <a:spcPts val="0"/>
                        </a:spcAft>
                      </a:pPr>
                      <a:r>
                        <a:rPr lang="nb-NO" sz="1100" dirty="0">
                          <a:effectLst/>
                        </a:rPr>
                        <a:t>ITS programmet består av tre hovedprosjekt:</a:t>
                      </a:r>
                    </a:p>
                    <a:p>
                      <a:pPr marL="171450" lvl="0" indent="-171450">
                        <a:lnSpc>
                          <a:spcPct val="110000"/>
                        </a:lnSpc>
                        <a:spcAft>
                          <a:spcPts val="0"/>
                        </a:spcAft>
                        <a:buFont typeface="Arial" panose="020B0604020202020204" pitchFamily="34" charset="0"/>
                        <a:buChar char="•"/>
                      </a:pPr>
                      <a:r>
                        <a:rPr lang="nb-NO" sz="1100" dirty="0">
                          <a:effectLst/>
                        </a:rPr>
                        <a:t>Gjennomføring av piloter langs </a:t>
                      </a:r>
                      <a:r>
                        <a:rPr lang="nb-NO" sz="1100" dirty="0" err="1">
                          <a:effectLst/>
                        </a:rPr>
                        <a:t>vegkorridorer</a:t>
                      </a:r>
                      <a:r>
                        <a:rPr lang="nb-NO" sz="1100" dirty="0">
                          <a:effectLst/>
                        </a:rPr>
                        <a:t> og i byområder</a:t>
                      </a:r>
                    </a:p>
                    <a:p>
                      <a:pPr marL="171450" lvl="0" indent="-171450">
                        <a:lnSpc>
                          <a:spcPct val="110000"/>
                        </a:lnSpc>
                        <a:spcAft>
                          <a:spcPts val="0"/>
                        </a:spcAft>
                        <a:buFont typeface="Arial" panose="020B0604020202020204" pitchFamily="34" charset="0"/>
                        <a:buChar char="•"/>
                      </a:pPr>
                      <a:r>
                        <a:rPr lang="nb-NO" sz="1100" dirty="0">
                          <a:effectLst/>
                        </a:rPr>
                        <a:t>Utvikling av lovverk, forskrifter og standarder (regulatorrollen) med grunnlag i erfaringer fra piloter</a:t>
                      </a:r>
                    </a:p>
                    <a:p>
                      <a:pPr marL="171450" lvl="0" indent="-171450">
                        <a:lnSpc>
                          <a:spcPct val="110000"/>
                        </a:lnSpc>
                        <a:spcAft>
                          <a:spcPts val="0"/>
                        </a:spcAft>
                        <a:buFont typeface="Arial" panose="020B0604020202020204" pitchFamily="34" charset="0"/>
                        <a:buChar char="•"/>
                      </a:pPr>
                      <a:r>
                        <a:rPr lang="nb-NO" sz="1100" dirty="0">
                          <a:effectLst/>
                        </a:rPr>
                        <a:t>Utvikling av plattform for håndtering av data tett koblet mot pilotene</a:t>
                      </a:r>
                      <a:endParaRPr lang="nb-NO" sz="1100" dirty="0">
                        <a:effectLst/>
                        <a:latin typeface="Calibri" panose="020F0502020204030204" pitchFamily="34" charset="0"/>
                        <a:ea typeface="Calibri" panose="020F0502020204030204" pitchFamily="34" charset="0"/>
                        <a:cs typeface="Lucida Sans Unicode" panose="020B0602030504020204" pitchFamily="34" charset="0"/>
                      </a:endParaRPr>
                    </a:p>
                  </a:txBody>
                  <a:tcPr marL="76027" marR="76027" marT="0" marB="0"/>
                </a:tc>
                <a:tc>
                  <a:txBody>
                    <a:bodyPr/>
                    <a:lstStyle/>
                    <a:p>
                      <a:pPr>
                        <a:lnSpc>
                          <a:spcPct val="107000"/>
                        </a:lnSpc>
                        <a:spcAft>
                          <a:spcPts val="0"/>
                        </a:spcAft>
                      </a:pPr>
                      <a:r>
                        <a:rPr lang="nb-NO" sz="1100">
                          <a:effectLst/>
                        </a:rPr>
                        <a:t>1/2018-12/2023</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76027" marR="76027" marT="0" marB="0"/>
                </a:tc>
                <a:tc>
                  <a:txBody>
                    <a:bodyPr/>
                    <a:lstStyle/>
                    <a:p>
                      <a:pPr>
                        <a:lnSpc>
                          <a:spcPct val="107000"/>
                        </a:lnSpc>
                        <a:spcAft>
                          <a:spcPts val="0"/>
                        </a:spcAft>
                      </a:pPr>
                      <a:r>
                        <a:rPr lang="nb-NO" sz="1100">
                          <a:effectLst/>
                        </a:rPr>
                        <a:t>Statens vegvesen</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76027" marR="76027" marT="0" marB="0"/>
                </a:tc>
                <a:extLst>
                  <a:ext uri="{0D108BD9-81ED-4DB2-BD59-A6C34878D82A}">
                    <a16:rowId xmlns:a16="http://schemas.microsoft.com/office/drawing/2014/main" xmlns="" val="3559828472"/>
                  </a:ext>
                </a:extLst>
              </a:tr>
              <a:tr h="1469572">
                <a:tc>
                  <a:txBody>
                    <a:bodyPr/>
                    <a:lstStyle/>
                    <a:p>
                      <a:pPr>
                        <a:lnSpc>
                          <a:spcPct val="107000"/>
                        </a:lnSpc>
                        <a:spcAft>
                          <a:spcPts val="0"/>
                        </a:spcAft>
                      </a:pPr>
                      <a:r>
                        <a:rPr lang="nb-NO" sz="1100">
                          <a:effectLst/>
                        </a:rPr>
                        <a:t>NordicWay2 og tilgrensende deltakelse i C-Roads</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76027" marR="76027" marT="0" marB="0"/>
                </a:tc>
                <a:tc>
                  <a:txBody>
                    <a:bodyPr/>
                    <a:lstStyle/>
                    <a:p>
                      <a:pPr>
                        <a:lnSpc>
                          <a:spcPct val="107000"/>
                        </a:lnSpc>
                        <a:spcAft>
                          <a:spcPts val="0"/>
                        </a:spcAft>
                      </a:pPr>
                      <a:r>
                        <a:rPr lang="nb-NO" sz="1100" dirty="0">
                          <a:effectLst/>
                        </a:rPr>
                        <a:t>Nordic </a:t>
                      </a:r>
                      <a:r>
                        <a:rPr lang="nb-NO" sz="1100" dirty="0" smtClean="0">
                          <a:effectLst/>
                        </a:rPr>
                        <a:t>Way2 </a:t>
                      </a:r>
                    </a:p>
                    <a:p>
                      <a:pPr marL="171450" indent="-171450">
                        <a:lnSpc>
                          <a:spcPct val="107000"/>
                        </a:lnSpc>
                        <a:spcAft>
                          <a:spcPts val="0"/>
                        </a:spcAft>
                        <a:buFont typeface="Arial" panose="020B0604020202020204" pitchFamily="34" charset="0"/>
                        <a:buChar char="•"/>
                      </a:pPr>
                      <a:r>
                        <a:rPr lang="nb-NO" sz="1100" dirty="0" smtClean="0">
                          <a:effectLst/>
                        </a:rPr>
                        <a:t>Nordisk </a:t>
                      </a:r>
                      <a:r>
                        <a:rPr lang="nb-NO" sz="1100" dirty="0">
                          <a:effectLst/>
                        </a:rPr>
                        <a:t>samarbeidsprosjekt (Nor, Sve, Fin, Dan) med fokus på utprøving av tjenester som bygger på Samvirkende ITS. Prosjektet er finansiert gjennom CEF-programmet til EU. De ulike nordiske landene gjennomfører piloter med ulik innretning som del av dette prosjektet.</a:t>
                      </a:r>
                    </a:p>
                    <a:p>
                      <a:pPr>
                        <a:lnSpc>
                          <a:spcPct val="107000"/>
                        </a:lnSpc>
                        <a:spcAft>
                          <a:spcPts val="0"/>
                        </a:spcAft>
                      </a:pPr>
                      <a:r>
                        <a:rPr lang="nb-NO" sz="1100" dirty="0">
                          <a:effectLst/>
                        </a:rPr>
                        <a:t> </a:t>
                      </a:r>
                      <a:r>
                        <a:rPr lang="nb-NO" sz="1100" dirty="0" smtClean="0">
                          <a:effectLst/>
                        </a:rPr>
                        <a:t>C-Roads </a:t>
                      </a:r>
                    </a:p>
                    <a:p>
                      <a:pPr marL="171450" indent="-171450">
                        <a:lnSpc>
                          <a:spcPct val="107000"/>
                        </a:lnSpc>
                        <a:spcAft>
                          <a:spcPts val="0"/>
                        </a:spcAft>
                        <a:buFont typeface="Arial" panose="020B0604020202020204" pitchFamily="34" charset="0"/>
                        <a:buChar char="•"/>
                      </a:pPr>
                      <a:r>
                        <a:rPr lang="nb-NO" sz="1100" dirty="0" smtClean="0">
                          <a:effectLst/>
                        </a:rPr>
                        <a:t>Europeisk </a:t>
                      </a:r>
                      <a:r>
                        <a:rPr lang="nb-NO" sz="1100" dirty="0">
                          <a:effectLst/>
                        </a:rPr>
                        <a:t>nettverk av grenseoverskridende piloter med fokus på Samvirkende ITS. C-Roads er et fora som EU benytter </a:t>
                      </a:r>
                      <a:r>
                        <a:rPr lang="nb-NO" sz="1100" dirty="0" err="1">
                          <a:effectLst/>
                        </a:rPr>
                        <a:t>ifbm</a:t>
                      </a:r>
                      <a:r>
                        <a:rPr lang="nb-NO" sz="1100" dirty="0">
                          <a:effectLst/>
                        </a:rPr>
                        <a:t> utvikling av ITS Direktiv/</a:t>
                      </a:r>
                      <a:r>
                        <a:rPr lang="nb-NO" sz="1100" dirty="0" err="1">
                          <a:effectLst/>
                        </a:rPr>
                        <a:t>Delegated</a:t>
                      </a:r>
                      <a:r>
                        <a:rPr lang="nb-NO" sz="1100" dirty="0">
                          <a:effectLst/>
                        </a:rPr>
                        <a:t> </a:t>
                      </a:r>
                      <a:r>
                        <a:rPr lang="nb-NO" sz="1100" dirty="0" err="1">
                          <a:effectLst/>
                        </a:rPr>
                        <a:t>act</a:t>
                      </a:r>
                      <a:r>
                        <a:rPr lang="nb-NO" sz="1100" dirty="0">
                          <a:effectLst/>
                        </a:rPr>
                        <a:t>.</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027" marR="76027" marT="0" marB="0"/>
                </a:tc>
                <a:tc>
                  <a:txBody>
                    <a:bodyPr/>
                    <a:lstStyle/>
                    <a:p>
                      <a:pPr>
                        <a:lnSpc>
                          <a:spcPct val="107000"/>
                        </a:lnSpc>
                        <a:spcAft>
                          <a:spcPts val="0"/>
                        </a:spcAft>
                      </a:pPr>
                      <a:r>
                        <a:rPr lang="nb-NO" sz="1100">
                          <a:effectLst/>
                        </a:rPr>
                        <a:t>06/2017-12/2020</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76027" marR="76027" marT="0" marB="0"/>
                </a:tc>
                <a:tc>
                  <a:txBody>
                    <a:bodyPr/>
                    <a:lstStyle/>
                    <a:p>
                      <a:pPr>
                        <a:lnSpc>
                          <a:spcPct val="107000"/>
                        </a:lnSpc>
                        <a:spcAft>
                          <a:spcPts val="0"/>
                        </a:spcAft>
                      </a:pPr>
                      <a:r>
                        <a:rPr lang="nb-NO" sz="1100">
                          <a:effectLst/>
                        </a:rPr>
                        <a:t>Statens vegvesen</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76027" marR="76027" marT="0" marB="0"/>
                </a:tc>
                <a:extLst>
                  <a:ext uri="{0D108BD9-81ED-4DB2-BD59-A6C34878D82A}">
                    <a16:rowId xmlns:a16="http://schemas.microsoft.com/office/drawing/2014/main" xmlns="" val="896797270"/>
                  </a:ext>
                </a:extLst>
              </a:tr>
              <a:tr h="909787">
                <a:tc>
                  <a:txBody>
                    <a:bodyPr/>
                    <a:lstStyle/>
                    <a:p>
                      <a:pPr>
                        <a:lnSpc>
                          <a:spcPct val="107000"/>
                        </a:lnSpc>
                        <a:spcAft>
                          <a:spcPts val="0"/>
                        </a:spcAft>
                      </a:pPr>
                      <a:r>
                        <a:rPr lang="nb-NO" sz="1100">
                          <a:effectLst/>
                        </a:rPr>
                        <a:t>GNSS overvåking</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76027" marR="76027" marT="0" marB="0"/>
                </a:tc>
                <a:tc>
                  <a:txBody>
                    <a:bodyPr/>
                    <a:lstStyle/>
                    <a:p>
                      <a:pPr>
                        <a:lnSpc>
                          <a:spcPct val="107000"/>
                        </a:lnSpc>
                        <a:spcAft>
                          <a:spcPts val="0"/>
                        </a:spcAft>
                      </a:pPr>
                      <a:endParaRPr lang="nb-NO" sz="1100" dirty="0" smtClean="0">
                        <a:effectLst/>
                      </a:endParaRPr>
                    </a:p>
                    <a:p>
                      <a:pPr>
                        <a:lnSpc>
                          <a:spcPct val="107000"/>
                        </a:lnSpc>
                        <a:spcAft>
                          <a:spcPts val="0"/>
                        </a:spcAft>
                      </a:pPr>
                      <a:r>
                        <a:rPr lang="nb-NO" sz="1100" dirty="0" smtClean="0">
                          <a:effectLst/>
                        </a:rPr>
                        <a:t>Uavhengig </a:t>
                      </a:r>
                      <a:r>
                        <a:rPr lang="nb-NO" sz="1100" dirty="0">
                          <a:effectLst/>
                        </a:rPr>
                        <a:t>overvåking av ytelsen til Galileo og EGNOS på system- og brukernivå</a:t>
                      </a:r>
                    </a:p>
                    <a:p>
                      <a:pPr marL="171450" lvl="0" indent="-171450">
                        <a:lnSpc>
                          <a:spcPct val="110000"/>
                        </a:lnSpc>
                        <a:spcAft>
                          <a:spcPts val="0"/>
                        </a:spcAft>
                        <a:buFont typeface="Arial" panose="020B0604020202020204" pitchFamily="34" charset="0"/>
                        <a:buChar char="•"/>
                      </a:pPr>
                      <a:r>
                        <a:rPr lang="nb-NO" sz="1100" dirty="0">
                          <a:effectLst/>
                        </a:rPr>
                        <a:t>Kartverket overvåker ytelse gjennom sin landsdekkende geodetiske infrastruktur samt utfører målinger og analyser for spesifikke formål</a:t>
                      </a:r>
                      <a:endParaRPr lang="nb-NO" sz="1100" dirty="0">
                        <a:effectLst/>
                        <a:latin typeface="Calibri" panose="020F0502020204030204" pitchFamily="34" charset="0"/>
                        <a:ea typeface="Calibri" panose="020F0502020204030204" pitchFamily="34" charset="0"/>
                        <a:cs typeface="Lucida Sans Unicode" panose="020B0602030504020204" pitchFamily="34" charset="0"/>
                      </a:endParaRPr>
                    </a:p>
                  </a:txBody>
                  <a:tcPr marL="76027" marR="76027" marT="0" marB="0"/>
                </a:tc>
                <a:tc>
                  <a:txBody>
                    <a:bodyPr/>
                    <a:lstStyle/>
                    <a:p>
                      <a:pPr>
                        <a:lnSpc>
                          <a:spcPct val="107000"/>
                        </a:lnSpc>
                        <a:spcAft>
                          <a:spcPts val="0"/>
                        </a:spcAft>
                      </a:pPr>
                      <a:r>
                        <a:rPr lang="nb-NO" sz="1100" dirty="0">
                          <a:effectLst/>
                        </a:rPr>
                        <a:t>1/2015-</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027" marR="76027" marT="0" marB="0"/>
                </a:tc>
                <a:tc>
                  <a:txBody>
                    <a:bodyPr/>
                    <a:lstStyle/>
                    <a:p>
                      <a:pPr>
                        <a:lnSpc>
                          <a:spcPct val="107000"/>
                        </a:lnSpc>
                        <a:spcAft>
                          <a:spcPts val="0"/>
                        </a:spcAft>
                      </a:pPr>
                      <a:r>
                        <a:rPr lang="nb-NO" sz="1100" dirty="0" smtClean="0">
                          <a:effectLst/>
                        </a:rPr>
                        <a:t>Kartverket</a:t>
                      </a:r>
                    </a:p>
                    <a:p>
                      <a:pPr>
                        <a:lnSpc>
                          <a:spcPct val="107000"/>
                        </a:lnSpc>
                        <a:spcAft>
                          <a:spcPts val="0"/>
                        </a:spcAft>
                      </a:pPr>
                      <a:r>
                        <a:rPr lang="nb-NO" sz="1100" dirty="0" smtClean="0">
                          <a:effectLst/>
                        </a:rPr>
                        <a:t>Norsk </a:t>
                      </a:r>
                      <a:r>
                        <a:rPr lang="nb-NO" sz="1100" dirty="0">
                          <a:effectLst/>
                        </a:rPr>
                        <a:t>romsenter</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027" marR="76027" marT="0" marB="0"/>
                </a:tc>
                <a:extLst>
                  <a:ext uri="{0D108BD9-81ED-4DB2-BD59-A6C34878D82A}">
                    <a16:rowId xmlns:a16="http://schemas.microsoft.com/office/drawing/2014/main" xmlns="" val="1981717992"/>
                  </a:ext>
                </a:extLst>
              </a:tr>
            </a:tbl>
          </a:graphicData>
        </a:graphic>
      </p:graphicFrame>
      <p:sp>
        <p:nvSpPr>
          <p:cNvPr id="3" name="Tittel 2" hidden="1"/>
          <p:cNvSpPr>
            <a:spLocks noGrp="1"/>
          </p:cNvSpPr>
          <p:nvPr>
            <p:ph type="title" idx="4294967295"/>
          </p:nvPr>
        </p:nvSpPr>
        <p:spPr/>
        <p:txBody>
          <a:bodyPr>
            <a:normAutofit fontScale="90000"/>
          </a:bodyPr>
          <a:lstStyle/>
          <a:p>
            <a:r>
              <a:rPr lang="en-US" dirty="0" err="1" smtClean="0"/>
              <a:t>Tiltak</a:t>
            </a:r>
            <a:r>
              <a:rPr lang="en-US" dirty="0" smtClean="0"/>
              <a:t> 7: </a:t>
            </a:r>
            <a:r>
              <a:rPr lang="en-US" dirty="0" err="1" smtClean="0"/>
              <a:t>Understøtte</a:t>
            </a:r>
            <a:r>
              <a:rPr lang="en-US" dirty="0" smtClean="0"/>
              <a:t> </a:t>
            </a:r>
            <a:r>
              <a:rPr lang="en-US" dirty="0" err="1" smtClean="0"/>
              <a:t>intelligente</a:t>
            </a:r>
            <a:r>
              <a:rPr lang="en-US" dirty="0" smtClean="0"/>
              <a:t> </a:t>
            </a:r>
            <a:r>
              <a:rPr lang="en-US" dirty="0" err="1" smtClean="0"/>
              <a:t>transportsystemer</a:t>
            </a:r>
            <a:r>
              <a:rPr lang="en-US" dirty="0" smtClean="0"/>
              <a:t> </a:t>
            </a:r>
            <a:r>
              <a:rPr lang="en-US" dirty="0" err="1" smtClean="0"/>
              <a:t>og</a:t>
            </a:r>
            <a:r>
              <a:rPr lang="en-US" dirty="0" smtClean="0"/>
              <a:t> </a:t>
            </a:r>
            <a:r>
              <a:rPr lang="en-US" dirty="0" err="1" smtClean="0"/>
              <a:t>bidra</a:t>
            </a:r>
            <a:r>
              <a:rPr lang="en-US" dirty="0" smtClean="0"/>
              <a:t> </a:t>
            </a:r>
            <a:r>
              <a:rPr lang="en-US" dirty="0" err="1" smtClean="0"/>
              <a:t>til</a:t>
            </a:r>
            <a:r>
              <a:rPr lang="en-US" dirty="0" smtClean="0"/>
              <a:t> </a:t>
            </a:r>
            <a:r>
              <a:rPr lang="en-US" dirty="0" err="1" smtClean="0"/>
              <a:t>smartere</a:t>
            </a:r>
            <a:r>
              <a:rPr lang="en-US" dirty="0" smtClean="0"/>
              <a:t> </a:t>
            </a:r>
            <a:r>
              <a:rPr lang="en-US" dirty="0" err="1" smtClean="0"/>
              <a:t>og</a:t>
            </a:r>
            <a:r>
              <a:rPr lang="en-US" dirty="0" smtClean="0"/>
              <a:t> </a:t>
            </a:r>
            <a:r>
              <a:rPr lang="en-US" dirty="0" err="1" smtClean="0"/>
              <a:t>sikrere</a:t>
            </a:r>
            <a:r>
              <a:rPr lang="en-US" dirty="0" smtClean="0"/>
              <a:t> transport, </a:t>
            </a:r>
            <a:r>
              <a:rPr lang="en-US" dirty="0" err="1" smtClean="0"/>
              <a:t>aktiviteter</a:t>
            </a:r>
            <a:endParaRPr lang="en-US" dirty="0"/>
          </a:p>
        </p:txBody>
      </p:sp>
    </p:spTree>
    <p:extLst>
      <p:ext uri="{BB962C8B-B14F-4D97-AF65-F5344CB8AC3E}">
        <p14:creationId xmlns:p14="http://schemas.microsoft.com/office/powerpoint/2010/main" val="28883738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4 deler&#10;innsamling av data&#10;lagring og forvaltning&#10;tilrettelegging og distribusjon&#10;tilgang og bruk " title="Hva tiltaket berør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81094" y="5897449"/>
            <a:ext cx="5227584" cy="496360"/>
          </a:xfrm>
          <a:prstGeom prst="rect">
            <a:avLst/>
          </a:prstGeom>
        </p:spPr>
      </p:pic>
      <p:sp>
        <p:nvSpPr>
          <p:cNvPr id="6" name="TekstSylinder 5">
            <a:extLst>
              <a:ext uri="{FF2B5EF4-FFF2-40B4-BE49-F238E27FC236}">
                <a16:creationId xmlns:a16="http://schemas.microsoft.com/office/drawing/2014/main" xmlns="" id="{A7B23B37-B6B7-4164-9889-1211A7337252}"/>
              </a:ext>
            </a:extLst>
          </p:cNvPr>
          <p:cNvSpPr txBox="1"/>
          <p:nvPr/>
        </p:nvSpPr>
        <p:spPr>
          <a:xfrm>
            <a:off x="910896" y="576832"/>
            <a:ext cx="5658594" cy="5570756"/>
          </a:xfrm>
          <a:prstGeom prst="rect">
            <a:avLst/>
          </a:prstGeom>
          <a:noFill/>
        </p:spPr>
        <p:txBody>
          <a:bodyPr wrap="square" rtlCol="0">
            <a:spAutoFit/>
          </a:bodyPr>
          <a:lstStyle/>
          <a:p>
            <a:r>
              <a:rPr lang="nb-NO" b="1" dirty="0">
                <a:solidFill>
                  <a:srgbClr val="5B9BD5">
                    <a:lumMod val="75000"/>
                  </a:srgbClr>
                </a:solidFill>
              </a:rPr>
              <a:t>TILTAK 8</a:t>
            </a:r>
            <a:r>
              <a:rPr lang="nb-NO" b="1" dirty="0" smtClean="0">
                <a:solidFill>
                  <a:srgbClr val="5B9BD5">
                    <a:lumMod val="75000"/>
                  </a:srgbClr>
                </a:solidFill>
              </a:rPr>
              <a:t>: </a:t>
            </a:r>
            <a:endParaRPr lang="nb-NO" dirty="0">
              <a:solidFill>
                <a:srgbClr val="5B9BD5">
                  <a:lumMod val="75000"/>
                </a:srgbClr>
              </a:solidFill>
            </a:endParaRPr>
          </a:p>
          <a:p>
            <a:r>
              <a:rPr lang="nb-NO" b="1" dirty="0" smtClean="0">
                <a:solidFill>
                  <a:srgbClr val="44546A"/>
                </a:solidFill>
              </a:rPr>
              <a:t>NASJONAL </a:t>
            </a:r>
            <a:r>
              <a:rPr lang="nb-NO" b="1" dirty="0">
                <a:solidFill>
                  <a:srgbClr val="44546A"/>
                </a:solidFill>
              </a:rPr>
              <a:t>DETALJERT HØYDEMODELL</a:t>
            </a:r>
          </a:p>
          <a:p>
            <a:endParaRPr lang="nb-NO" sz="1600" dirty="0" smtClean="0">
              <a:solidFill>
                <a:srgbClr val="44546A"/>
              </a:solidFill>
            </a:endParaRPr>
          </a:p>
          <a:p>
            <a:r>
              <a:rPr lang="nb-NO" sz="1600" dirty="0" smtClean="0">
                <a:solidFill>
                  <a:srgbClr val="44546A"/>
                </a:solidFill>
              </a:rPr>
              <a:t>En </a:t>
            </a:r>
            <a:r>
              <a:rPr lang="nb-NO" sz="1600" dirty="0">
                <a:solidFill>
                  <a:srgbClr val="44546A"/>
                </a:solidFill>
              </a:rPr>
              <a:t>detaljert høydemodell basert på </a:t>
            </a:r>
            <a:r>
              <a:rPr lang="nb-NO" sz="1600" dirty="0" smtClean="0">
                <a:solidFill>
                  <a:srgbClr val="44546A"/>
                </a:solidFill>
              </a:rPr>
              <a:t>laser </a:t>
            </a:r>
            <a:r>
              <a:rPr lang="nb-NO" sz="1600" dirty="0">
                <a:solidFill>
                  <a:srgbClr val="44546A"/>
                </a:solidFill>
              </a:rPr>
              <a:t>og bildematching vil ha mange anvendelsesområder. Modellen blir vesentlig for arbeidet med klimatilpasning og analyser av flom og skred, og leverer også data for luftfart, skogbruk og effektiv planlegging i samfunnet. </a:t>
            </a:r>
          </a:p>
          <a:p>
            <a:endParaRPr lang="nb-NO" sz="1600" dirty="0">
              <a:solidFill>
                <a:srgbClr val="44546A"/>
              </a:solidFill>
            </a:endParaRPr>
          </a:p>
          <a:p>
            <a:pPr marL="285750" indent="-285750">
              <a:buFont typeface="Arial" panose="020B0604020202020204" pitchFamily="34" charset="0"/>
              <a:buChar char="•"/>
            </a:pPr>
            <a:r>
              <a:rPr lang="nb-NO" sz="1600" dirty="0">
                <a:solidFill>
                  <a:srgbClr val="44546A"/>
                </a:solidFill>
              </a:rPr>
              <a:t>Sikre fullføring av prosjektet.</a:t>
            </a:r>
          </a:p>
          <a:p>
            <a:pPr marL="285750" indent="-285750">
              <a:buFont typeface="Arial" panose="020B0604020202020204" pitchFamily="34" charset="0"/>
              <a:buChar char="•"/>
            </a:pPr>
            <a:r>
              <a:rPr lang="nb-NO" sz="1600" dirty="0">
                <a:solidFill>
                  <a:srgbClr val="44546A"/>
                </a:solidFill>
              </a:rPr>
              <a:t>Sikre drift og utvikling av </a:t>
            </a:r>
            <a:r>
              <a:rPr lang="nb-NO" sz="1600" dirty="0" smtClean="0">
                <a:solidFill>
                  <a:srgbClr val="44546A"/>
                </a:solidFill>
              </a:rPr>
              <a:t>forvaltningsløsningen</a:t>
            </a:r>
            <a:endParaRPr lang="nb-NO" sz="1600" dirty="0">
              <a:solidFill>
                <a:srgbClr val="44546A"/>
              </a:solidFill>
            </a:endParaRPr>
          </a:p>
          <a:p>
            <a:pPr marL="285750" indent="-285750">
              <a:buFont typeface="Arial" panose="020B0604020202020204" pitchFamily="34" charset="0"/>
              <a:buChar char="•"/>
            </a:pPr>
            <a:r>
              <a:rPr lang="nb-NO" sz="1600" dirty="0">
                <a:solidFill>
                  <a:srgbClr val="44546A"/>
                </a:solidFill>
              </a:rPr>
              <a:t>Sikre aktuelle brukere god tilgang til </a:t>
            </a:r>
            <a:r>
              <a:rPr lang="nb-NO" sz="1600" dirty="0" smtClean="0">
                <a:solidFill>
                  <a:srgbClr val="44546A"/>
                </a:solidFill>
              </a:rPr>
              <a:t>datagrunnlaget</a:t>
            </a:r>
          </a:p>
          <a:p>
            <a:pPr marL="285750" indent="-285750">
              <a:buFont typeface="Arial" panose="020B0604020202020204" pitchFamily="34" charset="0"/>
              <a:buChar char="•"/>
            </a:pPr>
            <a:r>
              <a:rPr lang="nb-NO" sz="1600" dirty="0" smtClean="0">
                <a:solidFill>
                  <a:srgbClr val="44546A"/>
                </a:solidFill>
              </a:rPr>
              <a:t>og </a:t>
            </a:r>
            <a:r>
              <a:rPr lang="nb-NO" sz="1600" dirty="0">
                <a:solidFill>
                  <a:srgbClr val="44546A"/>
                </a:solidFill>
              </a:rPr>
              <a:t>sørge for at </a:t>
            </a:r>
            <a:r>
              <a:rPr lang="nb-NO" sz="1600" dirty="0" smtClean="0">
                <a:solidFill>
                  <a:srgbClr val="44546A"/>
                </a:solidFill>
              </a:rPr>
              <a:t>potensielle brukere har kunnskap </a:t>
            </a:r>
            <a:r>
              <a:rPr lang="nb-NO" sz="1600" dirty="0">
                <a:solidFill>
                  <a:srgbClr val="44546A"/>
                </a:solidFill>
              </a:rPr>
              <a:t>om mulige anvendelser og avledede </a:t>
            </a:r>
            <a:r>
              <a:rPr lang="nb-NO" sz="1600" dirty="0" smtClean="0">
                <a:solidFill>
                  <a:srgbClr val="44546A"/>
                </a:solidFill>
              </a:rPr>
              <a:t>produkter</a:t>
            </a:r>
          </a:p>
          <a:p>
            <a:pPr marL="285750" indent="-285750">
              <a:buFont typeface="Arial" panose="020B0604020202020204" pitchFamily="34" charset="0"/>
              <a:buChar char="•"/>
            </a:pPr>
            <a:r>
              <a:rPr lang="nb-NO" sz="1600" dirty="0" smtClean="0">
                <a:solidFill>
                  <a:srgbClr val="44546A"/>
                </a:solidFill>
              </a:rPr>
              <a:t>Etablere et vedlikeholds-regime for datainnholdet</a:t>
            </a:r>
            <a:endParaRPr lang="nb-NO" sz="1600" dirty="0">
              <a:solidFill>
                <a:srgbClr val="44546A"/>
              </a:solidFill>
            </a:endParaRPr>
          </a:p>
          <a:p>
            <a:endParaRPr lang="nb-NO" sz="1600" b="1" dirty="0" smtClean="0">
              <a:solidFill>
                <a:srgbClr val="44546A"/>
              </a:solidFill>
            </a:endParaRPr>
          </a:p>
          <a:p>
            <a:endParaRPr lang="nb-NO" sz="1600" b="1" dirty="0">
              <a:solidFill>
                <a:srgbClr val="44546A"/>
              </a:solidFill>
            </a:endParaRPr>
          </a:p>
          <a:p>
            <a:endParaRPr lang="nb-NO" sz="1600" b="1" dirty="0">
              <a:solidFill>
                <a:srgbClr val="5B9BD5">
                  <a:lumMod val="75000"/>
                </a:srgbClr>
              </a:solidFill>
            </a:endParaRPr>
          </a:p>
          <a:p>
            <a:endParaRPr lang="nb-NO" sz="1600" b="1" dirty="0">
              <a:solidFill>
                <a:srgbClr val="5B9BD5">
                  <a:lumMod val="75000"/>
                </a:srgbClr>
              </a:solidFill>
            </a:endParaRPr>
          </a:p>
          <a:p>
            <a:r>
              <a:rPr lang="nb-NO" sz="1600" b="1" dirty="0" smtClean="0">
                <a:solidFill>
                  <a:srgbClr val="5B9BD5">
                    <a:lumMod val="75000"/>
                  </a:srgbClr>
                </a:solidFill>
              </a:rPr>
              <a:t>Gjennomføring</a:t>
            </a:r>
            <a:r>
              <a:rPr lang="nb-NO" sz="1600" b="1" dirty="0">
                <a:solidFill>
                  <a:srgbClr val="5B9BD5">
                    <a:lumMod val="75000"/>
                  </a:srgbClr>
                </a:solidFill>
              </a:rPr>
              <a:t>: 2018-2022 </a:t>
            </a:r>
          </a:p>
          <a:p>
            <a:r>
              <a:rPr lang="nb-NO" sz="1600" b="1" dirty="0">
                <a:solidFill>
                  <a:srgbClr val="5B9BD5">
                    <a:lumMod val="75000"/>
                  </a:srgbClr>
                </a:solidFill>
              </a:rPr>
              <a:t>Ansvarlig: </a:t>
            </a:r>
            <a:r>
              <a:rPr lang="nb-NO" sz="1600" b="1" dirty="0" smtClean="0">
                <a:solidFill>
                  <a:srgbClr val="5B9BD5">
                    <a:lumMod val="75000"/>
                  </a:srgbClr>
                </a:solidFill>
              </a:rPr>
              <a:t>Kartverket</a:t>
            </a:r>
          </a:p>
          <a:p>
            <a:r>
              <a:rPr lang="nb-NO" sz="1600" b="1" dirty="0" smtClean="0">
                <a:solidFill>
                  <a:srgbClr val="5B9BD5">
                    <a:lumMod val="75000"/>
                  </a:srgbClr>
                </a:solidFill>
              </a:rPr>
              <a:t>Medvirkende: Samarbeidende departementer</a:t>
            </a:r>
            <a:endParaRPr lang="nb-NO" sz="1600" b="1" dirty="0">
              <a:solidFill>
                <a:srgbClr val="5B9BD5">
                  <a:lumMod val="75000"/>
                </a:srgbClr>
              </a:solidFill>
            </a:endParaRPr>
          </a:p>
          <a:p>
            <a:r>
              <a:rPr lang="nb-NO" sz="1600" b="1" dirty="0" smtClean="0">
                <a:solidFill>
                  <a:srgbClr val="5B9BD5">
                    <a:lumMod val="75000"/>
                  </a:srgbClr>
                </a:solidFill>
              </a:rPr>
              <a:t>Delmål</a:t>
            </a:r>
            <a:r>
              <a:rPr lang="nb-NO" sz="1600" b="1" dirty="0">
                <a:solidFill>
                  <a:srgbClr val="5B9BD5">
                    <a:lumMod val="75000"/>
                  </a:srgbClr>
                </a:solidFill>
              </a:rPr>
              <a:t>: 1.1, </a:t>
            </a:r>
            <a:r>
              <a:rPr lang="nb-NO" sz="1600" b="1" dirty="0" smtClean="0">
                <a:solidFill>
                  <a:srgbClr val="5B9BD5">
                    <a:lumMod val="75000"/>
                  </a:srgbClr>
                </a:solidFill>
              </a:rPr>
              <a:t>1.2, 1.6, 2.2, 2.4, 2.6</a:t>
            </a:r>
            <a:r>
              <a:rPr lang="nb-NO" sz="1600" b="1" dirty="0">
                <a:solidFill>
                  <a:srgbClr val="5B9BD5">
                    <a:lumMod val="75000"/>
                  </a:srgbClr>
                </a:solidFill>
              </a:rPr>
              <a:t>, </a:t>
            </a:r>
            <a:r>
              <a:rPr lang="nb-NO" sz="1600" b="1" dirty="0" smtClean="0">
                <a:solidFill>
                  <a:srgbClr val="5B9BD5">
                    <a:lumMod val="75000"/>
                  </a:srgbClr>
                </a:solidFill>
              </a:rPr>
              <a:t>3.1, </a:t>
            </a:r>
            <a:r>
              <a:rPr lang="nb-NO" sz="1600" dirty="0" smtClean="0">
                <a:solidFill>
                  <a:prstClr val="black"/>
                </a:solidFill>
              </a:rPr>
              <a:t> </a:t>
            </a:r>
            <a:endParaRPr lang="nb-NO" sz="1600" dirty="0">
              <a:solidFill>
                <a:prstClr val="black"/>
              </a:solidFill>
            </a:endParaRPr>
          </a:p>
        </p:txBody>
      </p:sp>
      <p:pic>
        <p:nvPicPr>
          <p:cNvPr id="7" name="Bilde 6" descr="Bilde - modellert vei" title="Bilde - modellert vei"/>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74522" y="2925951"/>
            <a:ext cx="3626250" cy="1813125"/>
          </a:xfrm>
          <a:prstGeom prst="rect">
            <a:avLst/>
          </a:prstGeom>
          <a:ln>
            <a:noFill/>
          </a:ln>
          <a:effectLst>
            <a:outerShdw blurRad="292100" dist="139700" dir="2700000" algn="tl" rotWithShape="0">
              <a:srgbClr val="333333">
                <a:alpha val="65000"/>
              </a:srgbClr>
            </a:outerShdw>
          </a:effectLst>
        </p:spPr>
      </p:pic>
      <p:pic>
        <p:nvPicPr>
          <p:cNvPr id="8" name="Bilde 7" descr="Bilde - 3D-terreng" title="Bilde - 3D-terre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174522" y="890511"/>
            <a:ext cx="3626250" cy="1661155"/>
          </a:xfrm>
          <a:prstGeom prst="rect">
            <a:avLst/>
          </a:prstGeom>
          <a:ln>
            <a:noFill/>
          </a:ln>
          <a:effectLst>
            <a:outerShdw blurRad="292100" dist="139700" dir="2700000" algn="tl" rotWithShape="0">
              <a:srgbClr val="333333">
                <a:alpha val="65000"/>
              </a:srgbClr>
            </a:outerShdw>
          </a:effectLst>
        </p:spPr>
      </p:pic>
      <p:sp>
        <p:nvSpPr>
          <p:cNvPr id="9" name="Pil ned 8" descr="Pil" title="Pil"/>
          <p:cNvSpPr/>
          <p:nvPr/>
        </p:nvSpPr>
        <p:spPr>
          <a:xfrm>
            <a:off x="6069101" y="5508825"/>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0" name="Pil ned 9" descr="Pil" title="Pil"/>
          <p:cNvSpPr/>
          <p:nvPr/>
        </p:nvSpPr>
        <p:spPr>
          <a:xfrm>
            <a:off x="9855199" y="5508825"/>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2" name="Pil ned 11" descr="Pil" title="Pil"/>
          <p:cNvSpPr/>
          <p:nvPr/>
        </p:nvSpPr>
        <p:spPr>
          <a:xfrm>
            <a:off x="8553813" y="5508824"/>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3" name="Tittel 2" hidden="1"/>
          <p:cNvSpPr>
            <a:spLocks noGrp="1"/>
          </p:cNvSpPr>
          <p:nvPr>
            <p:ph type="title" idx="4294967295"/>
          </p:nvPr>
        </p:nvSpPr>
        <p:spPr/>
        <p:txBody>
          <a:bodyPr/>
          <a:lstStyle/>
          <a:p>
            <a:r>
              <a:rPr lang="en-US" dirty="0" err="1" smtClean="0"/>
              <a:t>Tiltak</a:t>
            </a:r>
            <a:r>
              <a:rPr lang="en-US" dirty="0" smtClean="0"/>
              <a:t> 8: </a:t>
            </a:r>
            <a:r>
              <a:rPr lang="en-US" dirty="0" err="1" smtClean="0"/>
              <a:t>Nasjonal</a:t>
            </a:r>
            <a:r>
              <a:rPr lang="en-US" dirty="0" smtClean="0"/>
              <a:t> </a:t>
            </a:r>
            <a:r>
              <a:rPr lang="en-US" dirty="0" err="1" smtClean="0"/>
              <a:t>detaljert</a:t>
            </a:r>
            <a:r>
              <a:rPr lang="en-US" dirty="0" smtClean="0"/>
              <a:t> </a:t>
            </a:r>
            <a:r>
              <a:rPr lang="en-US" dirty="0" err="1" smtClean="0"/>
              <a:t>høydemodell</a:t>
            </a:r>
            <a:endParaRPr lang="en-US" dirty="0"/>
          </a:p>
        </p:txBody>
      </p:sp>
    </p:spTree>
    <p:extLst>
      <p:ext uri="{BB962C8B-B14F-4D97-AF65-F5344CB8AC3E}">
        <p14:creationId xmlns:p14="http://schemas.microsoft.com/office/powerpoint/2010/main" val="2159418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descr="HANDLINGSPLAN&#10;" title="HANDLINGSPLAN">
            <a:extLst>
              <a:ext uri="{FF2B5EF4-FFF2-40B4-BE49-F238E27FC236}">
                <a16:creationId xmlns:a16="http://schemas.microsoft.com/office/drawing/2014/main" xmlns="" id="{2C925CB5-0AB8-45E1-8142-0A7B9B2F13FF}"/>
              </a:ext>
            </a:extLst>
          </p:cNvPr>
          <p:cNvSpPr txBox="1"/>
          <p:nvPr/>
        </p:nvSpPr>
        <p:spPr>
          <a:xfrm>
            <a:off x="876299" y="921205"/>
            <a:ext cx="6548629" cy="1826141"/>
          </a:xfrm>
          <a:prstGeom prst="rect">
            <a:avLst/>
          </a:prstGeom>
          <a:noFill/>
        </p:spPr>
        <p:txBody>
          <a:bodyPr wrap="square" rtlCol="0">
            <a:spAutoFit/>
          </a:bodyPr>
          <a:lstStyle/>
          <a:p>
            <a:pPr>
              <a:spcAft>
                <a:spcPts val="800"/>
              </a:spcAft>
            </a:pPr>
            <a:r>
              <a:rPr lang="nb-NO" sz="3200" b="1" cap="small" dirty="0" smtClean="0">
                <a:solidFill>
                  <a:srgbClr val="44546A"/>
                </a:solidFill>
              </a:rPr>
              <a:t>HANDLINGSPLAN</a:t>
            </a:r>
            <a:endParaRPr lang="nb-NO" sz="2800" b="1" cap="small" dirty="0">
              <a:solidFill>
                <a:srgbClr val="FF0000"/>
              </a:solidFill>
            </a:endParaRPr>
          </a:p>
          <a:p>
            <a:r>
              <a:rPr lang="nb-NO" sz="2800" dirty="0" smtClean="0">
                <a:solidFill>
                  <a:srgbClr val="44546A"/>
                </a:solidFill>
              </a:rPr>
              <a:t>TILTAK </a:t>
            </a:r>
            <a:r>
              <a:rPr lang="nb-NO" sz="2800" dirty="0">
                <a:solidFill>
                  <a:srgbClr val="44546A"/>
                </a:solidFill>
              </a:rPr>
              <a:t>FOR GJENNOMFØRING </a:t>
            </a:r>
            <a:br>
              <a:rPr lang="nb-NO" sz="2800" dirty="0">
                <a:solidFill>
                  <a:srgbClr val="44546A"/>
                </a:solidFill>
              </a:rPr>
            </a:br>
            <a:r>
              <a:rPr lang="nb-NO" sz="2800" dirty="0">
                <a:solidFill>
                  <a:srgbClr val="44546A"/>
                </a:solidFill>
              </a:rPr>
              <a:t>AV NASJONAL GEODATASTRATEGI</a:t>
            </a:r>
          </a:p>
          <a:p>
            <a:pPr>
              <a:spcAft>
                <a:spcPts val="900"/>
              </a:spcAft>
            </a:pPr>
            <a:endParaRPr lang="nb-NO" dirty="0">
              <a:solidFill>
                <a:srgbClr val="44546A"/>
              </a:solidFill>
            </a:endParaRPr>
          </a:p>
        </p:txBody>
      </p:sp>
      <p:pic>
        <p:nvPicPr>
          <p:cNvPr id="5" name="Bilde 4" descr="Illustrasjon  -forside på nasjonal geodatastrategi" title="Illustrasjon  -forside på nasjonal geodatastrategi"/>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47905" y="1243584"/>
            <a:ext cx="3383569" cy="4742188"/>
          </a:xfrm>
          <a:prstGeom prst="rect">
            <a:avLst/>
          </a:prstGeom>
          <a:ln>
            <a:noFill/>
          </a:ln>
          <a:effectLst>
            <a:outerShdw blurRad="292100" dist="139700" dir="2700000" algn="tl" rotWithShape="0">
              <a:srgbClr val="333333">
                <a:alpha val="65000"/>
              </a:srgbClr>
            </a:outerShdw>
          </a:effectLst>
        </p:spPr>
      </p:pic>
      <p:sp>
        <p:nvSpPr>
          <p:cNvPr id="2" name="TekstSylinder 1"/>
          <p:cNvSpPr txBox="1"/>
          <p:nvPr/>
        </p:nvSpPr>
        <p:spPr>
          <a:xfrm>
            <a:off x="881094" y="2589580"/>
            <a:ext cx="6543834" cy="3416320"/>
          </a:xfrm>
          <a:prstGeom prst="rect">
            <a:avLst/>
          </a:prstGeom>
          <a:noFill/>
        </p:spPr>
        <p:txBody>
          <a:bodyPr wrap="square" rtlCol="0">
            <a:spAutoFit/>
          </a:bodyPr>
          <a:lstStyle/>
          <a:p>
            <a:r>
              <a:rPr lang="nb-NO" dirty="0"/>
              <a:t>Regjeringen la fram nasjonal geodatastrategi 1. november 2018. Regjeringen vil arbeide for </a:t>
            </a:r>
          </a:p>
          <a:p>
            <a:pPr marL="285750" indent="-285750">
              <a:buFont typeface="Arial" panose="020B0604020202020204" pitchFamily="34" charset="0"/>
              <a:buChar char="•"/>
            </a:pPr>
            <a:r>
              <a:rPr lang="nb-NO" dirty="0"/>
              <a:t>Et nasjonalt kunnskapsgrunnlag av geografisk informasjon som møter viktige samfunnsbehov </a:t>
            </a:r>
          </a:p>
          <a:p>
            <a:pPr marL="285750" indent="-285750">
              <a:buFont typeface="Arial" panose="020B0604020202020204" pitchFamily="34" charset="0"/>
              <a:buChar char="•"/>
            </a:pPr>
            <a:r>
              <a:rPr lang="nb-NO" dirty="0"/>
              <a:t>Felles løsninger og teknologi som understøtter en effektiv oppgaveløsning og åpner for nye bruksmuligheter i samfunnet </a:t>
            </a:r>
          </a:p>
          <a:p>
            <a:pPr marL="285750" indent="-285750">
              <a:buFont typeface="Arial" panose="020B0604020202020204" pitchFamily="34" charset="0"/>
              <a:buChar char="•"/>
            </a:pPr>
            <a:r>
              <a:rPr lang="nb-NO" dirty="0"/>
              <a:t>Et velfungerende samspill om forvaltning, deling, utvikling og innovasjon mellom aktørene i både offentlig og privat sektor </a:t>
            </a:r>
          </a:p>
          <a:p>
            <a:pPr marL="285750" indent="-285750">
              <a:buFont typeface="Arial" panose="020B0604020202020204" pitchFamily="34" charset="0"/>
              <a:buChar char="•"/>
            </a:pPr>
            <a:r>
              <a:rPr lang="nb-NO" dirty="0"/>
              <a:t>Rammebetingelser som er forutsigbare og godt tilpasset utfordringene i det digitale samfunnet Kart og informasjon </a:t>
            </a:r>
          </a:p>
          <a:p>
            <a:endParaRPr lang="nb-NO" dirty="0" smtClean="0"/>
          </a:p>
          <a:p>
            <a:r>
              <a:rPr lang="nb-NO" dirty="0" smtClean="0"/>
              <a:t>For </a:t>
            </a:r>
            <a:r>
              <a:rPr lang="nb-NO" dirty="0"/>
              <a:t>å nå  strategiens mål </a:t>
            </a:r>
            <a:r>
              <a:rPr lang="nb-NO" dirty="0" smtClean="0"/>
              <a:t>skal </a:t>
            </a:r>
            <a:r>
              <a:rPr lang="nb-NO" dirty="0"/>
              <a:t>det utvikles en </a:t>
            </a:r>
            <a:r>
              <a:rPr lang="nb-NO" dirty="0" smtClean="0"/>
              <a:t>handlingsplan. </a:t>
            </a:r>
            <a:endParaRPr lang="nb-NO" dirty="0"/>
          </a:p>
        </p:txBody>
      </p:sp>
      <p:sp>
        <p:nvSpPr>
          <p:cNvPr id="3" name="Tittel 2" hidden="1"/>
          <p:cNvSpPr>
            <a:spLocks noGrp="1"/>
          </p:cNvSpPr>
          <p:nvPr>
            <p:ph type="title" idx="4294967295"/>
          </p:nvPr>
        </p:nvSpPr>
        <p:spPr/>
        <p:txBody>
          <a:bodyPr/>
          <a:lstStyle/>
          <a:p>
            <a:r>
              <a:rPr lang="en-US" dirty="0" err="1" smtClean="0"/>
              <a:t>Handlingsplan</a:t>
            </a:r>
            <a:r>
              <a:rPr lang="en-US" dirty="0" smtClean="0"/>
              <a:t> – </a:t>
            </a:r>
            <a:r>
              <a:rPr lang="en-US" dirty="0" err="1" smtClean="0"/>
              <a:t>tiltak</a:t>
            </a:r>
            <a:r>
              <a:rPr lang="en-US" dirty="0" smtClean="0"/>
              <a:t> for </a:t>
            </a:r>
            <a:r>
              <a:rPr lang="en-US" dirty="0" err="1" smtClean="0"/>
              <a:t>gjennomførong</a:t>
            </a:r>
            <a:r>
              <a:rPr lang="en-US" dirty="0" smtClean="0"/>
              <a:t> </a:t>
            </a:r>
            <a:r>
              <a:rPr lang="en-US" dirty="0" err="1" smtClean="0"/>
              <a:t>av</a:t>
            </a:r>
            <a:r>
              <a:rPr lang="en-US" dirty="0" smtClean="0"/>
              <a:t> </a:t>
            </a:r>
            <a:r>
              <a:rPr lang="en-US" dirty="0" err="1" smtClean="0"/>
              <a:t>nasjonal</a:t>
            </a:r>
            <a:r>
              <a:rPr lang="en-US" baseline="0" dirty="0" smtClean="0"/>
              <a:t> geodatastrategi</a:t>
            </a:r>
            <a:endParaRPr lang="en-US" dirty="0"/>
          </a:p>
        </p:txBody>
      </p:sp>
    </p:spTree>
    <p:extLst>
      <p:ext uri="{BB962C8B-B14F-4D97-AF65-F5344CB8AC3E}">
        <p14:creationId xmlns:p14="http://schemas.microsoft.com/office/powerpoint/2010/main" val="14500430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1" descr="Tabell over tiltak " title="Tabell over tiltak "/>
          <p:cNvGraphicFramePr>
            <a:graphicFrameLocks noGrp="1"/>
          </p:cNvGraphicFramePr>
          <p:nvPr>
            <p:extLst/>
          </p:nvPr>
        </p:nvGraphicFramePr>
        <p:xfrm>
          <a:off x="1309814" y="1618739"/>
          <a:ext cx="9583689" cy="4791173"/>
        </p:xfrm>
        <a:graphic>
          <a:graphicData uri="http://schemas.openxmlformats.org/drawingml/2006/table">
            <a:tbl>
              <a:tblPr firstRow="1" firstCol="1" bandRow="1">
                <a:tableStyleId>{5C22544A-7EE6-4342-B048-85BDC9FD1C3A}</a:tableStyleId>
              </a:tblPr>
              <a:tblGrid>
                <a:gridCol w="1915299">
                  <a:extLst>
                    <a:ext uri="{9D8B030D-6E8A-4147-A177-3AD203B41FA5}">
                      <a16:colId xmlns:a16="http://schemas.microsoft.com/office/drawing/2014/main" xmlns="" val="1941734577"/>
                    </a:ext>
                  </a:extLst>
                </a:gridCol>
                <a:gridCol w="3905789">
                  <a:extLst>
                    <a:ext uri="{9D8B030D-6E8A-4147-A177-3AD203B41FA5}">
                      <a16:colId xmlns:a16="http://schemas.microsoft.com/office/drawing/2014/main" xmlns="" val="2772882858"/>
                    </a:ext>
                  </a:extLst>
                </a:gridCol>
                <a:gridCol w="1694121">
                  <a:extLst>
                    <a:ext uri="{9D8B030D-6E8A-4147-A177-3AD203B41FA5}">
                      <a16:colId xmlns:a16="http://schemas.microsoft.com/office/drawing/2014/main" xmlns="" val="661159230"/>
                    </a:ext>
                  </a:extLst>
                </a:gridCol>
                <a:gridCol w="2068480">
                  <a:extLst>
                    <a:ext uri="{9D8B030D-6E8A-4147-A177-3AD203B41FA5}">
                      <a16:colId xmlns:a16="http://schemas.microsoft.com/office/drawing/2014/main" xmlns="" val="2197720208"/>
                    </a:ext>
                  </a:extLst>
                </a:gridCol>
              </a:tblGrid>
              <a:tr h="420126">
                <a:tc>
                  <a:txBody>
                    <a:bodyPr/>
                    <a:lstStyle/>
                    <a:p>
                      <a:pPr>
                        <a:lnSpc>
                          <a:spcPct val="107000"/>
                        </a:lnSpc>
                        <a:spcAft>
                          <a:spcPts val="0"/>
                        </a:spcAft>
                      </a:pPr>
                      <a:r>
                        <a:rPr lang="nb-NO" sz="1100" dirty="0">
                          <a:effectLst/>
                        </a:rPr>
                        <a:t>Tittel på aktivitet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634" marR="44634" marT="0" marB="0"/>
                </a:tc>
                <a:tc>
                  <a:txBody>
                    <a:bodyPr/>
                    <a:lstStyle/>
                    <a:p>
                      <a:pPr>
                        <a:lnSpc>
                          <a:spcPct val="107000"/>
                        </a:lnSpc>
                        <a:spcAft>
                          <a:spcPts val="0"/>
                        </a:spcAft>
                      </a:pPr>
                      <a:r>
                        <a:rPr lang="nb-NO" sz="1100" dirty="0">
                          <a:effectLst/>
                        </a:rPr>
                        <a:t>Beskrivelse, mål for aktivitet</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634" marR="44634" marT="0" marB="0"/>
                </a:tc>
                <a:tc>
                  <a:txBody>
                    <a:bodyPr/>
                    <a:lstStyle/>
                    <a:p>
                      <a:pPr>
                        <a:lnSpc>
                          <a:spcPct val="107000"/>
                        </a:lnSpc>
                        <a:spcAft>
                          <a:spcPts val="0"/>
                        </a:spcAft>
                      </a:pPr>
                      <a:r>
                        <a:rPr lang="nb-NO" sz="1100" dirty="0">
                          <a:effectLst/>
                        </a:rPr>
                        <a:t>Tidsrom for gjennom-føring av </a:t>
                      </a:r>
                      <a:r>
                        <a:rPr lang="nb-NO" sz="1100" dirty="0" smtClean="0">
                          <a:effectLst/>
                        </a:rPr>
                        <a:t>aktivitet</a:t>
                      </a:r>
                      <a:endParaRPr lang="nb-NO" sz="1100" dirty="0">
                        <a:effectLst/>
                      </a:endParaRPr>
                    </a:p>
                  </a:txBody>
                  <a:tcPr marL="44634" marR="44634" marT="0" marB="0"/>
                </a:tc>
                <a:tc>
                  <a:txBody>
                    <a:bodyPr/>
                    <a:lstStyle/>
                    <a:p>
                      <a:pPr>
                        <a:lnSpc>
                          <a:spcPct val="107000"/>
                        </a:lnSpc>
                        <a:spcAft>
                          <a:spcPts val="0"/>
                        </a:spcAft>
                      </a:pPr>
                      <a:r>
                        <a:rPr lang="nb-NO" sz="1100" dirty="0">
                          <a:effectLst/>
                        </a:rPr>
                        <a:t>Ansvarlig og deltagere i </a:t>
                      </a:r>
                      <a:r>
                        <a:rPr lang="nb-NO" sz="1100" dirty="0" smtClean="0">
                          <a:effectLst/>
                        </a:rPr>
                        <a:t>aktivitet</a:t>
                      </a:r>
                      <a:endParaRPr lang="nb-NO" sz="1100" dirty="0">
                        <a:effectLst/>
                      </a:endParaRPr>
                    </a:p>
                  </a:txBody>
                  <a:tcPr marL="44634" marR="44634" marT="0" marB="0"/>
                </a:tc>
                <a:extLst>
                  <a:ext uri="{0D108BD9-81ED-4DB2-BD59-A6C34878D82A}">
                    <a16:rowId xmlns:a16="http://schemas.microsoft.com/office/drawing/2014/main" xmlns="" val="1796020147"/>
                  </a:ext>
                </a:extLst>
              </a:tr>
              <a:tr h="424521">
                <a:tc>
                  <a:txBody>
                    <a:bodyPr/>
                    <a:lstStyle/>
                    <a:p>
                      <a:pPr>
                        <a:lnSpc>
                          <a:spcPct val="107000"/>
                        </a:lnSpc>
                        <a:spcAft>
                          <a:spcPts val="0"/>
                        </a:spcAft>
                      </a:pPr>
                      <a:r>
                        <a:rPr lang="nb-NO" sz="1100">
                          <a:effectLst/>
                        </a:rPr>
                        <a:t>Gevinstrealiseringsplaner</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634" marR="44634" marT="0" marB="0"/>
                </a:tc>
                <a:tc>
                  <a:txBody>
                    <a:bodyPr/>
                    <a:lstStyle/>
                    <a:p>
                      <a:pPr>
                        <a:lnSpc>
                          <a:spcPct val="107000"/>
                        </a:lnSpc>
                        <a:spcAft>
                          <a:spcPts val="0"/>
                        </a:spcAft>
                      </a:pPr>
                      <a:r>
                        <a:rPr lang="nb-NO" sz="1100">
                          <a:effectLst/>
                        </a:rPr>
                        <a:t>Planlegge de gevinstene man kan høste som følge av detaljerte høydedata etablert gjennom prosjektet.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634" marR="44634" marT="0" marB="0"/>
                </a:tc>
                <a:tc>
                  <a:txBody>
                    <a:bodyPr/>
                    <a:lstStyle/>
                    <a:p>
                      <a:pPr>
                        <a:lnSpc>
                          <a:spcPct val="107000"/>
                        </a:lnSpc>
                        <a:spcAft>
                          <a:spcPts val="0"/>
                        </a:spcAft>
                      </a:pPr>
                      <a:r>
                        <a:rPr lang="nb-NO" sz="1100">
                          <a:effectLst/>
                        </a:rPr>
                        <a:t>1/2019 – 12/2019</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634" marR="44634" marT="0" marB="0"/>
                </a:tc>
                <a:tc>
                  <a:txBody>
                    <a:bodyPr/>
                    <a:lstStyle/>
                    <a:p>
                      <a:pPr>
                        <a:lnSpc>
                          <a:spcPct val="107000"/>
                        </a:lnSpc>
                        <a:spcAft>
                          <a:spcPts val="0"/>
                        </a:spcAft>
                      </a:pPr>
                      <a:r>
                        <a:rPr lang="nb-NO" sz="1100" dirty="0">
                          <a:effectLst/>
                        </a:rPr>
                        <a:t>Kartverket, AVINOR, Statens vegvesen, Bane Nor, NVE, NGU, NIBIO, Forsvaret, Politiet, </a:t>
                      </a:r>
                      <a:r>
                        <a:rPr lang="nb-NO" sz="1100" dirty="0" smtClean="0">
                          <a:effectLst/>
                        </a:rPr>
                        <a:t>Miljødir, </a:t>
                      </a:r>
                      <a:r>
                        <a:rPr lang="nb-NO" sz="1100" dirty="0">
                          <a:effectLst/>
                        </a:rPr>
                        <a:t>Riksantikvaren.</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634" marR="44634" marT="0" marB="0"/>
                </a:tc>
                <a:extLst>
                  <a:ext uri="{0D108BD9-81ED-4DB2-BD59-A6C34878D82A}">
                    <a16:rowId xmlns:a16="http://schemas.microsoft.com/office/drawing/2014/main" xmlns="" val="511740779"/>
                  </a:ext>
                </a:extLst>
              </a:tr>
              <a:tr h="424521">
                <a:tc>
                  <a:txBody>
                    <a:bodyPr/>
                    <a:lstStyle/>
                    <a:p>
                      <a:pPr>
                        <a:lnSpc>
                          <a:spcPct val="107000"/>
                        </a:lnSpc>
                        <a:spcAft>
                          <a:spcPts val="0"/>
                        </a:spcAft>
                      </a:pPr>
                      <a:r>
                        <a:rPr lang="nb-NO" sz="1100">
                          <a:effectLst/>
                        </a:rPr>
                        <a:t>Gevinstrealisering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634" marR="44634" marT="0" marB="0"/>
                </a:tc>
                <a:tc>
                  <a:txBody>
                    <a:bodyPr/>
                    <a:lstStyle/>
                    <a:p>
                      <a:pPr>
                        <a:lnSpc>
                          <a:spcPct val="107000"/>
                        </a:lnSpc>
                        <a:spcAft>
                          <a:spcPts val="0"/>
                        </a:spcAft>
                      </a:pPr>
                      <a:r>
                        <a:rPr lang="nb-NO" sz="1100" dirty="0">
                          <a:effectLst/>
                        </a:rPr>
                        <a:t>Dokumentere gevinster av nasjonalt dekkende detaljerte høydedata.</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634" marR="44634" marT="0" marB="0"/>
                </a:tc>
                <a:tc>
                  <a:txBody>
                    <a:bodyPr/>
                    <a:lstStyle/>
                    <a:p>
                      <a:pPr>
                        <a:lnSpc>
                          <a:spcPct val="107000"/>
                        </a:lnSpc>
                        <a:spcAft>
                          <a:spcPts val="0"/>
                        </a:spcAft>
                      </a:pPr>
                      <a:r>
                        <a:rPr lang="nb-NO" sz="1100">
                          <a:effectLst/>
                        </a:rPr>
                        <a:t>2019 – 2022</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634" marR="44634" marT="0" marB="0"/>
                </a:tc>
                <a:tc>
                  <a:txBody>
                    <a:bodyPr/>
                    <a:lstStyle/>
                    <a:p>
                      <a:pPr>
                        <a:lnSpc>
                          <a:spcPct val="107000"/>
                        </a:lnSpc>
                        <a:spcAft>
                          <a:spcPts val="0"/>
                        </a:spcAft>
                      </a:pPr>
                      <a:r>
                        <a:rPr lang="nb-NO" sz="1100" dirty="0">
                          <a:effectLst/>
                        </a:rPr>
                        <a:t>Kartverket, AVINOR, Statens vegvesen, Bane Nor, NVE, NGU, NIBIO, Forsvaret, Politiet, </a:t>
                      </a:r>
                      <a:r>
                        <a:rPr lang="nb-NO" sz="1100" dirty="0" smtClean="0">
                          <a:effectLst/>
                        </a:rPr>
                        <a:t>Miljødir, </a:t>
                      </a:r>
                      <a:r>
                        <a:rPr lang="nb-NO" sz="1100" dirty="0">
                          <a:effectLst/>
                        </a:rPr>
                        <a:t>Riksantikvaren.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634" marR="44634" marT="0" marB="0"/>
                </a:tc>
                <a:extLst>
                  <a:ext uri="{0D108BD9-81ED-4DB2-BD59-A6C34878D82A}">
                    <a16:rowId xmlns:a16="http://schemas.microsoft.com/office/drawing/2014/main" xmlns="" val="1067768481"/>
                  </a:ext>
                </a:extLst>
              </a:tr>
              <a:tr h="424521">
                <a:tc>
                  <a:txBody>
                    <a:bodyPr/>
                    <a:lstStyle/>
                    <a:p>
                      <a:pPr>
                        <a:lnSpc>
                          <a:spcPct val="107000"/>
                        </a:lnSpc>
                        <a:spcAft>
                          <a:spcPts val="0"/>
                        </a:spcAft>
                      </a:pPr>
                      <a:r>
                        <a:rPr lang="nb-NO" sz="1100">
                          <a:effectLst/>
                        </a:rPr>
                        <a:t>Motivere til </a:t>
                      </a:r>
                    </a:p>
                    <a:p>
                      <a:pPr>
                        <a:lnSpc>
                          <a:spcPct val="107000"/>
                        </a:lnSpc>
                        <a:spcAft>
                          <a:spcPts val="0"/>
                        </a:spcAft>
                      </a:pPr>
                      <a:r>
                        <a:rPr lang="nb-NO" sz="1100">
                          <a:effectLst/>
                        </a:rPr>
                        <a:t>økt bruk av høydedata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634" marR="44634" marT="0" marB="0"/>
                </a:tc>
                <a:tc>
                  <a:txBody>
                    <a:bodyPr/>
                    <a:lstStyle/>
                    <a:p>
                      <a:pPr>
                        <a:lnSpc>
                          <a:spcPct val="107000"/>
                        </a:lnSpc>
                        <a:spcAft>
                          <a:spcPts val="0"/>
                        </a:spcAft>
                      </a:pPr>
                      <a:r>
                        <a:rPr lang="nb-NO" sz="1100">
                          <a:effectLst/>
                        </a:rPr>
                        <a:t>Presse –oppslag/-meldinger, Foredrag, Vise muligheter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634" marR="44634" marT="0" marB="0"/>
                </a:tc>
                <a:tc>
                  <a:txBody>
                    <a:bodyPr/>
                    <a:lstStyle/>
                    <a:p>
                      <a:pPr>
                        <a:lnSpc>
                          <a:spcPct val="107000"/>
                        </a:lnSpc>
                        <a:spcAft>
                          <a:spcPts val="0"/>
                        </a:spcAft>
                      </a:pPr>
                      <a:r>
                        <a:rPr lang="nb-NO" sz="1100">
                          <a:effectLst/>
                        </a:rPr>
                        <a:t>Løpende mot 2022</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634" marR="44634" marT="0" marB="0"/>
                </a:tc>
                <a:tc>
                  <a:txBody>
                    <a:bodyPr/>
                    <a:lstStyle/>
                    <a:p>
                      <a:pPr>
                        <a:lnSpc>
                          <a:spcPct val="107000"/>
                        </a:lnSpc>
                        <a:spcAft>
                          <a:spcPts val="0"/>
                        </a:spcAft>
                      </a:pPr>
                      <a:r>
                        <a:rPr lang="nb-NO" sz="1100" dirty="0">
                          <a:effectLst/>
                        </a:rPr>
                        <a:t>Kartverket, AVINOR, Statens vegvesen, Bane Nor, NVE, NGU, NIBIO, Forsvaret, Politiet, </a:t>
                      </a:r>
                      <a:r>
                        <a:rPr lang="nb-NO" sz="1100" dirty="0" smtClean="0">
                          <a:effectLst/>
                        </a:rPr>
                        <a:t>Miljødir, </a:t>
                      </a:r>
                      <a:r>
                        <a:rPr lang="nb-NO" sz="1100" dirty="0">
                          <a:effectLst/>
                        </a:rPr>
                        <a:t>Riksantikvaren.</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634" marR="44634" marT="0" marB="0"/>
                </a:tc>
                <a:extLst>
                  <a:ext uri="{0D108BD9-81ED-4DB2-BD59-A6C34878D82A}">
                    <a16:rowId xmlns:a16="http://schemas.microsoft.com/office/drawing/2014/main" xmlns="" val="2423659530"/>
                  </a:ext>
                </a:extLst>
              </a:tr>
              <a:tr h="424521">
                <a:tc>
                  <a:txBody>
                    <a:bodyPr/>
                    <a:lstStyle/>
                    <a:p>
                      <a:pPr>
                        <a:lnSpc>
                          <a:spcPct val="107000"/>
                        </a:lnSpc>
                        <a:spcAft>
                          <a:spcPts val="0"/>
                        </a:spcAft>
                      </a:pPr>
                      <a:r>
                        <a:rPr lang="nb-NO" sz="1100">
                          <a:effectLst/>
                        </a:rPr>
                        <a:t>Utvikle høydedata.no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634" marR="44634" marT="0" marB="0"/>
                </a:tc>
                <a:tc>
                  <a:txBody>
                    <a:bodyPr/>
                    <a:lstStyle/>
                    <a:p>
                      <a:pPr>
                        <a:lnSpc>
                          <a:spcPct val="107000"/>
                        </a:lnSpc>
                        <a:spcAft>
                          <a:spcPts val="0"/>
                        </a:spcAft>
                      </a:pPr>
                      <a:r>
                        <a:rPr lang="nb-NO" sz="1100">
                          <a:effectLst/>
                        </a:rPr>
                        <a:t>Videreutvikle forvaltningsløsningen med ny funksjonalitet og tjenester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634" marR="44634" marT="0" marB="0"/>
                </a:tc>
                <a:tc>
                  <a:txBody>
                    <a:bodyPr/>
                    <a:lstStyle/>
                    <a:p>
                      <a:pPr>
                        <a:lnSpc>
                          <a:spcPct val="107000"/>
                        </a:lnSpc>
                        <a:spcAft>
                          <a:spcPts val="0"/>
                        </a:spcAft>
                      </a:pPr>
                      <a:r>
                        <a:rPr lang="nb-NO" sz="1100">
                          <a:effectLst/>
                        </a:rPr>
                        <a:t>Løpende mot 2022</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634" marR="44634" marT="0" marB="0"/>
                </a:tc>
                <a:tc>
                  <a:txBody>
                    <a:bodyPr/>
                    <a:lstStyle/>
                    <a:p>
                      <a:pPr>
                        <a:lnSpc>
                          <a:spcPct val="107000"/>
                        </a:lnSpc>
                        <a:spcAft>
                          <a:spcPts val="0"/>
                        </a:spcAft>
                      </a:pPr>
                      <a:r>
                        <a:rPr lang="nb-NO" sz="1100">
                          <a:effectLst/>
                        </a:rPr>
                        <a:t>Kartverket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634" marR="44634" marT="0" marB="0"/>
                </a:tc>
                <a:extLst>
                  <a:ext uri="{0D108BD9-81ED-4DB2-BD59-A6C34878D82A}">
                    <a16:rowId xmlns:a16="http://schemas.microsoft.com/office/drawing/2014/main" xmlns="" val="1252014287"/>
                  </a:ext>
                </a:extLst>
              </a:tr>
              <a:tr h="424521">
                <a:tc>
                  <a:txBody>
                    <a:bodyPr/>
                    <a:lstStyle/>
                    <a:p>
                      <a:pPr>
                        <a:lnSpc>
                          <a:spcPct val="107000"/>
                        </a:lnSpc>
                        <a:spcAft>
                          <a:spcPts val="0"/>
                        </a:spcAft>
                      </a:pPr>
                      <a:r>
                        <a:rPr lang="nb-NO" sz="1100">
                          <a:effectLst/>
                        </a:rPr>
                        <a:t>Vedlikehold av høydedataene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634" marR="44634" marT="0" marB="0"/>
                </a:tc>
                <a:tc>
                  <a:txBody>
                    <a:bodyPr/>
                    <a:lstStyle/>
                    <a:p>
                      <a:pPr>
                        <a:lnSpc>
                          <a:spcPct val="107000"/>
                        </a:lnSpc>
                        <a:spcAft>
                          <a:spcPts val="0"/>
                        </a:spcAft>
                      </a:pPr>
                      <a:r>
                        <a:rPr lang="nb-NO" sz="1100">
                          <a:effectLst/>
                        </a:rPr>
                        <a:t>Etablere oppdateringsregime rundt nasjonale høydedata.  Prosjektet har ikke tatt høyde for å vedlikeholde i områder der det skjer endringer. Per i dag må dette finansieres i samarbeidsprosjekter, for eksempel Geovekst.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634" marR="44634" marT="0" marB="0"/>
                </a:tc>
                <a:tc>
                  <a:txBody>
                    <a:bodyPr/>
                    <a:lstStyle/>
                    <a:p>
                      <a:pPr>
                        <a:lnSpc>
                          <a:spcPct val="107000"/>
                        </a:lnSpc>
                        <a:spcAft>
                          <a:spcPts val="0"/>
                        </a:spcAft>
                      </a:pPr>
                      <a:r>
                        <a:rPr lang="nb-NO" sz="1100">
                          <a:effectLst/>
                        </a:rPr>
                        <a:t>2019 – 2022</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634" marR="44634" marT="0" marB="0"/>
                </a:tc>
                <a:tc>
                  <a:txBody>
                    <a:bodyPr/>
                    <a:lstStyle/>
                    <a:p>
                      <a:pPr>
                        <a:lnSpc>
                          <a:spcPct val="107000"/>
                        </a:lnSpc>
                        <a:spcAft>
                          <a:spcPts val="0"/>
                        </a:spcAft>
                      </a:pPr>
                      <a:r>
                        <a:rPr lang="nb-NO" sz="1100">
                          <a:effectLst/>
                        </a:rPr>
                        <a:t>KMD/Kartverket/Geovekst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634" marR="44634" marT="0" marB="0"/>
                </a:tc>
                <a:extLst>
                  <a:ext uri="{0D108BD9-81ED-4DB2-BD59-A6C34878D82A}">
                    <a16:rowId xmlns:a16="http://schemas.microsoft.com/office/drawing/2014/main" xmlns="" val="3914748481"/>
                  </a:ext>
                </a:extLst>
              </a:tr>
              <a:tr h="424521">
                <a:tc>
                  <a:txBody>
                    <a:bodyPr/>
                    <a:lstStyle/>
                    <a:p>
                      <a:pPr>
                        <a:lnSpc>
                          <a:spcPct val="107000"/>
                        </a:lnSpc>
                        <a:spcAft>
                          <a:spcPts val="0"/>
                        </a:spcAft>
                      </a:pPr>
                      <a:r>
                        <a:rPr lang="nb-NO" sz="1100">
                          <a:effectLst/>
                        </a:rPr>
                        <a:t>Forvaltning av dybdedata i innsjøer og vassdrag</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634" marR="44634" marT="0" marB="0"/>
                </a:tc>
                <a:tc>
                  <a:txBody>
                    <a:bodyPr/>
                    <a:lstStyle/>
                    <a:p>
                      <a:pPr>
                        <a:lnSpc>
                          <a:spcPct val="107000"/>
                        </a:lnSpc>
                        <a:spcAft>
                          <a:spcPts val="0"/>
                        </a:spcAft>
                      </a:pPr>
                      <a:r>
                        <a:rPr lang="nb-NO" sz="1100">
                          <a:effectLst/>
                        </a:rPr>
                        <a:t>Høydedata.no er tilrettelagt for å ta imot dybdedata om innsjøer og vassdrag.  </a:t>
                      </a:r>
                    </a:p>
                    <a:p>
                      <a:pPr>
                        <a:lnSpc>
                          <a:spcPct val="107000"/>
                        </a:lnSpc>
                        <a:spcAft>
                          <a:spcPts val="0"/>
                        </a:spcAft>
                      </a:pPr>
                      <a:r>
                        <a:rPr lang="nb-NO" sz="1100">
                          <a:effectLst/>
                        </a:rPr>
                        <a:t>Inngå avtaler om leveranser?</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634" marR="44634" marT="0" marB="0"/>
                </a:tc>
                <a:tc>
                  <a:txBody>
                    <a:bodyPr/>
                    <a:lstStyle/>
                    <a:p>
                      <a:pPr>
                        <a:lnSpc>
                          <a:spcPct val="107000"/>
                        </a:lnSpc>
                        <a:spcAft>
                          <a:spcPts val="0"/>
                        </a:spcAft>
                      </a:pPr>
                      <a:r>
                        <a:rPr lang="nb-NO" sz="1100">
                          <a:effectLst/>
                        </a:rPr>
                        <a:t>Løpende mot 2022</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634" marR="44634" marT="0" marB="0"/>
                </a:tc>
                <a:tc>
                  <a:txBody>
                    <a:bodyPr/>
                    <a:lstStyle/>
                    <a:p>
                      <a:pPr>
                        <a:lnSpc>
                          <a:spcPct val="107000"/>
                        </a:lnSpc>
                        <a:spcAft>
                          <a:spcPts val="0"/>
                        </a:spcAft>
                      </a:pPr>
                      <a:r>
                        <a:rPr lang="nb-NO" sz="1100">
                          <a:effectLst/>
                        </a:rPr>
                        <a:t>Kartverket/NVE/Mdir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634" marR="44634" marT="0" marB="0"/>
                </a:tc>
                <a:extLst>
                  <a:ext uri="{0D108BD9-81ED-4DB2-BD59-A6C34878D82A}">
                    <a16:rowId xmlns:a16="http://schemas.microsoft.com/office/drawing/2014/main" xmlns="" val="1984756088"/>
                  </a:ext>
                </a:extLst>
              </a:tr>
              <a:tr h="318391">
                <a:tc>
                  <a:txBody>
                    <a:bodyPr/>
                    <a:lstStyle/>
                    <a:p>
                      <a:pPr>
                        <a:lnSpc>
                          <a:spcPct val="107000"/>
                        </a:lnSpc>
                        <a:spcAft>
                          <a:spcPts val="0"/>
                        </a:spcAft>
                      </a:pPr>
                      <a:r>
                        <a:rPr lang="nb-NO" sz="1100" dirty="0">
                          <a:effectLst/>
                        </a:rPr>
                        <a:t>Integrasjon med ny </a:t>
                      </a:r>
                      <a:r>
                        <a:rPr lang="nb-NO" sz="1100" dirty="0" smtClean="0">
                          <a:effectLst/>
                        </a:rPr>
                        <a:t>forvaltningsløsning </a:t>
                      </a:r>
                      <a:r>
                        <a:rPr lang="nb-NO" sz="1100" dirty="0">
                          <a:effectLst/>
                        </a:rPr>
                        <a:t>for dybder i sjø (dybdedata.no)</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634" marR="44634" marT="0" marB="0"/>
                </a:tc>
                <a:tc>
                  <a:txBody>
                    <a:bodyPr/>
                    <a:lstStyle/>
                    <a:p>
                      <a:pPr>
                        <a:lnSpc>
                          <a:spcPct val="107000"/>
                        </a:lnSpc>
                        <a:spcAft>
                          <a:spcPts val="0"/>
                        </a:spcAft>
                      </a:pPr>
                      <a:r>
                        <a:rPr lang="nb-NO" sz="1100">
                          <a:effectLst/>
                        </a:rPr>
                        <a:t>Ha tjenester tilgjengelig som muliggjør integrasjon mellom høydedata.no og dybdedata.no</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634" marR="44634" marT="0" marB="0"/>
                </a:tc>
                <a:tc>
                  <a:txBody>
                    <a:bodyPr/>
                    <a:lstStyle/>
                    <a:p>
                      <a:pPr>
                        <a:lnSpc>
                          <a:spcPct val="107000"/>
                        </a:lnSpc>
                        <a:spcAft>
                          <a:spcPts val="0"/>
                        </a:spcAft>
                      </a:pPr>
                      <a:r>
                        <a:rPr lang="nb-NO" sz="1100">
                          <a:effectLst/>
                        </a:rPr>
                        <a:t>2019 – 2022</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44634" marR="44634" marT="0" marB="0"/>
                </a:tc>
                <a:tc>
                  <a:txBody>
                    <a:bodyPr/>
                    <a:lstStyle/>
                    <a:p>
                      <a:pPr>
                        <a:lnSpc>
                          <a:spcPct val="107000"/>
                        </a:lnSpc>
                        <a:spcAft>
                          <a:spcPts val="0"/>
                        </a:spcAft>
                      </a:pPr>
                      <a:r>
                        <a:rPr lang="nb-NO" sz="1100" dirty="0">
                          <a:effectLst/>
                        </a:rPr>
                        <a:t>Kartverket</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634" marR="44634" marT="0" marB="0"/>
                </a:tc>
                <a:extLst>
                  <a:ext uri="{0D108BD9-81ED-4DB2-BD59-A6C34878D82A}">
                    <a16:rowId xmlns:a16="http://schemas.microsoft.com/office/drawing/2014/main" xmlns="" val="3753258030"/>
                  </a:ext>
                </a:extLst>
              </a:tr>
            </a:tbl>
          </a:graphicData>
        </a:graphic>
      </p:graphicFrame>
      <p:sp>
        <p:nvSpPr>
          <p:cNvPr id="3" name="TekstSylinder 2">
            <a:extLst>
              <a:ext uri="{FF2B5EF4-FFF2-40B4-BE49-F238E27FC236}">
                <a16:creationId xmlns:a16="http://schemas.microsoft.com/office/drawing/2014/main" xmlns="" id="{A7B23B37-B6B7-4164-9889-1211A7337252}"/>
              </a:ext>
            </a:extLst>
          </p:cNvPr>
          <p:cNvSpPr txBox="1"/>
          <p:nvPr/>
        </p:nvSpPr>
        <p:spPr>
          <a:xfrm>
            <a:off x="1063296" y="729232"/>
            <a:ext cx="5658594" cy="646331"/>
          </a:xfrm>
          <a:prstGeom prst="rect">
            <a:avLst/>
          </a:prstGeom>
          <a:noFill/>
        </p:spPr>
        <p:txBody>
          <a:bodyPr wrap="square" rtlCol="0">
            <a:spAutoFit/>
          </a:bodyPr>
          <a:lstStyle/>
          <a:p>
            <a:r>
              <a:rPr lang="nb-NO" b="1" dirty="0">
                <a:solidFill>
                  <a:srgbClr val="5B9BD5">
                    <a:lumMod val="75000"/>
                  </a:srgbClr>
                </a:solidFill>
              </a:rPr>
              <a:t>TILTAK 8</a:t>
            </a:r>
            <a:r>
              <a:rPr lang="nb-NO" b="1" dirty="0" smtClean="0">
                <a:solidFill>
                  <a:srgbClr val="5B9BD5">
                    <a:lumMod val="75000"/>
                  </a:srgbClr>
                </a:solidFill>
              </a:rPr>
              <a:t>: </a:t>
            </a:r>
            <a:endParaRPr lang="nb-NO" dirty="0">
              <a:solidFill>
                <a:srgbClr val="5B9BD5">
                  <a:lumMod val="75000"/>
                </a:srgbClr>
              </a:solidFill>
            </a:endParaRPr>
          </a:p>
          <a:p>
            <a:r>
              <a:rPr lang="nb-NO" b="1" dirty="0" smtClean="0">
                <a:solidFill>
                  <a:srgbClr val="44546A"/>
                </a:solidFill>
              </a:rPr>
              <a:t>NASJONAL </a:t>
            </a:r>
            <a:r>
              <a:rPr lang="nb-NO" b="1" dirty="0">
                <a:solidFill>
                  <a:srgbClr val="44546A"/>
                </a:solidFill>
              </a:rPr>
              <a:t>DETALJERT </a:t>
            </a:r>
            <a:r>
              <a:rPr lang="nb-NO" b="1" dirty="0" smtClean="0">
                <a:solidFill>
                  <a:srgbClr val="44546A"/>
                </a:solidFill>
              </a:rPr>
              <a:t>HØYDEMODELL, aktiviteter</a:t>
            </a:r>
            <a:endParaRPr lang="nb-NO" sz="1600" dirty="0">
              <a:solidFill>
                <a:prstClr val="black"/>
              </a:solidFill>
            </a:endParaRPr>
          </a:p>
        </p:txBody>
      </p:sp>
      <p:sp>
        <p:nvSpPr>
          <p:cNvPr id="4" name="Tittel 3" hidden="1"/>
          <p:cNvSpPr>
            <a:spLocks noGrp="1"/>
          </p:cNvSpPr>
          <p:nvPr>
            <p:ph type="title" idx="4294967295"/>
          </p:nvPr>
        </p:nvSpPr>
        <p:spPr/>
        <p:txBody>
          <a:bodyPr/>
          <a:lstStyle/>
          <a:p>
            <a:r>
              <a:rPr lang="en-US" dirty="0" err="1" smtClean="0"/>
              <a:t>Tiltak</a:t>
            </a:r>
            <a:r>
              <a:rPr lang="en-US" dirty="0" smtClean="0"/>
              <a:t> 8: </a:t>
            </a:r>
            <a:r>
              <a:rPr lang="en-US" dirty="0" err="1" smtClean="0"/>
              <a:t>Detaljert</a:t>
            </a:r>
            <a:r>
              <a:rPr lang="en-US" dirty="0" smtClean="0"/>
              <a:t> </a:t>
            </a:r>
            <a:r>
              <a:rPr lang="en-US" dirty="0" err="1" smtClean="0"/>
              <a:t>høydemodell</a:t>
            </a:r>
            <a:r>
              <a:rPr lang="en-US" dirty="0" smtClean="0"/>
              <a:t>,</a:t>
            </a:r>
            <a:r>
              <a:rPr lang="en-US" baseline="0" dirty="0" smtClean="0"/>
              <a:t> </a:t>
            </a:r>
            <a:r>
              <a:rPr lang="en-US" baseline="0" dirty="0" err="1" smtClean="0"/>
              <a:t>aktiviteter</a:t>
            </a:r>
            <a:endParaRPr lang="en-US" dirty="0"/>
          </a:p>
        </p:txBody>
      </p:sp>
    </p:spTree>
    <p:extLst>
      <p:ext uri="{BB962C8B-B14F-4D97-AF65-F5344CB8AC3E}">
        <p14:creationId xmlns:p14="http://schemas.microsoft.com/office/powerpoint/2010/main" val="6183215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994320" y="626630"/>
            <a:ext cx="6901325" cy="2079095"/>
          </a:xfrm>
          <a:prstGeom prst="rect">
            <a:avLst/>
          </a:prstGeom>
        </p:spPr>
        <p:txBody>
          <a:bodyPr wrap="square">
            <a:spAutoFit/>
          </a:bodyPr>
          <a:lstStyle/>
          <a:p>
            <a:r>
              <a:rPr lang="nb-NO" b="1" dirty="0">
                <a:solidFill>
                  <a:srgbClr val="5B9BD5">
                    <a:lumMod val="75000"/>
                  </a:srgbClr>
                </a:solidFill>
              </a:rPr>
              <a:t>TILTAK </a:t>
            </a:r>
            <a:r>
              <a:rPr lang="nb-NO" b="1" dirty="0" smtClean="0">
                <a:solidFill>
                  <a:srgbClr val="5B9BD5">
                    <a:lumMod val="75000"/>
                  </a:srgbClr>
                </a:solidFill>
              </a:rPr>
              <a:t>9: </a:t>
            </a:r>
            <a:endParaRPr lang="nb-NO" dirty="0">
              <a:solidFill>
                <a:srgbClr val="5B9BD5">
                  <a:lumMod val="75000"/>
                </a:srgbClr>
              </a:solidFill>
            </a:endParaRPr>
          </a:p>
          <a:p>
            <a:r>
              <a:rPr lang="nb-NO" b="1" dirty="0">
                <a:solidFill>
                  <a:srgbClr val="44546A"/>
                </a:solidFill>
              </a:rPr>
              <a:t>VIDEREUTVIKLE DETALJERTE GRUNNKART (FKB) FOR FREMTIDEN</a:t>
            </a:r>
          </a:p>
          <a:p>
            <a:pPr>
              <a:lnSpc>
                <a:spcPct val="107000"/>
              </a:lnSpc>
              <a:spcAft>
                <a:spcPts val="900"/>
              </a:spcAft>
            </a:pPr>
            <a:endParaRPr lang="nb-NO" sz="1600" dirty="0" smtClean="0">
              <a:solidFill>
                <a:schemeClr val="tx2"/>
              </a:solidFill>
            </a:endParaRPr>
          </a:p>
          <a:p>
            <a:pPr>
              <a:lnSpc>
                <a:spcPct val="107000"/>
              </a:lnSpc>
            </a:pPr>
            <a:r>
              <a:rPr lang="nb-NO" sz="1600" dirty="0">
                <a:solidFill>
                  <a:srgbClr val="44546A"/>
                </a:solidFill>
              </a:rPr>
              <a:t>Innholdet i og kvaliteten på FKB-data må videreutvikles i takt med </a:t>
            </a:r>
            <a:br>
              <a:rPr lang="nb-NO" sz="1600" dirty="0">
                <a:solidFill>
                  <a:srgbClr val="44546A"/>
                </a:solidFill>
              </a:rPr>
            </a:br>
            <a:r>
              <a:rPr lang="nb-NO" sz="1600" dirty="0">
                <a:solidFill>
                  <a:srgbClr val="44546A"/>
                </a:solidFill>
              </a:rPr>
              <a:t>brukernes behov for detaljerte kartdata i en «digital modell av virkeligheten». </a:t>
            </a:r>
            <a:br>
              <a:rPr lang="nb-NO" sz="1600" dirty="0">
                <a:solidFill>
                  <a:srgbClr val="44546A"/>
                </a:solidFill>
              </a:rPr>
            </a:br>
            <a:r>
              <a:rPr lang="nb-NO" sz="1600" dirty="0">
                <a:solidFill>
                  <a:srgbClr val="44546A"/>
                </a:solidFill>
              </a:rPr>
              <a:t>Bruksområdene er saksbehandling, prosjektering, navigasjon, </a:t>
            </a:r>
            <a:br>
              <a:rPr lang="nb-NO" sz="1600" dirty="0">
                <a:solidFill>
                  <a:srgbClr val="44546A"/>
                </a:solidFill>
              </a:rPr>
            </a:br>
            <a:r>
              <a:rPr lang="nb-NO" sz="1600" dirty="0">
                <a:solidFill>
                  <a:srgbClr val="44546A"/>
                </a:solidFill>
              </a:rPr>
              <a:t>geografiske analyser og FKB-data i kart- og innsynsløsninger</a:t>
            </a:r>
            <a:r>
              <a:rPr lang="nb-NO" sz="1600" dirty="0" smtClean="0">
                <a:solidFill>
                  <a:srgbClr val="44546A"/>
                </a:solidFill>
              </a:rPr>
              <a:t>.</a:t>
            </a:r>
          </a:p>
        </p:txBody>
      </p:sp>
      <p:pic>
        <p:nvPicPr>
          <p:cNvPr id="4" name="Bilde 3" descr="4 deler&#10;innsamling av data&#10;lagring og forvaltning&#10;tilrettelegging og distribusjon&#10;tilgang og bruk " title="Hva tiltaket berør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81094" y="5752124"/>
            <a:ext cx="5227584" cy="496360"/>
          </a:xfrm>
          <a:prstGeom prst="rect">
            <a:avLst/>
          </a:prstGeom>
        </p:spPr>
      </p:pic>
      <p:sp>
        <p:nvSpPr>
          <p:cNvPr id="6" name="Rektangel 5"/>
          <p:cNvSpPr/>
          <p:nvPr/>
        </p:nvSpPr>
        <p:spPr>
          <a:xfrm>
            <a:off x="1188597" y="5291893"/>
            <a:ext cx="6096000" cy="1077218"/>
          </a:xfrm>
          <a:prstGeom prst="rect">
            <a:avLst/>
          </a:prstGeom>
        </p:spPr>
        <p:txBody>
          <a:bodyPr>
            <a:spAutoFit/>
          </a:bodyPr>
          <a:lstStyle/>
          <a:p>
            <a:r>
              <a:rPr lang="nb-NO" sz="1600" b="1" dirty="0">
                <a:solidFill>
                  <a:srgbClr val="5B9BD5">
                    <a:lumMod val="75000"/>
                  </a:srgbClr>
                </a:solidFill>
              </a:rPr>
              <a:t>Gjennomføring: 2019-2020</a:t>
            </a:r>
          </a:p>
          <a:p>
            <a:r>
              <a:rPr lang="nb-NO" sz="1600" b="1" dirty="0">
                <a:solidFill>
                  <a:srgbClr val="5B9BD5">
                    <a:lumMod val="75000"/>
                  </a:srgbClr>
                </a:solidFill>
              </a:rPr>
              <a:t>Ansvarlig: Geovekst-samarbeidet</a:t>
            </a:r>
            <a:br>
              <a:rPr lang="nb-NO" sz="1600" b="1" dirty="0">
                <a:solidFill>
                  <a:srgbClr val="5B9BD5">
                    <a:lumMod val="75000"/>
                  </a:srgbClr>
                </a:solidFill>
              </a:rPr>
            </a:br>
            <a:r>
              <a:rPr lang="nb-NO" sz="1600" b="1" dirty="0" smtClean="0">
                <a:solidFill>
                  <a:srgbClr val="5B9BD5">
                    <a:lumMod val="75000"/>
                  </a:srgbClr>
                </a:solidFill>
              </a:rPr>
              <a:t>Medvirkende: Kommunene</a:t>
            </a:r>
            <a:endParaRPr lang="nb-NO" sz="1600" b="1" dirty="0">
              <a:solidFill>
                <a:srgbClr val="5B9BD5">
                  <a:lumMod val="75000"/>
                </a:srgbClr>
              </a:solidFill>
            </a:endParaRPr>
          </a:p>
          <a:p>
            <a:r>
              <a:rPr lang="nb-NO" sz="1600" b="1" dirty="0">
                <a:solidFill>
                  <a:srgbClr val="5B9BD5">
                    <a:lumMod val="75000"/>
                  </a:srgbClr>
                </a:solidFill>
              </a:rPr>
              <a:t>Delmål: 1.1, 2.1</a:t>
            </a:r>
          </a:p>
        </p:txBody>
      </p:sp>
      <p:pic>
        <p:nvPicPr>
          <p:cNvPr id="7" name="Bilde 6" descr="Bilde av grunnkart FKB" title="Bilde av grunnkart FKB"/>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83952" y="993996"/>
            <a:ext cx="3138256" cy="1773058"/>
          </a:xfrm>
          <a:prstGeom prst="rect">
            <a:avLst/>
          </a:prstGeom>
          <a:ln>
            <a:noFill/>
          </a:ln>
          <a:effectLst>
            <a:outerShdw blurRad="292100" dist="139700" dir="2700000" algn="tl" rotWithShape="0">
              <a:srgbClr val="333333">
                <a:alpha val="65000"/>
              </a:srgbClr>
            </a:outerShdw>
          </a:effectLst>
        </p:spPr>
      </p:pic>
      <p:sp>
        <p:nvSpPr>
          <p:cNvPr id="15" name="Rektangel 14"/>
          <p:cNvSpPr/>
          <p:nvPr/>
        </p:nvSpPr>
        <p:spPr>
          <a:xfrm>
            <a:off x="994320" y="2684075"/>
            <a:ext cx="9648362" cy="2589042"/>
          </a:xfrm>
          <a:prstGeom prst="rect">
            <a:avLst/>
          </a:prstGeom>
        </p:spPr>
        <p:txBody>
          <a:bodyPr wrap="square">
            <a:spAutoFit/>
          </a:bodyPr>
          <a:lstStyle/>
          <a:p>
            <a:pPr>
              <a:lnSpc>
                <a:spcPct val="107000"/>
              </a:lnSpc>
            </a:pPr>
            <a:endParaRPr lang="nb-NO" sz="1600" dirty="0" smtClean="0">
              <a:solidFill>
                <a:srgbClr val="44546A"/>
              </a:solidFill>
            </a:endParaRPr>
          </a:p>
          <a:p>
            <a:pPr marL="285750" indent="-285750">
              <a:buFont typeface="Arial" panose="020B0604020202020204" pitchFamily="34" charset="0"/>
              <a:buChar char="•"/>
            </a:pPr>
            <a:r>
              <a:rPr lang="nb-NO" sz="1600" kern="100" dirty="0" smtClean="0">
                <a:solidFill>
                  <a:srgbClr val="44546A"/>
                </a:solidFill>
              </a:rPr>
              <a:t>Sikre </a:t>
            </a:r>
            <a:r>
              <a:rPr lang="nb-NO" sz="1600" kern="100" dirty="0">
                <a:solidFill>
                  <a:srgbClr val="44546A"/>
                </a:solidFill>
              </a:rPr>
              <a:t>homogenitet og kvalitet på FKB-temaene med </a:t>
            </a:r>
            <a:r>
              <a:rPr lang="nb-NO" sz="1600" kern="100" dirty="0" smtClean="0">
                <a:solidFill>
                  <a:srgbClr val="44546A"/>
                </a:solidFill>
              </a:rPr>
              <a:t>tilnærmingen fullstendighet </a:t>
            </a:r>
            <a:r>
              <a:rPr lang="nb-NO" sz="1600" kern="100" dirty="0">
                <a:solidFill>
                  <a:srgbClr val="44546A"/>
                </a:solidFill>
              </a:rPr>
              <a:t>før nøyaktighet. Gjennomføre kvalitetskampanjer der det er </a:t>
            </a:r>
            <a:r>
              <a:rPr lang="nb-NO" sz="1600" kern="100" dirty="0" smtClean="0">
                <a:solidFill>
                  <a:srgbClr val="44546A"/>
                </a:solidFill>
              </a:rPr>
              <a:t>behov.</a:t>
            </a:r>
          </a:p>
          <a:p>
            <a:pPr marL="285750" indent="-285750">
              <a:buFont typeface="Arial" panose="020B0604020202020204" pitchFamily="34" charset="0"/>
              <a:buChar char="•"/>
            </a:pPr>
            <a:r>
              <a:rPr lang="nb-NO" sz="1600" kern="100" dirty="0" smtClean="0">
                <a:solidFill>
                  <a:srgbClr val="44546A"/>
                </a:solidFill>
              </a:rPr>
              <a:t>Benytte </a:t>
            </a:r>
            <a:r>
              <a:rPr lang="nb-NO" sz="1600" kern="100" dirty="0">
                <a:solidFill>
                  <a:srgbClr val="44546A"/>
                </a:solidFill>
              </a:rPr>
              <a:t>de datakildene og den metodikken som samlet sett gir den beste datakvaliteten -  fotogrammetrisk kartlegging, administrativt ajourhold, </a:t>
            </a:r>
            <a:r>
              <a:rPr lang="nb-NO" sz="1600" kern="100" dirty="0" err="1">
                <a:solidFill>
                  <a:srgbClr val="44546A"/>
                </a:solidFill>
              </a:rPr>
              <a:t>brukerbasert</a:t>
            </a:r>
            <a:r>
              <a:rPr lang="nb-NO" sz="1600" kern="100" dirty="0">
                <a:solidFill>
                  <a:srgbClr val="44546A"/>
                </a:solidFill>
              </a:rPr>
              <a:t> datainnsamling, </a:t>
            </a:r>
            <a:r>
              <a:rPr lang="nb-NO" sz="1600" dirty="0">
                <a:solidFill>
                  <a:srgbClr val="44546A"/>
                </a:solidFill>
              </a:rPr>
              <a:t>automatisert </a:t>
            </a:r>
            <a:r>
              <a:rPr lang="nb-NO" sz="1600" dirty="0" smtClean="0">
                <a:solidFill>
                  <a:srgbClr val="44546A"/>
                </a:solidFill>
              </a:rPr>
              <a:t>datafangst (maskinlæring),</a:t>
            </a:r>
            <a:r>
              <a:rPr lang="nb-NO" sz="1600" b="1" dirty="0" smtClean="0">
                <a:solidFill>
                  <a:srgbClr val="44546A"/>
                </a:solidFill>
              </a:rPr>
              <a:t> </a:t>
            </a:r>
            <a:r>
              <a:rPr lang="nb-NO" sz="1600" kern="100" dirty="0" smtClean="0">
                <a:solidFill>
                  <a:srgbClr val="44546A"/>
                </a:solidFill>
              </a:rPr>
              <a:t>bruk </a:t>
            </a:r>
            <a:r>
              <a:rPr lang="nb-NO" sz="1600" kern="100" dirty="0">
                <a:solidFill>
                  <a:srgbClr val="44546A"/>
                </a:solidFill>
              </a:rPr>
              <a:t>av laserdata </a:t>
            </a:r>
            <a:r>
              <a:rPr lang="nb-NO" sz="1600" kern="100" dirty="0" smtClean="0">
                <a:solidFill>
                  <a:srgbClr val="44546A"/>
                </a:solidFill>
              </a:rPr>
              <a:t>mm.</a:t>
            </a:r>
          </a:p>
          <a:p>
            <a:pPr marL="285750" indent="-285750">
              <a:buFont typeface="Arial" panose="020B0604020202020204" pitchFamily="34" charset="0"/>
              <a:buChar char="•"/>
            </a:pPr>
            <a:r>
              <a:rPr lang="nb-NO" sz="1600" kern="100" dirty="0" smtClean="0">
                <a:solidFill>
                  <a:srgbClr val="44546A"/>
                </a:solidFill>
              </a:rPr>
              <a:t>Sikre </a:t>
            </a:r>
            <a:r>
              <a:rPr lang="nb-NO" sz="1600" kern="100" dirty="0">
                <a:solidFill>
                  <a:srgbClr val="44546A"/>
                </a:solidFill>
              </a:rPr>
              <a:t>koblingen til tilgrensende fagdatabaser som matrikkel og </a:t>
            </a:r>
            <a:r>
              <a:rPr lang="nb-NO" sz="1600" kern="100" dirty="0" smtClean="0">
                <a:solidFill>
                  <a:srgbClr val="44546A"/>
                </a:solidFill>
              </a:rPr>
              <a:t>NVDB.</a:t>
            </a:r>
          </a:p>
          <a:p>
            <a:pPr marL="285750" indent="-285750">
              <a:buFont typeface="Arial" panose="020B0604020202020204" pitchFamily="34" charset="0"/>
              <a:buChar char="•"/>
            </a:pPr>
            <a:r>
              <a:rPr lang="nb-NO" sz="1600" kern="100" dirty="0" smtClean="0">
                <a:solidFill>
                  <a:srgbClr val="44546A"/>
                </a:solidFill>
              </a:rPr>
              <a:t>Videreutvikle </a:t>
            </a:r>
            <a:r>
              <a:rPr lang="nb-NO" sz="1600" kern="100" dirty="0">
                <a:solidFill>
                  <a:srgbClr val="44546A"/>
                </a:solidFill>
              </a:rPr>
              <a:t>Sentral felles kartdatabase </a:t>
            </a:r>
            <a:r>
              <a:rPr lang="nb-NO" sz="1600" kern="100" dirty="0" smtClean="0">
                <a:solidFill>
                  <a:srgbClr val="44546A"/>
                </a:solidFill>
              </a:rPr>
              <a:t>med </a:t>
            </a:r>
            <a:r>
              <a:rPr lang="nb-NO" sz="1600" kern="100" dirty="0">
                <a:solidFill>
                  <a:srgbClr val="44546A"/>
                </a:solidFill>
              </a:rPr>
              <a:t>utgangspunkt i </a:t>
            </a:r>
            <a:r>
              <a:rPr lang="nb-NO" sz="1600" kern="100" dirty="0" smtClean="0">
                <a:solidFill>
                  <a:srgbClr val="44546A"/>
                </a:solidFill>
              </a:rPr>
              <a:t>brukerkrav, deriblant </a:t>
            </a:r>
            <a:r>
              <a:rPr lang="nb-NO" sz="1600" kern="100" dirty="0">
                <a:solidFill>
                  <a:srgbClr val="44546A"/>
                </a:solidFill>
              </a:rPr>
              <a:t>innføring av </a:t>
            </a:r>
            <a:r>
              <a:rPr lang="nb-NO" sz="1600" kern="100" dirty="0" smtClean="0">
                <a:solidFill>
                  <a:srgbClr val="44546A"/>
                </a:solidFill>
              </a:rPr>
              <a:t>3D/volum </a:t>
            </a:r>
            <a:r>
              <a:rPr lang="nb-NO" sz="1600" kern="100" dirty="0">
                <a:solidFill>
                  <a:srgbClr val="44546A"/>
                </a:solidFill>
              </a:rPr>
              <a:t>innenfor aktuelle FKB-tema. </a:t>
            </a:r>
          </a:p>
          <a:p>
            <a:pPr marL="285750" lvl="0" indent="-285750">
              <a:lnSpc>
                <a:spcPct val="107000"/>
              </a:lnSpc>
              <a:spcAft>
                <a:spcPts val="900"/>
              </a:spcAft>
              <a:buFont typeface="Arial" panose="020B0604020202020204" pitchFamily="34" charset="0"/>
              <a:buChar char="•"/>
            </a:pPr>
            <a:endParaRPr lang="nb-NO" sz="1600" dirty="0">
              <a:solidFill>
                <a:srgbClr val="44546A"/>
              </a:solidFill>
            </a:endParaRPr>
          </a:p>
        </p:txBody>
      </p:sp>
      <p:sp>
        <p:nvSpPr>
          <p:cNvPr id="9" name="Pil ned 8" descr="Pil" title="Pil"/>
          <p:cNvSpPr/>
          <p:nvPr/>
        </p:nvSpPr>
        <p:spPr>
          <a:xfrm>
            <a:off x="6069101" y="5404321"/>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2" name="Pil ned 11" descr="Pil" title="Pil"/>
          <p:cNvSpPr/>
          <p:nvPr/>
        </p:nvSpPr>
        <p:spPr>
          <a:xfrm>
            <a:off x="8553813" y="5404320"/>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3" name="Tittel 2" hidden="1"/>
          <p:cNvSpPr>
            <a:spLocks noGrp="1"/>
          </p:cNvSpPr>
          <p:nvPr>
            <p:ph type="title" idx="4294967295"/>
          </p:nvPr>
        </p:nvSpPr>
        <p:spPr/>
        <p:txBody>
          <a:bodyPr/>
          <a:lstStyle/>
          <a:p>
            <a:r>
              <a:rPr lang="en-US" dirty="0" err="1" smtClean="0"/>
              <a:t>Tiltak</a:t>
            </a:r>
            <a:r>
              <a:rPr lang="en-US" baseline="0" dirty="0" smtClean="0"/>
              <a:t> 9: </a:t>
            </a:r>
            <a:r>
              <a:rPr lang="en-US" baseline="0" dirty="0" err="1" smtClean="0"/>
              <a:t>Videreutvikle</a:t>
            </a:r>
            <a:r>
              <a:rPr lang="en-US" baseline="0" dirty="0" smtClean="0"/>
              <a:t> </a:t>
            </a:r>
            <a:r>
              <a:rPr lang="en-US" baseline="0" dirty="0" err="1" smtClean="0"/>
              <a:t>detaljerte</a:t>
            </a:r>
            <a:r>
              <a:rPr lang="en-US" baseline="0" dirty="0" smtClean="0"/>
              <a:t> </a:t>
            </a:r>
            <a:r>
              <a:rPr lang="en-US" baseline="0" dirty="0" err="1" smtClean="0"/>
              <a:t>grunnkart</a:t>
            </a:r>
            <a:r>
              <a:rPr lang="en-US" baseline="0" dirty="0" smtClean="0"/>
              <a:t> (FBK) for </a:t>
            </a:r>
            <a:r>
              <a:rPr lang="en-US" baseline="0" dirty="0" err="1" smtClean="0"/>
              <a:t>fremtiden</a:t>
            </a:r>
            <a:endParaRPr lang="en-US" dirty="0"/>
          </a:p>
        </p:txBody>
      </p:sp>
    </p:spTree>
    <p:extLst>
      <p:ext uri="{BB962C8B-B14F-4D97-AF65-F5344CB8AC3E}">
        <p14:creationId xmlns:p14="http://schemas.microsoft.com/office/powerpoint/2010/main" val="31926483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xmlns="" id="{83B4A614-748B-43E4-A94E-0CACDD416D74}"/>
              </a:ext>
            </a:extLst>
          </p:cNvPr>
          <p:cNvSpPr txBox="1"/>
          <p:nvPr/>
        </p:nvSpPr>
        <p:spPr>
          <a:xfrm>
            <a:off x="1087392" y="566467"/>
            <a:ext cx="8281899" cy="1477328"/>
          </a:xfrm>
          <a:prstGeom prst="rect">
            <a:avLst/>
          </a:prstGeom>
          <a:noFill/>
        </p:spPr>
        <p:txBody>
          <a:bodyPr wrap="square" rtlCol="0">
            <a:spAutoFit/>
          </a:bodyPr>
          <a:lstStyle/>
          <a:p>
            <a:r>
              <a:rPr lang="nb-NO" b="1" dirty="0">
                <a:solidFill>
                  <a:schemeClr val="accent1">
                    <a:lumMod val="75000"/>
                  </a:schemeClr>
                </a:solidFill>
              </a:rPr>
              <a:t>TILTAK </a:t>
            </a:r>
            <a:r>
              <a:rPr lang="nb-NO" b="1" dirty="0" smtClean="0">
                <a:solidFill>
                  <a:schemeClr val="accent1">
                    <a:lumMod val="75000"/>
                  </a:schemeClr>
                </a:solidFill>
              </a:rPr>
              <a:t>9: </a:t>
            </a:r>
            <a:endParaRPr lang="nb-NO" dirty="0">
              <a:solidFill>
                <a:schemeClr val="accent1">
                  <a:lumMod val="75000"/>
                </a:schemeClr>
              </a:solidFill>
            </a:endParaRPr>
          </a:p>
          <a:p>
            <a:r>
              <a:rPr lang="nb-NO" b="1" dirty="0">
                <a:solidFill>
                  <a:schemeClr val="tx2"/>
                </a:solidFill>
              </a:rPr>
              <a:t>VIDEREUTVIKLE DETALJERTE GRUNNKART (FKB) FOR FREMTIDEN</a:t>
            </a:r>
            <a:endParaRPr lang="nb-NO" dirty="0">
              <a:solidFill>
                <a:schemeClr val="tx2"/>
              </a:solidFill>
            </a:endParaRPr>
          </a:p>
          <a:p>
            <a:endParaRPr lang="nb-NO" b="1" dirty="0">
              <a:solidFill>
                <a:schemeClr val="tx2"/>
              </a:solidFill>
            </a:endParaRPr>
          </a:p>
          <a:p>
            <a:r>
              <a:rPr lang="nb-NO" b="1" dirty="0">
                <a:solidFill>
                  <a:srgbClr val="44546A"/>
                </a:solidFill>
              </a:rPr>
              <a:t>Viktige aktiviteter under dette tiltaket: </a:t>
            </a:r>
          </a:p>
          <a:p>
            <a:endParaRPr lang="nb-NO" b="1" dirty="0" smtClean="0">
              <a:solidFill>
                <a:prstClr val="black"/>
              </a:solidFill>
            </a:endParaRPr>
          </a:p>
        </p:txBody>
      </p:sp>
      <p:graphicFrame>
        <p:nvGraphicFramePr>
          <p:cNvPr id="4" name="Tabell 3" descr="Tabell over tiltak " title="Tabell over tiltak "/>
          <p:cNvGraphicFramePr>
            <a:graphicFrameLocks noGrp="1"/>
          </p:cNvGraphicFramePr>
          <p:nvPr>
            <p:extLst/>
          </p:nvPr>
        </p:nvGraphicFramePr>
        <p:xfrm>
          <a:off x="1087392" y="1822122"/>
          <a:ext cx="9588845" cy="4411472"/>
        </p:xfrm>
        <a:graphic>
          <a:graphicData uri="http://schemas.openxmlformats.org/drawingml/2006/table">
            <a:tbl>
              <a:tblPr firstRow="1" firstCol="1" bandRow="1">
                <a:tableStyleId>{5C22544A-7EE6-4342-B048-85BDC9FD1C3A}</a:tableStyleId>
              </a:tblPr>
              <a:tblGrid>
                <a:gridCol w="1915300">
                  <a:extLst>
                    <a:ext uri="{9D8B030D-6E8A-4147-A177-3AD203B41FA5}">
                      <a16:colId xmlns:a16="http://schemas.microsoft.com/office/drawing/2014/main" xmlns="" val="3311558712"/>
                    </a:ext>
                  </a:extLst>
                </a:gridCol>
                <a:gridCol w="4411362">
                  <a:extLst>
                    <a:ext uri="{9D8B030D-6E8A-4147-A177-3AD203B41FA5}">
                      <a16:colId xmlns:a16="http://schemas.microsoft.com/office/drawing/2014/main" xmlns="" val="1203585929"/>
                    </a:ext>
                  </a:extLst>
                </a:gridCol>
                <a:gridCol w="1680519">
                  <a:extLst>
                    <a:ext uri="{9D8B030D-6E8A-4147-A177-3AD203B41FA5}">
                      <a16:colId xmlns:a16="http://schemas.microsoft.com/office/drawing/2014/main" xmlns="" val="1565810113"/>
                    </a:ext>
                  </a:extLst>
                </a:gridCol>
                <a:gridCol w="1581664">
                  <a:extLst>
                    <a:ext uri="{9D8B030D-6E8A-4147-A177-3AD203B41FA5}">
                      <a16:colId xmlns:a16="http://schemas.microsoft.com/office/drawing/2014/main" xmlns="" val="1086784757"/>
                    </a:ext>
                  </a:extLst>
                </a:gridCol>
              </a:tblGrid>
              <a:tr h="583914">
                <a:tc>
                  <a:txBody>
                    <a:bodyPr/>
                    <a:lstStyle/>
                    <a:p>
                      <a:pPr>
                        <a:lnSpc>
                          <a:spcPct val="107000"/>
                        </a:lnSpc>
                        <a:spcAft>
                          <a:spcPts val="0"/>
                        </a:spcAft>
                      </a:pPr>
                      <a:r>
                        <a:rPr lang="nb-NO" sz="1200" dirty="0">
                          <a:solidFill>
                            <a:schemeClr val="bg1"/>
                          </a:solidFill>
                          <a:effectLst/>
                        </a:rPr>
                        <a:t>Tittel på aktivitet </a:t>
                      </a:r>
                      <a:endParaRPr lang="nb-NO"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nSpc>
                          <a:spcPct val="107000"/>
                        </a:lnSpc>
                        <a:spcAft>
                          <a:spcPts val="0"/>
                        </a:spcAft>
                      </a:pPr>
                      <a:r>
                        <a:rPr lang="nb-NO" sz="1200" dirty="0">
                          <a:solidFill>
                            <a:schemeClr val="bg1"/>
                          </a:solidFill>
                          <a:effectLst/>
                        </a:rPr>
                        <a:t>Beskrivelse, mål for aktivitet</a:t>
                      </a:r>
                      <a:endParaRPr lang="nb-NO"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nSpc>
                          <a:spcPct val="107000"/>
                        </a:lnSpc>
                        <a:spcAft>
                          <a:spcPts val="0"/>
                        </a:spcAft>
                      </a:pPr>
                      <a:r>
                        <a:rPr lang="nb-NO" sz="1200" dirty="0">
                          <a:solidFill>
                            <a:schemeClr val="bg1"/>
                          </a:solidFill>
                          <a:effectLst/>
                        </a:rPr>
                        <a:t>Tidsrom for gjennom-føring av </a:t>
                      </a:r>
                      <a:r>
                        <a:rPr lang="nb-NO" sz="1200" dirty="0" smtClean="0">
                          <a:solidFill>
                            <a:schemeClr val="bg1"/>
                          </a:solidFill>
                          <a:effectLst/>
                        </a:rPr>
                        <a:t>aktivitet</a:t>
                      </a:r>
                      <a:endParaRPr lang="nb-NO" sz="1200" dirty="0">
                        <a:solidFill>
                          <a:schemeClr val="bg1"/>
                        </a:solidFill>
                        <a:effectLst/>
                      </a:endParaRPr>
                    </a:p>
                  </a:txBody>
                  <a:tcPr marL="68580" marR="68580" marT="0" marB="0">
                    <a:solidFill>
                      <a:schemeClr val="accent1"/>
                    </a:solidFill>
                  </a:tcPr>
                </a:tc>
                <a:tc>
                  <a:txBody>
                    <a:bodyPr/>
                    <a:lstStyle/>
                    <a:p>
                      <a:pPr>
                        <a:lnSpc>
                          <a:spcPct val="107000"/>
                        </a:lnSpc>
                        <a:spcAft>
                          <a:spcPts val="0"/>
                        </a:spcAft>
                      </a:pPr>
                      <a:r>
                        <a:rPr lang="nb-NO" sz="1200" dirty="0">
                          <a:solidFill>
                            <a:schemeClr val="bg1"/>
                          </a:solidFill>
                          <a:effectLst/>
                        </a:rPr>
                        <a:t>Ansvarlig og deltagere i aktivitet</a:t>
                      </a:r>
                    </a:p>
                    <a:p>
                      <a:pPr>
                        <a:lnSpc>
                          <a:spcPct val="107000"/>
                        </a:lnSpc>
                        <a:spcAft>
                          <a:spcPts val="0"/>
                        </a:spcAft>
                      </a:pPr>
                      <a:endParaRPr lang="nb-NO"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xmlns="" val="1436705601"/>
                  </a:ext>
                </a:extLst>
              </a:tr>
              <a:tr h="0">
                <a:tc>
                  <a:txBody>
                    <a:bodyPr/>
                    <a:lstStyle/>
                    <a:p>
                      <a:pPr>
                        <a:lnSpc>
                          <a:spcPct val="107000"/>
                        </a:lnSpc>
                        <a:spcAft>
                          <a:spcPts val="0"/>
                        </a:spcAft>
                      </a:pPr>
                      <a:r>
                        <a:rPr lang="nb-NO" sz="1200" dirty="0" smtClean="0">
                          <a:solidFill>
                            <a:schemeClr val="bg1"/>
                          </a:solidFill>
                          <a:effectLst/>
                        </a:rPr>
                        <a:t>Utarbeide</a:t>
                      </a:r>
                      <a:r>
                        <a:rPr lang="nb-NO" sz="1200" baseline="0" dirty="0" smtClean="0">
                          <a:solidFill>
                            <a:schemeClr val="bg1"/>
                          </a:solidFill>
                          <a:effectLst/>
                        </a:rPr>
                        <a:t> og iverksette en kvalitetsplan for videreutvikling av </a:t>
                      </a:r>
                      <a:r>
                        <a:rPr lang="nb-NO" sz="1200" dirty="0" smtClean="0">
                          <a:solidFill>
                            <a:schemeClr val="bg1"/>
                          </a:solidFill>
                          <a:effectLst/>
                        </a:rPr>
                        <a:t>FKB-data</a:t>
                      </a:r>
                      <a:endParaRPr lang="nb-NO"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nSpc>
                          <a:spcPct val="107000"/>
                        </a:lnSpc>
                        <a:spcAft>
                          <a:spcPts val="0"/>
                        </a:spcAft>
                      </a:pPr>
                      <a:r>
                        <a:rPr lang="nb-NO" sz="1200" dirty="0" smtClean="0">
                          <a:effectLst/>
                        </a:rPr>
                        <a:t>Kvalitetsplan med mål</a:t>
                      </a:r>
                      <a:r>
                        <a:rPr lang="nb-NO" sz="1200" baseline="0" dirty="0" smtClean="0">
                          <a:effectLst/>
                        </a:rPr>
                        <a:t> og tiltak for forbedring av homogenitet og kvalitet på FKB-temaene er under utarbeidelse. Planen skal følges opp gjennom rapportering i Geovekst-forum, regionalt skal tiltakene implementeres i </a:t>
                      </a:r>
                      <a:r>
                        <a:rPr lang="nb-NO" sz="1200" baseline="0" dirty="0" err="1" smtClean="0">
                          <a:effectLst/>
                        </a:rPr>
                        <a:t>geodataplanene</a:t>
                      </a:r>
                      <a:r>
                        <a:rPr lang="nb-NO" sz="1200" baseline="0" dirty="0" smtClean="0">
                          <a:effectLst/>
                        </a:rPr>
                        <a:t>. </a:t>
                      </a:r>
                    </a:p>
                    <a:p>
                      <a:pPr>
                        <a:lnSpc>
                          <a:spcPct val="107000"/>
                        </a:lnSpc>
                        <a:spcAft>
                          <a:spcPts val="0"/>
                        </a:spcAft>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200" dirty="0" smtClean="0">
                          <a:effectLst/>
                        </a:rPr>
                        <a:t>1/2019-&gt;</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200" dirty="0" err="1" smtClean="0">
                          <a:effectLst/>
                          <a:latin typeface="Calibri" panose="020F0502020204030204" pitchFamily="34" charset="0"/>
                          <a:ea typeface="Calibri" panose="020F0502020204030204" pitchFamily="34" charset="0"/>
                          <a:cs typeface="Times New Roman" panose="02020603050405020304" pitchFamily="18" charset="0"/>
                        </a:rPr>
                        <a:t>Geovekst</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269135355"/>
                  </a:ext>
                </a:extLst>
              </a:tr>
              <a:tr h="0">
                <a:tc>
                  <a:txBody>
                    <a:bodyPr/>
                    <a:lstStyle/>
                    <a:p>
                      <a:pPr>
                        <a:lnSpc>
                          <a:spcPct val="107000"/>
                        </a:lnSpc>
                        <a:spcAft>
                          <a:spcPts val="0"/>
                        </a:spcAft>
                      </a:pPr>
                      <a:r>
                        <a:rPr lang="nb-NO" sz="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Testprosjekt dronekartlegging</a:t>
                      </a:r>
                      <a:endParaRPr lang="nb-NO"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nSpc>
                          <a:spcPct val="107000"/>
                        </a:lnSpc>
                        <a:spcAft>
                          <a:spcPts val="0"/>
                        </a:spcAft>
                      </a:pPr>
                      <a:r>
                        <a:rPr lang="nb-NO" sz="1200" dirty="0" smtClean="0">
                          <a:effectLst/>
                          <a:latin typeface="Calibri" panose="020F0502020204030204" pitchFamily="34" charset="0"/>
                          <a:ea typeface="Calibri" panose="020F0502020204030204" pitchFamily="34" charset="0"/>
                          <a:cs typeface="Times New Roman" panose="02020603050405020304" pitchFamily="18" charset="0"/>
                        </a:rPr>
                        <a:t>Teste</a:t>
                      </a:r>
                      <a:r>
                        <a:rPr lang="nb-NO" sz="1200" baseline="0" dirty="0" smtClean="0">
                          <a:effectLst/>
                          <a:latin typeface="Calibri" panose="020F0502020204030204" pitchFamily="34" charset="0"/>
                          <a:ea typeface="Calibri" panose="020F0502020204030204" pitchFamily="34" charset="0"/>
                          <a:cs typeface="Times New Roman" panose="02020603050405020304" pitchFamily="18" charset="0"/>
                        </a:rPr>
                        <a:t> ut bruk av drone for kartlegging av  mindre områder for, </a:t>
                      </a:r>
                      <a:r>
                        <a:rPr lang="nb-NO" sz="1200" baseline="0" dirty="0" err="1" smtClean="0">
                          <a:effectLst/>
                          <a:latin typeface="Calibri" panose="020F0502020204030204" pitchFamily="34" charset="0"/>
                          <a:ea typeface="Calibri" panose="020F0502020204030204" pitchFamily="34" charset="0"/>
                          <a:cs typeface="Times New Roman" panose="02020603050405020304" pitchFamily="18" charset="0"/>
                        </a:rPr>
                        <a:t>vektorisering</a:t>
                      </a:r>
                      <a:r>
                        <a:rPr lang="nb-NO" sz="1200" baseline="0" dirty="0" smtClean="0">
                          <a:effectLst/>
                          <a:latin typeface="Calibri" panose="020F0502020204030204" pitchFamily="34" charset="0"/>
                          <a:ea typeface="Calibri" panose="020F0502020204030204" pitchFamily="34" charset="0"/>
                          <a:cs typeface="Times New Roman" panose="02020603050405020304" pitchFamily="18" charset="0"/>
                        </a:rPr>
                        <a:t> for oppdatering av FKB.</a:t>
                      </a:r>
                    </a:p>
                    <a:p>
                      <a:pPr>
                        <a:lnSpc>
                          <a:spcPct val="107000"/>
                        </a:lnSpc>
                        <a:spcAft>
                          <a:spcPts val="0"/>
                        </a:spcAft>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nb-NO" sz="1200" dirty="0" smtClean="0">
                          <a:effectLst/>
                        </a:rPr>
                        <a:t>1/2019</a:t>
                      </a:r>
                      <a:r>
                        <a:rPr lang="nb-NO" sz="1200" baseline="0" dirty="0" smtClean="0">
                          <a:effectLst/>
                        </a:rPr>
                        <a:t> – 5/2019</a:t>
                      </a:r>
                      <a:endParaRPr lang="nb-NO"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200" dirty="0" err="1" smtClean="0">
                          <a:effectLst/>
                          <a:latin typeface="Calibri" panose="020F0502020204030204" pitchFamily="34" charset="0"/>
                          <a:ea typeface="Calibri" panose="020F0502020204030204" pitchFamily="34" charset="0"/>
                          <a:cs typeface="Times New Roman" panose="02020603050405020304" pitchFamily="18" charset="0"/>
                        </a:rPr>
                        <a:t>Geovekst</a:t>
                      </a:r>
                      <a:r>
                        <a:rPr lang="nb-NO"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nb-NO" sz="1200" dirty="0" err="1" smtClean="0">
                          <a:effectLst/>
                          <a:latin typeface="Calibri" panose="020F0502020204030204" pitchFamily="34" charset="0"/>
                          <a:ea typeface="Calibri" panose="020F0502020204030204" pitchFamily="34" charset="0"/>
                          <a:cs typeface="Times New Roman" panose="02020603050405020304" pitchFamily="18" charset="0"/>
                        </a:rPr>
                        <a:t>Geomatikk</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04887577"/>
                  </a:ext>
                </a:extLst>
              </a:tr>
              <a:tr h="0">
                <a:tc>
                  <a:txBody>
                    <a:bodyPr/>
                    <a:lstStyle/>
                    <a:p>
                      <a:r>
                        <a:rPr lang="nb-NO" sz="1200" kern="1200" baseline="0" dirty="0" smtClean="0">
                          <a:solidFill>
                            <a:schemeClr val="bg1"/>
                          </a:solidFill>
                          <a:effectLst/>
                          <a:latin typeface="+mn-lt"/>
                          <a:ea typeface="+mn-ea"/>
                          <a:cs typeface="+mn-cs"/>
                        </a:rPr>
                        <a:t>Bruk av laserdata til støtte for konstruksjon av FKB-Veg</a:t>
                      </a:r>
                      <a:endParaRPr lang="nb-NO" sz="1200" kern="1200" baseline="0" dirty="0">
                        <a:solidFill>
                          <a:schemeClr val="bg1"/>
                        </a:solidFill>
                        <a:effectLst/>
                        <a:latin typeface="+mn-lt"/>
                        <a:ea typeface="+mn-ea"/>
                        <a:cs typeface="+mn-cs"/>
                      </a:endParaRPr>
                    </a:p>
                  </a:txBody>
                  <a:tcPr marL="68580" marR="68580" marT="0" marB="0">
                    <a:solidFill>
                      <a:schemeClr val="accent1"/>
                    </a:solidFill>
                  </a:tcPr>
                </a:tc>
                <a:tc>
                  <a:txBody>
                    <a:bodyPr/>
                    <a:lstStyle/>
                    <a:p>
                      <a:r>
                        <a:rPr lang="nb-NO" sz="1200" kern="12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 på muligheten for å utnyttelaserdata fra prosjektet nasjonal høydemodell til å forbedre høydeverdiene på fagflatene i FKB-Veg. </a:t>
                      </a:r>
                    </a:p>
                    <a:p>
                      <a:endParaRPr lang="nb-NO" sz="1200" kern="1200" baseline="0" dirty="0">
                        <a:solidFill>
                          <a:schemeClr val="tx1"/>
                        </a:solidFill>
                        <a:effectLst/>
                        <a:latin typeface="+mn-lt"/>
                        <a:ea typeface="+mn-ea"/>
                        <a:cs typeface="+mn-cs"/>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nb-NO" sz="1200" dirty="0" smtClean="0">
                          <a:effectLst/>
                        </a:rPr>
                        <a:t>1/2019</a:t>
                      </a:r>
                      <a:r>
                        <a:rPr lang="nb-NO" sz="1200" baseline="0" dirty="0" smtClean="0">
                          <a:effectLst/>
                        </a:rPr>
                        <a:t> –&gt;</a:t>
                      </a:r>
                      <a:endParaRPr lang="nb-NO"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200" dirty="0" err="1" smtClean="0">
                          <a:effectLst/>
                          <a:latin typeface="Calibri" panose="020F0502020204030204" pitchFamily="34" charset="0"/>
                          <a:ea typeface="Calibri" panose="020F0502020204030204" pitchFamily="34" charset="0"/>
                          <a:cs typeface="Times New Roman" panose="02020603050405020304" pitchFamily="18" charset="0"/>
                        </a:rPr>
                        <a:t>Geovekst</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594399">
                <a:tc>
                  <a:txBody>
                    <a:bodyPr/>
                    <a:lstStyle/>
                    <a:p>
                      <a:r>
                        <a:rPr lang="nb-NO" sz="1200" kern="1200" baseline="0" dirty="0" smtClean="0">
                          <a:solidFill>
                            <a:schemeClr val="bg1"/>
                          </a:solidFill>
                          <a:effectLst/>
                          <a:latin typeface="+mn-lt"/>
                          <a:ea typeface="+mn-ea"/>
                          <a:cs typeface="+mn-cs"/>
                        </a:rPr>
                        <a:t>Utnytte BIM-modeller til oppdatering av FKB</a:t>
                      </a:r>
                      <a:endParaRPr lang="nb-NO" sz="1200" kern="1200" baseline="0" dirty="0">
                        <a:solidFill>
                          <a:schemeClr val="bg1"/>
                        </a:solidFill>
                        <a:effectLst/>
                        <a:latin typeface="+mn-lt"/>
                        <a:ea typeface="+mn-ea"/>
                        <a:cs typeface="+mn-cs"/>
                      </a:endParaRPr>
                    </a:p>
                  </a:txBody>
                  <a:tcPr marL="68580" marR="68580" marT="0" marB="0">
                    <a:solidFill>
                      <a:schemeClr val="accent1"/>
                    </a:solidFill>
                  </a:tcPr>
                </a:tc>
                <a:tc>
                  <a:txBody>
                    <a:bodyPr/>
                    <a:lstStyle/>
                    <a:p>
                      <a:r>
                        <a:rPr lang="nb-NO" sz="1200" kern="1200" baseline="0" dirty="0" smtClean="0">
                          <a:solidFill>
                            <a:schemeClr val="dk1"/>
                          </a:solidFill>
                          <a:effectLst/>
                          <a:latin typeface="+mn-lt"/>
                          <a:ea typeface="+mn-ea"/>
                          <a:cs typeface="+mn-cs"/>
                        </a:rPr>
                        <a:t>Bidra som aktiv part i </a:t>
                      </a:r>
                      <a:r>
                        <a:rPr lang="nb-NO" sz="1200" kern="1200" baseline="0" dirty="0" err="1" smtClean="0">
                          <a:solidFill>
                            <a:schemeClr val="dk1"/>
                          </a:solidFill>
                          <a:effectLst/>
                          <a:latin typeface="+mn-lt"/>
                          <a:ea typeface="+mn-ea"/>
                          <a:cs typeface="+mn-cs"/>
                        </a:rPr>
                        <a:t>Geolett</a:t>
                      </a:r>
                      <a:r>
                        <a:rPr lang="nb-NO" sz="1200" kern="1200" baseline="0" dirty="0" smtClean="0">
                          <a:solidFill>
                            <a:schemeClr val="dk1"/>
                          </a:solidFill>
                          <a:effectLst/>
                          <a:latin typeface="+mn-lt"/>
                          <a:ea typeface="+mn-ea"/>
                          <a:cs typeface="+mn-cs"/>
                        </a:rPr>
                        <a:t>-prosjektet -  samt på andre samarbeidsarenaer (KS og </a:t>
                      </a:r>
                      <a:r>
                        <a:rPr lang="nb-NO" sz="1200" kern="1200" baseline="0" dirty="0" err="1" smtClean="0">
                          <a:solidFill>
                            <a:schemeClr val="dk1"/>
                          </a:solidFill>
                          <a:effectLst/>
                          <a:latin typeface="+mn-lt"/>
                          <a:ea typeface="+mn-ea"/>
                          <a:cs typeface="+mn-cs"/>
                        </a:rPr>
                        <a:t>DiBK</a:t>
                      </a:r>
                      <a:r>
                        <a:rPr lang="nb-NO" sz="1200" kern="1200" baseline="0" dirty="0" smtClean="0">
                          <a:solidFill>
                            <a:schemeClr val="dk1"/>
                          </a:solidFill>
                          <a:effectLst/>
                          <a:latin typeface="+mn-lt"/>
                          <a:ea typeface="+mn-ea"/>
                          <a:cs typeface="+mn-cs"/>
                        </a:rPr>
                        <a:t>) -  med mål om å utnytte BIM-modeller i oppdatering av FKB. </a:t>
                      </a:r>
                    </a:p>
                    <a:p>
                      <a:endParaRPr lang="nb-NO" sz="1200" kern="1200" baseline="0" dirty="0">
                        <a:solidFill>
                          <a:schemeClr val="dk1"/>
                        </a:solidFill>
                        <a:effectLst/>
                        <a:latin typeface="+mn-lt"/>
                        <a:ea typeface="+mn-ea"/>
                        <a:cs typeface="+mn-cs"/>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nb-NO" sz="1200" dirty="0" smtClean="0">
                          <a:effectLst/>
                        </a:rPr>
                        <a:t>1/2019-&gt;</a:t>
                      </a:r>
                      <a:endParaRPr lang="nb-NO"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200" dirty="0" err="1" smtClean="0">
                          <a:effectLst/>
                          <a:latin typeface="Calibri" panose="020F0502020204030204" pitchFamily="34" charset="0"/>
                          <a:ea typeface="Calibri" panose="020F0502020204030204" pitchFamily="34" charset="0"/>
                          <a:cs typeface="Times New Roman" panose="02020603050405020304" pitchFamily="18" charset="0"/>
                        </a:rPr>
                        <a:t>Geolett</a:t>
                      </a:r>
                      <a:r>
                        <a:rPr lang="nb-NO" sz="1200" dirty="0" smtClean="0">
                          <a:effectLst/>
                          <a:latin typeface="Calibri" panose="020F0502020204030204" pitchFamily="34" charset="0"/>
                          <a:ea typeface="Calibri" panose="020F0502020204030204" pitchFamily="34" charset="0"/>
                          <a:cs typeface="Times New Roman" panose="02020603050405020304" pitchFamily="18" charset="0"/>
                        </a:rPr>
                        <a:t>-prosjektet</a:t>
                      </a:r>
                    </a:p>
                    <a:p>
                      <a:pPr>
                        <a:lnSpc>
                          <a:spcPct val="107000"/>
                        </a:lnSpc>
                        <a:spcAft>
                          <a:spcPts val="0"/>
                        </a:spcAft>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605734682"/>
                  </a:ext>
                </a:extLst>
              </a:tr>
              <a:tr h="372157">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nb-NO" sz="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Automatisert</a:t>
                      </a:r>
                      <a:r>
                        <a:rPr lang="nb-NO" sz="1200" baseline="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datafangst</a:t>
                      </a:r>
                      <a:endParaRPr lang="nb-NO" sz="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nb-NO"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nb-NO" sz="1200" dirty="0" smtClean="0">
                          <a:effectLst/>
                          <a:latin typeface="Calibri" panose="020F0502020204030204" pitchFamily="34" charset="0"/>
                          <a:ea typeface="Calibri" panose="020F0502020204030204" pitchFamily="34" charset="0"/>
                          <a:cs typeface="Times New Roman" panose="02020603050405020304" pitchFamily="18" charset="0"/>
                        </a:rPr>
                        <a:t>Utrede muligheten</a:t>
                      </a:r>
                      <a:r>
                        <a:rPr lang="nb-NO" sz="1200" baseline="0" dirty="0" smtClean="0">
                          <a:effectLst/>
                          <a:latin typeface="Calibri" panose="020F0502020204030204" pitchFamily="34" charset="0"/>
                          <a:ea typeface="Calibri" panose="020F0502020204030204" pitchFamily="34" charset="0"/>
                          <a:cs typeface="Times New Roman" panose="02020603050405020304" pitchFamily="18" charset="0"/>
                        </a:rPr>
                        <a:t> for bruk av maskinlæring for mer automatisk oppdatering av FKB-data basert på laser og </a:t>
                      </a:r>
                      <a:r>
                        <a:rPr lang="nb-NO" sz="1200" baseline="0" dirty="0" err="1" smtClean="0">
                          <a:effectLst/>
                          <a:latin typeface="Calibri" panose="020F0502020204030204" pitchFamily="34" charset="0"/>
                          <a:ea typeface="Calibri" panose="020F0502020204030204" pitchFamily="34" charset="0"/>
                          <a:cs typeface="Times New Roman" panose="02020603050405020304" pitchFamily="18" charset="0"/>
                        </a:rPr>
                        <a:t>hyperspektrale</a:t>
                      </a:r>
                      <a:r>
                        <a:rPr lang="nb-NO" sz="1200" baseline="0" dirty="0" smtClean="0">
                          <a:effectLst/>
                          <a:latin typeface="Calibri" panose="020F0502020204030204" pitchFamily="34" charset="0"/>
                          <a:ea typeface="Calibri" panose="020F0502020204030204" pitchFamily="34" charset="0"/>
                          <a:cs typeface="Times New Roman" panose="02020603050405020304" pitchFamily="18" charset="0"/>
                        </a:rPr>
                        <a:t> data. Delta i forskningsprosjekt innenfor området ledet av Bærum kommune.</a:t>
                      </a:r>
                      <a:endParaRPr lang="nb-NO"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nb-NO" sz="1200" dirty="0" smtClean="0">
                          <a:effectLst/>
                        </a:rPr>
                        <a:t>1/2019-&gt;</a:t>
                      </a:r>
                      <a:endParaRPr lang="nb-NO"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nb-NO"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nb-NO" sz="1200" dirty="0" smtClean="0">
                          <a:effectLst/>
                        </a:rPr>
                        <a:t>Geovekst</a:t>
                      </a:r>
                    </a:p>
                    <a:p>
                      <a:pPr>
                        <a:lnSpc>
                          <a:spcPct val="107000"/>
                        </a:lnSpc>
                        <a:spcAft>
                          <a:spcPts val="0"/>
                        </a:spcAft>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0">
                <a:tc>
                  <a:txBody>
                    <a:bodyPr/>
                    <a:lstStyle/>
                    <a:p>
                      <a:pPr>
                        <a:lnSpc>
                          <a:spcPct val="107000"/>
                        </a:lnSpc>
                        <a:spcAft>
                          <a:spcPts val="0"/>
                        </a:spcAft>
                      </a:pPr>
                      <a:endParaRPr lang="nb-NO"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nSpc>
                          <a:spcPct val="107000"/>
                        </a:lnSpc>
                        <a:spcAft>
                          <a:spcPts val="0"/>
                        </a:spcAft>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nb-NO" sz="1200" dirty="0" smtClean="0">
                        <a:effectLst/>
                      </a:endParaRPr>
                    </a:p>
                  </a:txBody>
                  <a:tcPr marL="68580" marR="68580" marT="0" marB="0"/>
                </a:tc>
                <a:extLst>
                  <a:ext uri="{0D108BD9-81ED-4DB2-BD59-A6C34878D82A}">
                    <a16:rowId xmlns:a16="http://schemas.microsoft.com/office/drawing/2014/main" xmlns="" val="3189866618"/>
                  </a:ext>
                </a:extLst>
              </a:tr>
            </a:tbl>
          </a:graphicData>
        </a:graphic>
      </p:graphicFrame>
      <p:sp>
        <p:nvSpPr>
          <p:cNvPr id="2" name="Tittel 1" hidden="1"/>
          <p:cNvSpPr>
            <a:spLocks noGrp="1"/>
          </p:cNvSpPr>
          <p:nvPr>
            <p:ph type="title" idx="4294967295"/>
          </p:nvPr>
        </p:nvSpPr>
        <p:spPr/>
        <p:txBody>
          <a:bodyPr/>
          <a:lstStyle/>
          <a:p>
            <a:r>
              <a:rPr lang="en-US" dirty="0" err="1" smtClean="0"/>
              <a:t>Tiltak</a:t>
            </a:r>
            <a:r>
              <a:rPr lang="en-US" dirty="0" smtClean="0"/>
              <a:t> 9: </a:t>
            </a:r>
            <a:r>
              <a:rPr lang="en-US" dirty="0" err="1" smtClean="0"/>
              <a:t>Videreutvikle</a:t>
            </a:r>
            <a:r>
              <a:rPr lang="en-US" dirty="0" smtClean="0"/>
              <a:t> </a:t>
            </a:r>
            <a:r>
              <a:rPr lang="en-US" dirty="0" err="1" smtClean="0"/>
              <a:t>detaljerte</a:t>
            </a:r>
            <a:r>
              <a:rPr lang="en-US" dirty="0" smtClean="0"/>
              <a:t> </a:t>
            </a:r>
            <a:r>
              <a:rPr lang="en-US" dirty="0" err="1" smtClean="0"/>
              <a:t>grunnkart</a:t>
            </a:r>
            <a:r>
              <a:rPr lang="en-US" baseline="0" dirty="0" smtClean="0"/>
              <a:t> (FKB) for </a:t>
            </a:r>
            <a:r>
              <a:rPr lang="en-US" baseline="0" dirty="0" err="1" smtClean="0"/>
              <a:t>fremtiden</a:t>
            </a:r>
            <a:r>
              <a:rPr lang="en-US" baseline="0" dirty="0" smtClean="0"/>
              <a:t>, </a:t>
            </a:r>
            <a:r>
              <a:rPr lang="en-US" baseline="0" dirty="0" err="1" smtClean="0"/>
              <a:t>aktiviteter</a:t>
            </a:r>
            <a:endParaRPr lang="en-US" dirty="0"/>
          </a:p>
        </p:txBody>
      </p:sp>
    </p:spTree>
    <p:extLst>
      <p:ext uri="{BB962C8B-B14F-4D97-AF65-F5344CB8AC3E}">
        <p14:creationId xmlns:p14="http://schemas.microsoft.com/office/powerpoint/2010/main" val="28900468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4 deler&#10;innsamling av data&#10;lagring og forvaltning&#10;tilrettelegging og distribusjon&#10;tilgang og bruk " title="Hva tiltaket berør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80866" y="5558975"/>
            <a:ext cx="5227584" cy="496360"/>
          </a:xfrm>
          <a:prstGeom prst="rect">
            <a:avLst/>
          </a:prstGeom>
        </p:spPr>
      </p:pic>
      <p:sp>
        <p:nvSpPr>
          <p:cNvPr id="3" name="TekstSylinder 2">
            <a:extLst>
              <a:ext uri="{FF2B5EF4-FFF2-40B4-BE49-F238E27FC236}">
                <a16:creationId xmlns:a16="http://schemas.microsoft.com/office/drawing/2014/main" xmlns="" id="{83B4A614-748B-43E4-A94E-0CACDD416D74}"/>
              </a:ext>
            </a:extLst>
          </p:cNvPr>
          <p:cNvSpPr txBox="1"/>
          <p:nvPr/>
        </p:nvSpPr>
        <p:spPr>
          <a:xfrm>
            <a:off x="806793" y="554859"/>
            <a:ext cx="8281899" cy="5601533"/>
          </a:xfrm>
          <a:prstGeom prst="rect">
            <a:avLst/>
          </a:prstGeom>
          <a:noFill/>
        </p:spPr>
        <p:txBody>
          <a:bodyPr wrap="square" rtlCol="0">
            <a:spAutoFit/>
          </a:bodyPr>
          <a:lstStyle/>
          <a:p>
            <a:r>
              <a:rPr lang="nb-NO" b="1" dirty="0">
                <a:solidFill>
                  <a:schemeClr val="accent1">
                    <a:lumMod val="75000"/>
                  </a:schemeClr>
                </a:solidFill>
              </a:rPr>
              <a:t>TILTAK </a:t>
            </a:r>
            <a:r>
              <a:rPr lang="nb-NO" b="1" dirty="0" smtClean="0">
                <a:solidFill>
                  <a:schemeClr val="accent1">
                    <a:lumMod val="75000"/>
                  </a:schemeClr>
                </a:solidFill>
              </a:rPr>
              <a:t>10: </a:t>
            </a:r>
            <a:endParaRPr lang="nb-NO" dirty="0">
              <a:solidFill>
                <a:schemeClr val="accent1">
                  <a:lumMod val="75000"/>
                </a:schemeClr>
              </a:solidFill>
            </a:endParaRPr>
          </a:p>
          <a:p>
            <a:r>
              <a:rPr lang="nb-NO" b="1" dirty="0">
                <a:solidFill>
                  <a:schemeClr val="tx2"/>
                </a:solidFill>
              </a:rPr>
              <a:t>ETABLERE ET DIGITALISERINGSPROGRAM OM UNDERGRUNNEN</a:t>
            </a:r>
            <a:r>
              <a:rPr lang="nb-NO" b="1" dirty="0">
                <a:solidFill>
                  <a:prstClr val="black"/>
                </a:solidFill>
              </a:rPr>
              <a:t/>
            </a:r>
            <a:br>
              <a:rPr lang="nb-NO" b="1" dirty="0">
                <a:solidFill>
                  <a:prstClr val="black"/>
                </a:solidFill>
              </a:rPr>
            </a:br>
            <a:endParaRPr lang="nb-NO" b="1" dirty="0" smtClean="0">
              <a:solidFill>
                <a:prstClr val="black"/>
              </a:solidFill>
            </a:endParaRPr>
          </a:p>
          <a:p>
            <a:r>
              <a:rPr lang="nb-NO" sz="1600" dirty="0">
                <a:solidFill>
                  <a:srgbClr val="44546A"/>
                </a:solidFill>
              </a:rPr>
              <a:t>Med undergrunnen menes alt som befinner seg under landoverflaten/sjøbunnen bestående av jord, leire, sand, grus, stein, antropogene masser/fyllmasser eller fjell. Bedre oversikt over og gjenbruk av kunnskap om undergrunnen, på tvers av sektorer og forvaltningsnivåer, vil gi store samfunnsmessige besparelser. Digitalisering er en kritisk suksessfaktor for å lykkes med dette. Programmet skal legge til rette for økt samspill mellom offentlige og private aktører, økt brukermedvirkning, sikre effektiv innsamling og tilgjengeliggjøring av informasjon om undergrunnen. </a:t>
            </a:r>
            <a:endParaRPr lang="nb-NO" sz="1600" dirty="0" smtClean="0">
              <a:solidFill>
                <a:srgbClr val="44546A"/>
              </a:solidFill>
            </a:endParaRPr>
          </a:p>
          <a:p>
            <a:endParaRPr lang="nb-NO" sz="1600" dirty="0">
              <a:solidFill>
                <a:srgbClr val="44546A"/>
              </a:solidFill>
            </a:endParaRPr>
          </a:p>
          <a:p>
            <a:pPr marL="285750" indent="-285750">
              <a:buFont typeface="Arial" panose="020B0604020202020204" pitchFamily="34" charset="0"/>
              <a:buChar char="•"/>
            </a:pPr>
            <a:r>
              <a:rPr lang="nb-NO" sz="1600" dirty="0" smtClean="0">
                <a:solidFill>
                  <a:srgbClr val="44546A"/>
                </a:solidFill>
              </a:rPr>
              <a:t>Sørge </a:t>
            </a:r>
            <a:r>
              <a:rPr lang="nb-NO" sz="1600" dirty="0">
                <a:solidFill>
                  <a:srgbClr val="44546A"/>
                </a:solidFill>
              </a:rPr>
              <a:t>for at flere offentlige etater leverer data om undergrunnen til ansvarlig etat.</a:t>
            </a:r>
          </a:p>
          <a:p>
            <a:pPr marL="285750" indent="-285750">
              <a:buFont typeface="Arial" panose="020B0604020202020204" pitchFamily="34" charset="0"/>
              <a:buChar char="•"/>
            </a:pPr>
            <a:r>
              <a:rPr lang="nb-NO" sz="1600" dirty="0" smtClean="0">
                <a:solidFill>
                  <a:srgbClr val="44546A"/>
                </a:solidFill>
              </a:rPr>
              <a:t>Etablere </a:t>
            </a:r>
            <a:r>
              <a:rPr lang="nb-NO" sz="1600" dirty="0">
                <a:solidFill>
                  <a:srgbClr val="44546A"/>
                </a:solidFill>
              </a:rPr>
              <a:t>dataflyt som sikrer sømløs og enkel tilgang til informasjon, for mange brukergrupper.</a:t>
            </a:r>
          </a:p>
          <a:p>
            <a:pPr marL="285750" indent="-285750">
              <a:buFont typeface="Arial" panose="020B0604020202020204" pitchFamily="34" charset="0"/>
              <a:buChar char="•"/>
            </a:pPr>
            <a:r>
              <a:rPr lang="nb-NO" sz="1600" dirty="0" smtClean="0">
                <a:solidFill>
                  <a:srgbClr val="44546A"/>
                </a:solidFill>
              </a:rPr>
              <a:t>Etablere </a:t>
            </a:r>
            <a:r>
              <a:rPr lang="nb-NO" sz="1600" dirty="0">
                <a:solidFill>
                  <a:srgbClr val="44546A"/>
                </a:solidFill>
              </a:rPr>
              <a:t>gode plattformer som skaper nødvendig tillit for innovasjon.</a:t>
            </a:r>
          </a:p>
          <a:p>
            <a:pPr marL="285750" indent="-285750">
              <a:buFont typeface="Arial" panose="020B0604020202020204" pitchFamily="34" charset="0"/>
              <a:buChar char="•"/>
            </a:pPr>
            <a:r>
              <a:rPr lang="nb-NO" sz="1600" dirty="0" smtClean="0">
                <a:solidFill>
                  <a:srgbClr val="44546A"/>
                </a:solidFill>
              </a:rPr>
              <a:t>Sørge </a:t>
            </a:r>
            <a:r>
              <a:rPr lang="nb-NO" sz="1600" dirty="0">
                <a:solidFill>
                  <a:srgbClr val="44546A"/>
                </a:solidFill>
              </a:rPr>
              <a:t>for arenaer for innovasjon og samhandling mellom offentlig og privat sektor.</a:t>
            </a:r>
          </a:p>
          <a:p>
            <a:pPr marL="285750" indent="-285750">
              <a:buFont typeface="Arial" panose="020B0604020202020204" pitchFamily="34" charset="0"/>
              <a:buChar char="•"/>
            </a:pPr>
            <a:r>
              <a:rPr lang="nb-NO" sz="1600" dirty="0" smtClean="0">
                <a:solidFill>
                  <a:srgbClr val="44546A"/>
                </a:solidFill>
              </a:rPr>
              <a:t>Støtte </a:t>
            </a:r>
            <a:r>
              <a:rPr lang="nb-NO" sz="1600" dirty="0">
                <a:solidFill>
                  <a:srgbClr val="44546A"/>
                </a:solidFill>
              </a:rPr>
              <a:t>driften av </a:t>
            </a:r>
            <a:r>
              <a:rPr lang="nb-NO" sz="1600" dirty="0" err="1">
                <a:solidFill>
                  <a:srgbClr val="44546A"/>
                </a:solidFill>
              </a:rPr>
              <a:t>undergrunnsprogrammet</a:t>
            </a:r>
            <a:r>
              <a:rPr lang="nb-NO" sz="1600" dirty="0">
                <a:solidFill>
                  <a:srgbClr val="44546A"/>
                </a:solidFill>
              </a:rPr>
              <a:t> og arbeidet med digitalisering </a:t>
            </a:r>
          </a:p>
          <a:p>
            <a:endParaRPr lang="nb-NO" sz="1600" dirty="0">
              <a:solidFill>
                <a:srgbClr val="44546A"/>
              </a:solidFill>
            </a:endParaRPr>
          </a:p>
          <a:p>
            <a:r>
              <a:rPr lang="nb-NO" sz="1600" b="1" dirty="0">
                <a:solidFill>
                  <a:schemeClr val="accent1">
                    <a:lumMod val="75000"/>
                  </a:schemeClr>
                </a:solidFill>
              </a:rPr>
              <a:t>Gjennomføring: </a:t>
            </a:r>
            <a:r>
              <a:rPr lang="nb-NO" sz="1600" b="1" dirty="0" smtClean="0">
                <a:solidFill>
                  <a:schemeClr val="accent1">
                    <a:lumMod val="75000"/>
                  </a:schemeClr>
                </a:solidFill>
              </a:rPr>
              <a:t>2018-2021</a:t>
            </a:r>
            <a:endParaRPr lang="nb-NO" sz="1600" b="1" dirty="0">
              <a:solidFill>
                <a:schemeClr val="accent1">
                  <a:lumMod val="75000"/>
                </a:schemeClr>
              </a:solidFill>
            </a:endParaRPr>
          </a:p>
          <a:p>
            <a:r>
              <a:rPr lang="nb-NO" sz="1600" b="1" dirty="0">
                <a:solidFill>
                  <a:schemeClr val="accent1">
                    <a:lumMod val="75000"/>
                  </a:schemeClr>
                </a:solidFill>
              </a:rPr>
              <a:t>Ansvarlig: </a:t>
            </a:r>
            <a:r>
              <a:rPr lang="nb-NO" sz="1600" b="1" dirty="0" smtClean="0">
                <a:solidFill>
                  <a:schemeClr val="accent1">
                    <a:lumMod val="75000"/>
                  </a:schemeClr>
                </a:solidFill>
              </a:rPr>
              <a:t>NGU</a:t>
            </a:r>
          </a:p>
          <a:p>
            <a:r>
              <a:rPr lang="nb-NO" sz="1600" b="1" dirty="0">
                <a:solidFill>
                  <a:schemeClr val="accent1">
                    <a:lumMod val="75000"/>
                  </a:schemeClr>
                </a:solidFill>
              </a:rPr>
              <a:t>Medvirkende: Oslo kommune, SVV, Nye veier, Bane NOR, </a:t>
            </a:r>
            <a:endParaRPr lang="nb-NO" sz="1600" b="1" dirty="0" smtClean="0">
              <a:solidFill>
                <a:schemeClr val="accent1">
                  <a:lumMod val="75000"/>
                </a:schemeClr>
              </a:solidFill>
            </a:endParaRPr>
          </a:p>
          <a:p>
            <a:r>
              <a:rPr lang="nb-NO" sz="1600" b="1" dirty="0" smtClean="0">
                <a:solidFill>
                  <a:schemeClr val="accent1">
                    <a:lumMod val="75000"/>
                  </a:schemeClr>
                </a:solidFill>
              </a:rPr>
              <a:t>DMF</a:t>
            </a:r>
            <a:r>
              <a:rPr lang="nb-NO" sz="1600" b="1" dirty="0">
                <a:solidFill>
                  <a:schemeClr val="accent1">
                    <a:lumMod val="75000"/>
                  </a:schemeClr>
                </a:solidFill>
              </a:rPr>
              <a:t>, tjenesteleverandører og </a:t>
            </a:r>
            <a:r>
              <a:rPr lang="nb-NO" sz="1600" b="1" dirty="0" smtClean="0">
                <a:solidFill>
                  <a:schemeClr val="accent1">
                    <a:lumMod val="75000"/>
                  </a:schemeClr>
                </a:solidFill>
              </a:rPr>
              <a:t>entreprenører</a:t>
            </a:r>
            <a:r>
              <a:rPr lang="nb-NO" sz="1600" b="1" dirty="0">
                <a:solidFill>
                  <a:schemeClr val="accent1">
                    <a:lumMod val="75000"/>
                  </a:schemeClr>
                </a:solidFill>
              </a:rPr>
              <a:t> </a:t>
            </a:r>
            <a:r>
              <a:rPr lang="nb-NO" sz="1600" b="1" dirty="0" smtClean="0">
                <a:solidFill>
                  <a:schemeClr val="accent1">
                    <a:lumMod val="75000"/>
                  </a:schemeClr>
                </a:solidFill>
              </a:rPr>
              <a:t>m. fl. </a:t>
            </a:r>
            <a:endParaRPr lang="nb-NO" sz="1600" b="1" dirty="0">
              <a:solidFill>
                <a:schemeClr val="accent1">
                  <a:lumMod val="75000"/>
                </a:schemeClr>
              </a:solidFill>
            </a:endParaRPr>
          </a:p>
          <a:p>
            <a:r>
              <a:rPr lang="nb-NO" sz="1600" b="1" dirty="0">
                <a:solidFill>
                  <a:schemeClr val="accent1">
                    <a:lumMod val="75000"/>
                  </a:schemeClr>
                </a:solidFill>
              </a:rPr>
              <a:t>Delmål: 1.1, 1.2, 2.2, 2.4, 2.5, …. </a:t>
            </a:r>
          </a:p>
        </p:txBody>
      </p:sp>
      <p:pic>
        <p:nvPicPr>
          <p:cNvPr id="8" name="Picture 2" descr="http://www.ngu.no/sites/default/files/styles/fullstorrelse/public/NGUW12154.jpg?itok=-Rdeg5qR" title="Undergrunnen - grunnforhold">
            <a:extLst>
              <a:ext uri="{FF2B5EF4-FFF2-40B4-BE49-F238E27FC236}">
                <a16:creationId xmlns:a16="http://schemas.microsoft.com/office/drawing/2014/main" xmlns="" id="{E95DFECD-0840-4706-8D73-4B6B6B6F988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248930" y="1131537"/>
            <a:ext cx="2117820" cy="3110720"/>
          </a:xfrm>
          <a:prstGeom prst="rect">
            <a:avLst/>
          </a:prstGeom>
          <a:noFill/>
        </p:spPr>
      </p:pic>
      <p:sp>
        <p:nvSpPr>
          <p:cNvPr id="9" name="Pil ned 8" descr="Pil" title="Pil"/>
          <p:cNvSpPr/>
          <p:nvPr/>
        </p:nvSpPr>
        <p:spPr>
          <a:xfrm>
            <a:off x="6617742" y="5182250"/>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0" name="Pil ned 9" descr="Pil" title="Pil"/>
          <p:cNvSpPr/>
          <p:nvPr/>
        </p:nvSpPr>
        <p:spPr>
          <a:xfrm>
            <a:off x="10403840" y="5182250"/>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1" name="Pil ned 10" descr="Pil" title="Pil"/>
          <p:cNvSpPr/>
          <p:nvPr/>
        </p:nvSpPr>
        <p:spPr>
          <a:xfrm>
            <a:off x="7839735" y="5176924"/>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2" name="Pil ned 11" descr="Pil" title="Pil"/>
          <p:cNvSpPr/>
          <p:nvPr/>
        </p:nvSpPr>
        <p:spPr>
          <a:xfrm>
            <a:off x="9102454" y="5182249"/>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4" name="Tittel 3" hidden="1"/>
          <p:cNvSpPr>
            <a:spLocks noGrp="1"/>
          </p:cNvSpPr>
          <p:nvPr>
            <p:ph type="title" idx="4294967295"/>
          </p:nvPr>
        </p:nvSpPr>
        <p:spPr/>
        <p:txBody>
          <a:bodyPr/>
          <a:lstStyle/>
          <a:p>
            <a:r>
              <a:rPr lang="en-US" dirty="0" err="1" smtClean="0"/>
              <a:t>Tiltak</a:t>
            </a:r>
            <a:r>
              <a:rPr lang="en-US" dirty="0" smtClean="0"/>
              <a:t> 10: </a:t>
            </a:r>
            <a:r>
              <a:rPr lang="en-US" dirty="0" err="1" smtClean="0"/>
              <a:t>Etablere</a:t>
            </a:r>
            <a:r>
              <a:rPr lang="en-US" dirty="0" smtClean="0"/>
              <a:t> et </a:t>
            </a:r>
            <a:r>
              <a:rPr lang="en-US" dirty="0" err="1" smtClean="0"/>
              <a:t>digitaliseringsprofram</a:t>
            </a:r>
            <a:r>
              <a:rPr lang="en-US" dirty="0" smtClean="0"/>
              <a:t> om </a:t>
            </a:r>
            <a:r>
              <a:rPr lang="en-US" dirty="0" err="1" smtClean="0"/>
              <a:t>undergrunnen</a:t>
            </a:r>
            <a:endParaRPr lang="en-US" dirty="0"/>
          </a:p>
        </p:txBody>
      </p:sp>
    </p:spTree>
    <p:extLst>
      <p:ext uri="{BB962C8B-B14F-4D97-AF65-F5344CB8AC3E}">
        <p14:creationId xmlns:p14="http://schemas.microsoft.com/office/powerpoint/2010/main" val="18006958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xmlns="" id="{83B4A614-748B-43E4-A94E-0CACDD416D74}"/>
              </a:ext>
            </a:extLst>
          </p:cNvPr>
          <p:cNvSpPr txBox="1"/>
          <p:nvPr/>
        </p:nvSpPr>
        <p:spPr>
          <a:xfrm>
            <a:off x="984002" y="859659"/>
            <a:ext cx="8281899" cy="923330"/>
          </a:xfrm>
          <a:prstGeom prst="rect">
            <a:avLst/>
          </a:prstGeom>
          <a:noFill/>
        </p:spPr>
        <p:txBody>
          <a:bodyPr wrap="square" rtlCol="0">
            <a:spAutoFit/>
          </a:bodyPr>
          <a:lstStyle/>
          <a:p>
            <a:r>
              <a:rPr lang="nb-NO" b="1" dirty="0">
                <a:solidFill>
                  <a:schemeClr val="accent1">
                    <a:lumMod val="75000"/>
                  </a:schemeClr>
                </a:solidFill>
              </a:rPr>
              <a:t>TILTAK </a:t>
            </a:r>
            <a:r>
              <a:rPr lang="nb-NO" b="1" dirty="0" smtClean="0">
                <a:solidFill>
                  <a:schemeClr val="accent1">
                    <a:lumMod val="75000"/>
                  </a:schemeClr>
                </a:solidFill>
              </a:rPr>
              <a:t>10: </a:t>
            </a:r>
            <a:endParaRPr lang="nb-NO" dirty="0">
              <a:solidFill>
                <a:schemeClr val="accent1">
                  <a:lumMod val="75000"/>
                </a:schemeClr>
              </a:solidFill>
            </a:endParaRPr>
          </a:p>
          <a:p>
            <a:r>
              <a:rPr lang="nb-NO" b="1" dirty="0">
                <a:solidFill>
                  <a:schemeClr val="tx2"/>
                </a:solidFill>
              </a:rPr>
              <a:t>ETABLERE ET DIGITALISERINGSPROGRAM OM </a:t>
            </a:r>
            <a:r>
              <a:rPr lang="nb-NO" b="1" dirty="0" smtClean="0">
                <a:solidFill>
                  <a:schemeClr val="tx2"/>
                </a:solidFill>
              </a:rPr>
              <a:t>UNDERGRUNNEN, aktiviteter</a:t>
            </a:r>
          </a:p>
          <a:p>
            <a:endParaRPr lang="nb-NO" b="1" dirty="0">
              <a:solidFill>
                <a:schemeClr val="tx2"/>
              </a:solidFill>
            </a:endParaRPr>
          </a:p>
        </p:txBody>
      </p:sp>
      <p:graphicFrame>
        <p:nvGraphicFramePr>
          <p:cNvPr id="10" name="Tabell 9" descr="Tabell over tiltak " title="Tabell over tiltak "/>
          <p:cNvGraphicFramePr>
            <a:graphicFrameLocks noGrp="1"/>
          </p:cNvGraphicFramePr>
          <p:nvPr>
            <p:extLst/>
          </p:nvPr>
        </p:nvGraphicFramePr>
        <p:xfrm>
          <a:off x="1034870" y="2032187"/>
          <a:ext cx="9668572" cy="3131312"/>
        </p:xfrm>
        <a:graphic>
          <a:graphicData uri="http://schemas.openxmlformats.org/drawingml/2006/table">
            <a:tbl>
              <a:tblPr firstRow="1" firstCol="1" bandRow="1">
                <a:tableStyleId>{5C22544A-7EE6-4342-B048-85BDC9FD1C3A}</a:tableStyleId>
              </a:tblPr>
              <a:tblGrid>
                <a:gridCol w="1850097">
                  <a:extLst>
                    <a:ext uri="{9D8B030D-6E8A-4147-A177-3AD203B41FA5}">
                      <a16:colId xmlns:a16="http://schemas.microsoft.com/office/drawing/2014/main" xmlns="" val="3311558712"/>
                    </a:ext>
                  </a:extLst>
                </a:gridCol>
                <a:gridCol w="4472763">
                  <a:extLst>
                    <a:ext uri="{9D8B030D-6E8A-4147-A177-3AD203B41FA5}">
                      <a16:colId xmlns:a16="http://schemas.microsoft.com/office/drawing/2014/main" xmlns="" val="1203585929"/>
                    </a:ext>
                  </a:extLst>
                </a:gridCol>
                <a:gridCol w="1757917">
                  <a:extLst>
                    <a:ext uri="{9D8B030D-6E8A-4147-A177-3AD203B41FA5}">
                      <a16:colId xmlns:a16="http://schemas.microsoft.com/office/drawing/2014/main" xmlns="" val="1565810113"/>
                    </a:ext>
                  </a:extLst>
                </a:gridCol>
                <a:gridCol w="1587795">
                  <a:extLst>
                    <a:ext uri="{9D8B030D-6E8A-4147-A177-3AD203B41FA5}">
                      <a16:colId xmlns:a16="http://schemas.microsoft.com/office/drawing/2014/main" xmlns="" val="1086784757"/>
                    </a:ext>
                  </a:extLst>
                </a:gridCol>
              </a:tblGrid>
              <a:tr h="0">
                <a:tc>
                  <a:txBody>
                    <a:bodyPr/>
                    <a:lstStyle/>
                    <a:p>
                      <a:pPr>
                        <a:lnSpc>
                          <a:spcPct val="107000"/>
                        </a:lnSpc>
                        <a:spcAft>
                          <a:spcPts val="0"/>
                        </a:spcAft>
                      </a:pPr>
                      <a:r>
                        <a:rPr lang="nb-NO" sz="1200" dirty="0">
                          <a:solidFill>
                            <a:schemeClr val="tx1"/>
                          </a:solidFill>
                          <a:effectLst/>
                        </a:rPr>
                        <a:t>Tittel på aktivitet </a:t>
                      </a:r>
                      <a:endParaRPr lang="nb-N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0"/>
                        </a:spcAft>
                      </a:pPr>
                      <a:r>
                        <a:rPr lang="nb-NO" sz="1200">
                          <a:solidFill>
                            <a:schemeClr val="tx1"/>
                          </a:solidFill>
                          <a:effectLst/>
                        </a:rPr>
                        <a:t>Beskrivelse, mål for aktivitet</a:t>
                      </a:r>
                      <a:endParaRPr lang="nb-N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0"/>
                        </a:spcAft>
                      </a:pPr>
                      <a:r>
                        <a:rPr lang="nb-NO" sz="1200" dirty="0">
                          <a:solidFill>
                            <a:schemeClr val="tx1"/>
                          </a:solidFill>
                          <a:effectLst/>
                        </a:rPr>
                        <a:t>Tidsrom for gjennom-føring av </a:t>
                      </a:r>
                      <a:r>
                        <a:rPr lang="nb-NO" sz="1200" dirty="0" smtClean="0">
                          <a:solidFill>
                            <a:schemeClr val="tx1"/>
                          </a:solidFill>
                          <a:effectLst/>
                        </a:rPr>
                        <a:t>aktivitet</a:t>
                      </a:r>
                      <a:endParaRPr lang="nb-NO" sz="1200" dirty="0">
                        <a:solidFill>
                          <a:schemeClr val="tx1"/>
                        </a:solidFill>
                        <a:effectLst/>
                      </a:endParaRPr>
                    </a:p>
                  </a:txBody>
                  <a:tcPr marL="68580" marR="68580" marT="0" marB="0">
                    <a:solidFill>
                      <a:schemeClr val="accent1">
                        <a:lumMod val="60000"/>
                        <a:lumOff val="40000"/>
                      </a:schemeClr>
                    </a:solidFill>
                  </a:tcPr>
                </a:tc>
                <a:tc>
                  <a:txBody>
                    <a:bodyPr/>
                    <a:lstStyle/>
                    <a:p>
                      <a:pPr>
                        <a:lnSpc>
                          <a:spcPct val="107000"/>
                        </a:lnSpc>
                        <a:spcAft>
                          <a:spcPts val="0"/>
                        </a:spcAft>
                      </a:pPr>
                      <a:r>
                        <a:rPr lang="nb-NO" sz="1200" dirty="0">
                          <a:solidFill>
                            <a:schemeClr val="tx1"/>
                          </a:solidFill>
                          <a:effectLst/>
                        </a:rPr>
                        <a:t>Ansvarlig og deltagere i </a:t>
                      </a:r>
                      <a:r>
                        <a:rPr lang="nb-NO" sz="1200" dirty="0" smtClean="0">
                          <a:solidFill>
                            <a:schemeClr val="tx1"/>
                          </a:solidFill>
                          <a:effectLst/>
                        </a:rPr>
                        <a:t>aktivitet</a:t>
                      </a:r>
                      <a:endParaRPr lang="nb-NO" sz="1200" dirty="0">
                        <a:solidFill>
                          <a:schemeClr val="tx1"/>
                        </a:solidFill>
                        <a:effectLst/>
                      </a:endParaRPr>
                    </a:p>
                  </a:txBody>
                  <a:tcPr marL="68580" marR="68580" marT="0" marB="0">
                    <a:solidFill>
                      <a:schemeClr val="accent1">
                        <a:lumMod val="60000"/>
                        <a:lumOff val="40000"/>
                      </a:schemeClr>
                    </a:solidFill>
                  </a:tcPr>
                </a:tc>
                <a:extLst>
                  <a:ext uri="{0D108BD9-81ED-4DB2-BD59-A6C34878D82A}">
                    <a16:rowId xmlns:a16="http://schemas.microsoft.com/office/drawing/2014/main" xmlns="" val="1436705601"/>
                  </a:ext>
                </a:extLst>
              </a:tr>
              <a:tr h="0">
                <a:tc>
                  <a:txBody>
                    <a:bodyPr/>
                    <a:lstStyle/>
                    <a:p>
                      <a:pPr>
                        <a:lnSpc>
                          <a:spcPct val="107000"/>
                        </a:lnSpc>
                        <a:spcAft>
                          <a:spcPts val="0"/>
                        </a:spcAft>
                      </a:pPr>
                      <a:r>
                        <a:rPr lang="nb-NO" sz="1200">
                          <a:solidFill>
                            <a:schemeClr val="tx1"/>
                          </a:solidFill>
                          <a:effectLst/>
                        </a:rPr>
                        <a:t>NADAG videreutvikling</a:t>
                      </a:r>
                      <a:endParaRPr lang="nb-N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0"/>
                        </a:spcAft>
                      </a:pPr>
                      <a:r>
                        <a:rPr lang="nb-NO" sz="1200" dirty="0">
                          <a:effectLst/>
                        </a:rPr>
                        <a:t>Videre utvikling av innrapporterings- og nedlastningsløsning for geotekniske grunnundersøkelser</a:t>
                      </a:r>
                    </a:p>
                    <a:p>
                      <a:pPr>
                        <a:lnSpc>
                          <a:spcPct val="107000"/>
                        </a:lnSpc>
                        <a:spcAft>
                          <a:spcPts val="0"/>
                        </a:spcAft>
                      </a:pPr>
                      <a:r>
                        <a:rPr lang="nb-NO" sz="1200" dirty="0">
                          <a:effectLst/>
                        </a:rPr>
                        <a:t>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200">
                          <a:effectLst/>
                        </a:rPr>
                        <a:t>1/2019-12/2019</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200" dirty="0">
                          <a:effectLst/>
                        </a:rPr>
                        <a:t>NGU med deltagere SVV, </a:t>
                      </a:r>
                      <a:r>
                        <a:rPr lang="nb-NO" sz="1200" dirty="0" smtClean="0">
                          <a:effectLst/>
                        </a:rPr>
                        <a:t>Bane NOR </a:t>
                      </a:r>
                      <a:r>
                        <a:rPr lang="nb-NO" sz="1200" dirty="0">
                          <a:effectLst/>
                        </a:rPr>
                        <a:t>og NVE</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269135355"/>
                  </a:ext>
                </a:extLst>
              </a:tr>
              <a:tr h="0">
                <a:tc>
                  <a:txBody>
                    <a:bodyPr/>
                    <a:lstStyle/>
                    <a:p>
                      <a:pPr>
                        <a:lnSpc>
                          <a:spcPct val="107000"/>
                        </a:lnSpc>
                        <a:spcAft>
                          <a:spcPts val="0"/>
                        </a:spcAft>
                      </a:pPr>
                      <a:r>
                        <a:rPr lang="nb-NO" sz="1200">
                          <a:solidFill>
                            <a:schemeClr val="tx1"/>
                          </a:solidFill>
                          <a:effectLst/>
                        </a:rPr>
                        <a:t>Bakkegeofysikk database</a:t>
                      </a:r>
                      <a:endParaRPr lang="nb-N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0"/>
                        </a:spcAft>
                      </a:pPr>
                      <a:r>
                        <a:rPr lang="nb-NO" sz="1200">
                          <a:effectLst/>
                        </a:rPr>
                        <a:t>Videre utvikling av innrapporteringsløsning, karttjeneste, kartinnsyn og nedlastning</a:t>
                      </a:r>
                    </a:p>
                    <a:p>
                      <a:pPr>
                        <a:lnSpc>
                          <a:spcPct val="107000"/>
                        </a:lnSpc>
                        <a:spcAft>
                          <a:spcPts val="0"/>
                        </a:spcAft>
                      </a:pPr>
                      <a:r>
                        <a:rPr lang="nb-NO" sz="1200">
                          <a:effectLst/>
                        </a:rPr>
                        <a:t> </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200">
                          <a:effectLst/>
                        </a:rPr>
                        <a:t>1/2019-12/2019</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200" dirty="0">
                          <a:effectLst/>
                        </a:rPr>
                        <a:t>NGU med deltakere SVV, </a:t>
                      </a:r>
                      <a:r>
                        <a:rPr lang="nb-NO" sz="1200" dirty="0" smtClean="0">
                          <a:effectLst/>
                        </a:rPr>
                        <a:t>Bane NOR </a:t>
                      </a:r>
                      <a:r>
                        <a:rPr lang="nb-NO" sz="1200" dirty="0">
                          <a:effectLst/>
                        </a:rPr>
                        <a:t>og NVE</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04887577"/>
                  </a:ext>
                </a:extLst>
              </a:tr>
              <a:tr h="0">
                <a:tc>
                  <a:txBody>
                    <a:bodyPr/>
                    <a:lstStyle/>
                    <a:p>
                      <a:pPr>
                        <a:lnSpc>
                          <a:spcPct val="107000"/>
                        </a:lnSpc>
                        <a:spcAft>
                          <a:spcPts val="0"/>
                        </a:spcAft>
                      </a:pPr>
                      <a:r>
                        <a:rPr lang="nb-NO" sz="1200">
                          <a:solidFill>
                            <a:schemeClr val="tx1"/>
                          </a:solidFill>
                          <a:effectLst/>
                        </a:rPr>
                        <a:t>Levere til GeoNorge</a:t>
                      </a:r>
                      <a:endParaRPr lang="nb-N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0"/>
                        </a:spcAft>
                      </a:pPr>
                      <a:r>
                        <a:rPr lang="nb-NO" sz="1200">
                          <a:effectLst/>
                        </a:rPr>
                        <a:t>Utvikle og levere APIer for distribuert nedlastning fra GeoNorge for datasett som er meldt inn til DOK (for eksempel Mulighet for marin leire m.fl.)</a:t>
                      </a:r>
                    </a:p>
                    <a:p>
                      <a:pPr>
                        <a:lnSpc>
                          <a:spcPct val="107000"/>
                        </a:lnSpc>
                        <a:spcAft>
                          <a:spcPts val="0"/>
                        </a:spcAft>
                      </a:pPr>
                      <a:r>
                        <a:rPr lang="nb-NO" sz="1200">
                          <a:effectLst/>
                        </a:rPr>
                        <a:t> </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200">
                          <a:effectLst/>
                        </a:rPr>
                        <a:t>1/2019-12/2019</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200">
                          <a:effectLst/>
                        </a:rPr>
                        <a:t>NGU</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26952881"/>
                  </a:ext>
                </a:extLst>
              </a:tr>
              <a:tr h="0">
                <a:tc>
                  <a:txBody>
                    <a:bodyPr/>
                    <a:lstStyle/>
                    <a:p>
                      <a:pPr>
                        <a:lnSpc>
                          <a:spcPct val="107000"/>
                        </a:lnSpc>
                        <a:spcAft>
                          <a:spcPts val="0"/>
                        </a:spcAft>
                      </a:pPr>
                      <a:r>
                        <a:rPr lang="nb-NO" sz="1200">
                          <a:solidFill>
                            <a:schemeClr val="tx1"/>
                          </a:solidFill>
                          <a:effectLst/>
                        </a:rPr>
                        <a:t>Utvikle planer for langsiktig drift</a:t>
                      </a:r>
                      <a:endParaRPr lang="nb-NO"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0"/>
                        </a:spcAft>
                      </a:pPr>
                      <a:r>
                        <a:rPr lang="nb-NO" sz="1200">
                          <a:effectLst/>
                        </a:rPr>
                        <a:t>Utvikle plan for nye tematiske datasett og finansieringsløsninger</a:t>
                      </a:r>
                    </a:p>
                    <a:p>
                      <a:pPr>
                        <a:lnSpc>
                          <a:spcPct val="107000"/>
                        </a:lnSpc>
                        <a:spcAft>
                          <a:spcPts val="0"/>
                        </a:spcAft>
                      </a:pPr>
                      <a:r>
                        <a:rPr lang="nb-NO" sz="1200">
                          <a:effectLst/>
                        </a:rPr>
                        <a:t> </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200">
                          <a:effectLst/>
                        </a:rPr>
                        <a:t>4/2019-12/2019</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200">
                          <a:effectLst/>
                        </a:rPr>
                        <a:t>NGU med flere</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605734682"/>
                  </a:ext>
                </a:extLst>
              </a:tr>
              <a:tr h="0">
                <a:tc>
                  <a:txBody>
                    <a:bodyPr/>
                    <a:lstStyle/>
                    <a:p>
                      <a:pPr>
                        <a:lnSpc>
                          <a:spcPct val="107000"/>
                        </a:lnSpc>
                        <a:spcAft>
                          <a:spcPts val="0"/>
                        </a:spcAft>
                      </a:pPr>
                      <a:r>
                        <a:rPr lang="nb-NO" sz="1200" dirty="0">
                          <a:solidFill>
                            <a:schemeClr val="tx1"/>
                          </a:solidFill>
                          <a:effectLst/>
                        </a:rPr>
                        <a:t>Møter</a:t>
                      </a:r>
                      <a:endParaRPr lang="nb-N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0"/>
                        </a:spcAft>
                      </a:pPr>
                      <a:r>
                        <a:rPr lang="nb-NO" sz="1200">
                          <a:effectLst/>
                        </a:rPr>
                        <a:t>Åpent møte med systemleverandører?</a:t>
                      </a:r>
                    </a:p>
                    <a:p>
                      <a:pPr>
                        <a:lnSpc>
                          <a:spcPct val="107000"/>
                        </a:lnSpc>
                        <a:spcAft>
                          <a:spcPts val="0"/>
                        </a:spcAft>
                      </a:pPr>
                      <a:r>
                        <a:rPr lang="nb-NO" sz="1200">
                          <a:effectLst/>
                        </a:rPr>
                        <a:t> </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200">
                          <a:effectLst/>
                        </a:rPr>
                        <a:t> </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200" dirty="0">
                          <a:effectLst/>
                        </a:rPr>
                        <a:t>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89866618"/>
                  </a:ext>
                </a:extLst>
              </a:tr>
            </a:tbl>
          </a:graphicData>
        </a:graphic>
      </p:graphicFrame>
      <p:sp>
        <p:nvSpPr>
          <p:cNvPr id="2" name="Tittel 1" hidden="1"/>
          <p:cNvSpPr>
            <a:spLocks noGrp="1"/>
          </p:cNvSpPr>
          <p:nvPr>
            <p:ph type="title" idx="4294967295"/>
          </p:nvPr>
        </p:nvSpPr>
        <p:spPr/>
        <p:txBody>
          <a:bodyPr/>
          <a:lstStyle/>
          <a:p>
            <a:r>
              <a:rPr lang="en-US" dirty="0" err="1" smtClean="0"/>
              <a:t>Tiltak</a:t>
            </a:r>
            <a:r>
              <a:rPr lang="en-US" dirty="0" smtClean="0"/>
              <a:t> 10:</a:t>
            </a:r>
            <a:r>
              <a:rPr lang="en-US" baseline="0" dirty="0" smtClean="0"/>
              <a:t> </a:t>
            </a:r>
            <a:r>
              <a:rPr lang="en-US" baseline="0" dirty="0" err="1" smtClean="0"/>
              <a:t>Etablere</a:t>
            </a:r>
            <a:r>
              <a:rPr lang="en-US" baseline="0" dirty="0" smtClean="0"/>
              <a:t> et </a:t>
            </a:r>
            <a:r>
              <a:rPr lang="en-US" baseline="0" dirty="0" err="1" smtClean="0"/>
              <a:t>digitaliseringsprogram</a:t>
            </a:r>
            <a:r>
              <a:rPr lang="en-US" baseline="0" dirty="0" smtClean="0"/>
              <a:t> om </a:t>
            </a:r>
            <a:r>
              <a:rPr lang="en-US" baseline="0" dirty="0" err="1" smtClean="0"/>
              <a:t>undergrunnen</a:t>
            </a:r>
            <a:r>
              <a:rPr lang="en-US" baseline="0" dirty="0" smtClean="0"/>
              <a:t>, </a:t>
            </a:r>
            <a:r>
              <a:rPr lang="en-US" baseline="0" dirty="0" err="1" smtClean="0"/>
              <a:t>aktivteter</a:t>
            </a:r>
            <a:endParaRPr lang="en-US" dirty="0"/>
          </a:p>
        </p:txBody>
      </p:sp>
    </p:spTree>
    <p:extLst>
      <p:ext uri="{BB962C8B-B14F-4D97-AF65-F5344CB8AC3E}">
        <p14:creationId xmlns:p14="http://schemas.microsoft.com/office/powerpoint/2010/main" val="42616797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ernativ prosess 6"/>
          <p:cNvSpPr/>
          <p:nvPr/>
        </p:nvSpPr>
        <p:spPr>
          <a:xfrm>
            <a:off x="701431" y="365125"/>
            <a:ext cx="10652369" cy="6221046"/>
          </a:xfrm>
          <a:prstGeom prst="flowChartAlternateProcess">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b-NO" b="1" dirty="0" smtClean="0">
              <a:solidFill>
                <a:srgbClr val="5B9BD5">
                  <a:lumMod val="75000"/>
                </a:srgbClr>
              </a:solidFill>
            </a:endParaRPr>
          </a:p>
          <a:p>
            <a:r>
              <a:rPr lang="nb-NO" b="1" dirty="0" smtClean="0">
                <a:solidFill>
                  <a:srgbClr val="5B9BD5">
                    <a:lumMod val="75000"/>
                  </a:srgbClr>
                </a:solidFill>
              </a:rPr>
              <a:t>TILTAK 11: </a:t>
            </a:r>
            <a:endParaRPr lang="nb-NO" dirty="0">
              <a:solidFill>
                <a:srgbClr val="5B9BD5">
                  <a:lumMod val="75000"/>
                </a:srgbClr>
              </a:solidFill>
            </a:endParaRPr>
          </a:p>
          <a:p>
            <a:r>
              <a:rPr lang="nb-NO" b="1" dirty="0">
                <a:solidFill>
                  <a:srgbClr val="44546A"/>
                </a:solidFill>
              </a:rPr>
              <a:t>ETABLERE ØKOLOGISK GRUNNKART</a:t>
            </a:r>
          </a:p>
          <a:p>
            <a:endParaRPr lang="nb-NO" sz="1600" dirty="0" smtClean="0">
              <a:solidFill>
                <a:schemeClr val="tx1"/>
              </a:solidFill>
            </a:endParaRPr>
          </a:p>
          <a:p>
            <a:r>
              <a:rPr lang="nb-NO" sz="1600" dirty="0">
                <a:solidFill>
                  <a:srgbClr val="44546A"/>
                </a:solidFill>
              </a:rPr>
              <a:t>Lettere tilgjengelig informasjon om naturmangfold i ulike plan- og beslutningsprosesser er viktig for å hindre tap av biologisk mangfold. Mangelfull kartlegging og dårlig tilgang til stedfestet kunnskap om naturmangfold i forkant av tiltak og planer kan medføre at natur viktig for naturmangfoldet ødelegges og at slike prosesser tar lang tid. Målsettingen med satsningen på økologisk grunnkart tredelt å opprette å sammenstille stedfestet informasjon om natur i en egen kartportal, øke kartleggingen av natur og bedre samordningen av naturkartleggingen på tvers av sektorer ved hjelp av felles metode og standarder. Dette vil kunne bidra til å legge til rette for bedre beslutningsprosesser og en mer helhetlig forvaltning av norsk natur.</a:t>
            </a:r>
          </a:p>
          <a:p>
            <a:endParaRPr lang="nb-NO" sz="1600" dirty="0">
              <a:solidFill>
                <a:srgbClr val="44546A"/>
              </a:solidFill>
            </a:endParaRPr>
          </a:p>
          <a:p>
            <a:pPr marL="285750" indent="-285750">
              <a:buFont typeface="Arial" panose="020B0604020202020204" pitchFamily="34" charset="0"/>
              <a:buChar char="•"/>
            </a:pPr>
            <a:r>
              <a:rPr lang="nb-NO" sz="1600" dirty="0">
                <a:solidFill>
                  <a:srgbClr val="44546A"/>
                </a:solidFill>
              </a:rPr>
              <a:t>Etablere et økologisk grunnkart i tråd med Meld St. 14 (2015-2016) Natur for livet.</a:t>
            </a:r>
          </a:p>
          <a:p>
            <a:pPr marL="285750" lvl="0" indent="-285750">
              <a:buFont typeface="Arial" panose="020B0604020202020204" pitchFamily="34" charset="0"/>
              <a:buChar char="•"/>
            </a:pPr>
            <a:r>
              <a:rPr lang="nb-NO" sz="1600" dirty="0">
                <a:solidFill>
                  <a:srgbClr val="44546A"/>
                </a:solidFill>
              </a:rPr>
              <a:t>Sammenstille og tilgjengeliggjøre </a:t>
            </a:r>
            <a:r>
              <a:rPr lang="nb-NO" sz="1600" dirty="0" err="1">
                <a:solidFill>
                  <a:srgbClr val="44546A"/>
                </a:solidFill>
              </a:rPr>
              <a:t>kartlag</a:t>
            </a:r>
            <a:r>
              <a:rPr lang="nb-NO" sz="1600" dirty="0">
                <a:solidFill>
                  <a:srgbClr val="44546A"/>
                </a:solidFill>
              </a:rPr>
              <a:t> med stedfestet informasjon om naturtyper, arter og landskapstyper.</a:t>
            </a:r>
          </a:p>
          <a:p>
            <a:pPr marL="285750" lvl="0" indent="-285750">
              <a:buFont typeface="Arial" panose="020B0604020202020204" pitchFamily="34" charset="0"/>
              <a:buChar char="•"/>
            </a:pPr>
            <a:r>
              <a:rPr lang="nb-NO" sz="1600" dirty="0">
                <a:solidFill>
                  <a:srgbClr val="44546A"/>
                </a:solidFill>
              </a:rPr>
              <a:t>Utvikle og tilrettelegge </a:t>
            </a:r>
            <a:r>
              <a:rPr lang="nb-NO" sz="1600" dirty="0" err="1">
                <a:solidFill>
                  <a:srgbClr val="44546A"/>
                </a:solidFill>
              </a:rPr>
              <a:t>kartlag</a:t>
            </a:r>
            <a:r>
              <a:rPr lang="nb-NO" sz="1600" dirty="0">
                <a:solidFill>
                  <a:srgbClr val="44546A"/>
                </a:solidFill>
              </a:rPr>
              <a:t> over miljøvariabler.</a:t>
            </a:r>
          </a:p>
          <a:p>
            <a:pPr marL="285750" lvl="0" indent="-285750">
              <a:buFont typeface="Arial" panose="020B0604020202020204" pitchFamily="34" charset="0"/>
              <a:buChar char="•"/>
            </a:pPr>
            <a:r>
              <a:rPr lang="nb-NO" sz="1600" dirty="0">
                <a:solidFill>
                  <a:srgbClr val="44546A"/>
                </a:solidFill>
              </a:rPr>
              <a:t>Etablere et felles tverrsektorielt system for tilgjengeliggjøring av data fra naturkartlegging i Norge.</a:t>
            </a:r>
          </a:p>
          <a:p>
            <a:pPr marL="285750" lvl="0" indent="-285750">
              <a:buFont typeface="Arial" panose="020B0604020202020204" pitchFamily="34" charset="0"/>
              <a:buChar char="•"/>
            </a:pPr>
            <a:r>
              <a:rPr lang="nb-NO" sz="1600" dirty="0">
                <a:solidFill>
                  <a:srgbClr val="44546A"/>
                </a:solidFill>
              </a:rPr>
              <a:t>Sikre lettere tilgang til økologiske datasett, gjennom nødvendig videreutvikling av </a:t>
            </a:r>
            <a:r>
              <a:rPr lang="nb-NO" sz="1600" dirty="0" err="1">
                <a:solidFill>
                  <a:srgbClr val="44546A"/>
                </a:solidFill>
              </a:rPr>
              <a:t>Geonorge</a:t>
            </a:r>
            <a:r>
              <a:rPr lang="nb-NO" sz="1600" dirty="0">
                <a:solidFill>
                  <a:srgbClr val="44546A"/>
                </a:solidFill>
              </a:rPr>
              <a:t> som nav i infrastrukturen.</a:t>
            </a:r>
          </a:p>
          <a:p>
            <a:endParaRPr lang="nb-NO" sz="1600" b="1" dirty="0">
              <a:solidFill>
                <a:schemeClr val="accent1">
                  <a:lumMod val="75000"/>
                </a:schemeClr>
              </a:solidFill>
            </a:endParaRPr>
          </a:p>
          <a:p>
            <a:r>
              <a:rPr lang="nb-NO" sz="1600" b="1" dirty="0" smtClean="0">
                <a:solidFill>
                  <a:schemeClr val="accent1">
                    <a:lumMod val="75000"/>
                  </a:schemeClr>
                </a:solidFill>
              </a:rPr>
              <a:t>Gjennomføring</a:t>
            </a:r>
            <a:r>
              <a:rPr lang="nb-NO" sz="1600" b="1" dirty="0">
                <a:solidFill>
                  <a:schemeClr val="accent1">
                    <a:lumMod val="75000"/>
                  </a:schemeClr>
                </a:solidFill>
              </a:rPr>
              <a:t>: </a:t>
            </a:r>
            <a:r>
              <a:rPr lang="nb-NO" sz="1600" b="1" dirty="0" smtClean="0">
                <a:solidFill>
                  <a:schemeClr val="accent1">
                    <a:lumMod val="75000"/>
                  </a:schemeClr>
                </a:solidFill>
              </a:rPr>
              <a:t>2019-2022 </a:t>
            </a:r>
            <a:endParaRPr lang="nb-NO" sz="1600" b="1" dirty="0">
              <a:solidFill>
                <a:schemeClr val="accent1">
                  <a:lumMod val="75000"/>
                </a:schemeClr>
              </a:solidFill>
            </a:endParaRPr>
          </a:p>
          <a:p>
            <a:r>
              <a:rPr lang="nb-NO" sz="1600" b="1" dirty="0">
                <a:solidFill>
                  <a:schemeClr val="accent1">
                    <a:lumMod val="75000"/>
                  </a:schemeClr>
                </a:solidFill>
              </a:rPr>
              <a:t>Ansvarlig: </a:t>
            </a:r>
            <a:r>
              <a:rPr lang="nb-NO" sz="1600" b="1" dirty="0" smtClean="0">
                <a:solidFill>
                  <a:schemeClr val="accent1">
                    <a:lumMod val="75000"/>
                  </a:schemeClr>
                </a:solidFill>
              </a:rPr>
              <a:t>Miljødirektoratet/ Artsdatabanken</a:t>
            </a:r>
          </a:p>
          <a:p>
            <a:r>
              <a:rPr lang="nb-NO" sz="1600" b="1" dirty="0">
                <a:solidFill>
                  <a:schemeClr val="accent1">
                    <a:lumMod val="75000"/>
                  </a:schemeClr>
                </a:solidFill>
              </a:rPr>
              <a:t>Medvirkende: </a:t>
            </a:r>
            <a:r>
              <a:rPr lang="nb-NO" sz="1600" b="1" dirty="0" smtClean="0">
                <a:solidFill>
                  <a:schemeClr val="accent1">
                    <a:lumMod val="75000"/>
                  </a:schemeClr>
                </a:solidFill>
              </a:rPr>
              <a:t>Direktorater mv. </a:t>
            </a:r>
            <a:endParaRPr lang="nb-NO" sz="1600" b="1" dirty="0">
              <a:solidFill>
                <a:schemeClr val="accent1">
                  <a:lumMod val="75000"/>
                </a:schemeClr>
              </a:solidFill>
            </a:endParaRPr>
          </a:p>
          <a:p>
            <a:r>
              <a:rPr lang="nb-NO" sz="1600" b="1" dirty="0">
                <a:solidFill>
                  <a:srgbClr val="5B9BD5">
                    <a:lumMod val="75000"/>
                  </a:srgbClr>
                </a:solidFill>
              </a:rPr>
              <a:t>Delmål: 1.1, 1.2 </a:t>
            </a:r>
          </a:p>
          <a:p>
            <a:endParaRPr lang="nb-NO" b="1" dirty="0">
              <a:solidFill>
                <a:schemeClr val="accent1">
                  <a:lumMod val="75000"/>
                </a:schemeClr>
              </a:solidFill>
            </a:endParaRPr>
          </a:p>
        </p:txBody>
      </p:sp>
      <p:pic>
        <p:nvPicPr>
          <p:cNvPr id="8" name="Bilde 7" descr="4 deler&#10;innsamling av data&#10;lagring og forvaltning&#10;tilrettelegging og distribusjon&#10;tilgang og bruk " title="Hva tiltaket berør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81094" y="5583419"/>
            <a:ext cx="5227584" cy="496360"/>
          </a:xfrm>
          <a:prstGeom prst="rect">
            <a:avLst/>
          </a:prstGeom>
        </p:spPr>
      </p:pic>
      <p:sp>
        <p:nvSpPr>
          <p:cNvPr id="13" name="Pil ned 12" descr="Pil" title="Pil"/>
          <p:cNvSpPr/>
          <p:nvPr/>
        </p:nvSpPr>
        <p:spPr>
          <a:xfrm>
            <a:off x="6069101" y="5234502"/>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4" name="Pil ned 13" descr="Pil" title="Pil"/>
          <p:cNvSpPr/>
          <p:nvPr/>
        </p:nvSpPr>
        <p:spPr>
          <a:xfrm>
            <a:off x="9855199" y="5234502"/>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5" name="Pil ned 14" descr="Pil" title="Pil"/>
          <p:cNvSpPr/>
          <p:nvPr/>
        </p:nvSpPr>
        <p:spPr>
          <a:xfrm>
            <a:off x="7291094" y="5229176"/>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6" name="Pil ned 15" descr="Pil" title="Pil"/>
          <p:cNvSpPr/>
          <p:nvPr/>
        </p:nvSpPr>
        <p:spPr>
          <a:xfrm>
            <a:off x="8553813" y="5234501"/>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2" name="Tittel 1" hidden="1"/>
          <p:cNvSpPr>
            <a:spLocks noGrp="1"/>
          </p:cNvSpPr>
          <p:nvPr>
            <p:ph type="title" idx="4294967295"/>
          </p:nvPr>
        </p:nvSpPr>
        <p:spPr/>
        <p:txBody>
          <a:bodyPr/>
          <a:lstStyle/>
          <a:p>
            <a:r>
              <a:rPr lang="en-US" dirty="0" err="1" smtClean="0"/>
              <a:t>Tiltak</a:t>
            </a:r>
            <a:r>
              <a:rPr lang="en-US" dirty="0" smtClean="0"/>
              <a:t> 11: </a:t>
            </a:r>
            <a:r>
              <a:rPr lang="en-US" dirty="0" err="1" smtClean="0"/>
              <a:t>Etablere</a:t>
            </a:r>
            <a:r>
              <a:rPr lang="en-US" dirty="0" smtClean="0"/>
              <a:t> </a:t>
            </a:r>
            <a:r>
              <a:rPr lang="en-US" dirty="0" err="1" smtClean="0"/>
              <a:t>økologisk</a:t>
            </a:r>
            <a:r>
              <a:rPr lang="en-US" dirty="0" smtClean="0"/>
              <a:t> </a:t>
            </a:r>
            <a:r>
              <a:rPr lang="en-US" dirty="0" err="1" smtClean="0"/>
              <a:t>grunnkart</a:t>
            </a:r>
            <a:endParaRPr lang="en-US" dirty="0"/>
          </a:p>
        </p:txBody>
      </p:sp>
    </p:spTree>
    <p:extLst>
      <p:ext uri="{BB962C8B-B14F-4D97-AF65-F5344CB8AC3E}">
        <p14:creationId xmlns:p14="http://schemas.microsoft.com/office/powerpoint/2010/main" val="17509824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ernativ prosess 6"/>
          <p:cNvSpPr/>
          <p:nvPr/>
        </p:nvSpPr>
        <p:spPr>
          <a:xfrm>
            <a:off x="914082" y="485628"/>
            <a:ext cx="10652369" cy="2427502"/>
          </a:xfrm>
          <a:prstGeom prst="flowChartAlternateProcess">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b-NO" b="1" dirty="0" smtClean="0">
              <a:solidFill>
                <a:srgbClr val="5B9BD5">
                  <a:lumMod val="75000"/>
                </a:srgbClr>
              </a:solidFill>
            </a:endParaRPr>
          </a:p>
          <a:p>
            <a:r>
              <a:rPr lang="nb-NO" b="1" dirty="0" smtClean="0">
                <a:solidFill>
                  <a:srgbClr val="5B9BD5">
                    <a:lumMod val="75000"/>
                  </a:srgbClr>
                </a:solidFill>
              </a:rPr>
              <a:t>TILTAK 11: </a:t>
            </a:r>
            <a:endParaRPr lang="nb-NO" dirty="0">
              <a:solidFill>
                <a:srgbClr val="5B9BD5">
                  <a:lumMod val="75000"/>
                </a:srgbClr>
              </a:solidFill>
            </a:endParaRPr>
          </a:p>
          <a:p>
            <a:r>
              <a:rPr lang="nb-NO" b="1" dirty="0">
                <a:solidFill>
                  <a:srgbClr val="44546A"/>
                </a:solidFill>
              </a:rPr>
              <a:t>ETABLERE ØKOLOGISK </a:t>
            </a:r>
            <a:r>
              <a:rPr lang="nb-NO" b="1" dirty="0" smtClean="0">
                <a:solidFill>
                  <a:srgbClr val="44546A"/>
                </a:solidFill>
              </a:rPr>
              <a:t>GRUNNKART, aktiviteter</a:t>
            </a:r>
            <a:endParaRPr lang="nb-NO" b="1" dirty="0">
              <a:solidFill>
                <a:srgbClr val="44546A"/>
              </a:solidFill>
            </a:endParaRPr>
          </a:p>
          <a:p>
            <a:endParaRPr lang="nb-NO" sz="1600" dirty="0" smtClean="0">
              <a:solidFill>
                <a:schemeClr val="tx1"/>
              </a:solidFill>
            </a:endParaRPr>
          </a:p>
          <a:p>
            <a:endParaRPr lang="nb-NO" sz="1600" b="1" dirty="0" smtClean="0">
              <a:solidFill>
                <a:schemeClr val="accent1">
                  <a:lumMod val="75000"/>
                </a:schemeClr>
              </a:solidFill>
            </a:endParaRPr>
          </a:p>
          <a:p>
            <a:endParaRPr lang="nb-NO" sz="1600" b="1" dirty="0">
              <a:solidFill>
                <a:schemeClr val="accent1">
                  <a:lumMod val="75000"/>
                </a:schemeClr>
              </a:solidFill>
            </a:endParaRPr>
          </a:p>
          <a:p>
            <a:endParaRPr lang="nb-NO" sz="1600" b="1" dirty="0" smtClean="0">
              <a:solidFill>
                <a:schemeClr val="accent1">
                  <a:lumMod val="75000"/>
                </a:schemeClr>
              </a:solidFill>
            </a:endParaRPr>
          </a:p>
          <a:p>
            <a:endParaRPr lang="nb-NO" sz="1600" b="1" dirty="0">
              <a:solidFill>
                <a:schemeClr val="accent1">
                  <a:lumMod val="75000"/>
                </a:schemeClr>
              </a:solidFill>
            </a:endParaRPr>
          </a:p>
          <a:p>
            <a:endParaRPr lang="nb-NO" sz="1600" b="1" dirty="0" smtClean="0">
              <a:solidFill>
                <a:schemeClr val="accent1">
                  <a:lumMod val="75000"/>
                </a:schemeClr>
              </a:solidFill>
            </a:endParaRPr>
          </a:p>
          <a:p>
            <a:endParaRPr lang="nb-NO" b="1" dirty="0">
              <a:solidFill>
                <a:schemeClr val="accent1">
                  <a:lumMod val="75000"/>
                </a:schemeClr>
              </a:solidFill>
            </a:endParaRPr>
          </a:p>
        </p:txBody>
      </p:sp>
      <p:graphicFrame>
        <p:nvGraphicFramePr>
          <p:cNvPr id="13" name="Tabell 12" descr="Tabell ovet tiltak " title="Tabell over tiltak "/>
          <p:cNvGraphicFramePr>
            <a:graphicFrameLocks noGrp="1"/>
          </p:cNvGraphicFramePr>
          <p:nvPr>
            <p:extLst/>
          </p:nvPr>
        </p:nvGraphicFramePr>
        <p:xfrm>
          <a:off x="1037772" y="1345833"/>
          <a:ext cx="10154767" cy="4903117"/>
        </p:xfrm>
        <a:graphic>
          <a:graphicData uri="http://schemas.openxmlformats.org/drawingml/2006/table">
            <a:tbl>
              <a:tblPr firstRow="1" firstCol="1" bandRow="1">
                <a:tableStyleId>{5C22544A-7EE6-4342-B048-85BDC9FD1C3A}</a:tableStyleId>
              </a:tblPr>
              <a:tblGrid>
                <a:gridCol w="2012658">
                  <a:extLst>
                    <a:ext uri="{9D8B030D-6E8A-4147-A177-3AD203B41FA5}">
                      <a16:colId xmlns:a16="http://schemas.microsoft.com/office/drawing/2014/main" xmlns="" val="3806236596"/>
                    </a:ext>
                  </a:extLst>
                </a:gridCol>
                <a:gridCol w="4652633">
                  <a:extLst>
                    <a:ext uri="{9D8B030D-6E8A-4147-A177-3AD203B41FA5}">
                      <a16:colId xmlns:a16="http://schemas.microsoft.com/office/drawing/2014/main" xmlns="" val="135270423"/>
                    </a:ext>
                  </a:extLst>
                </a:gridCol>
                <a:gridCol w="1320435">
                  <a:extLst>
                    <a:ext uri="{9D8B030D-6E8A-4147-A177-3AD203B41FA5}">
                      <a16:colId xmlns:a16="http://schemas.microsoft.com/office/drawing/2014/main" xmlns="" val="3135794872"/>
                    </a:ext>
                  </a:extLst>
                </a:gridCol>
                <a:gridCol w="2169041">
                  <a:extLst>
                    <a:ext uri="{9D8B030D-6E8A-4147-A177-3AD203B41FA5}">
                      <a16:colId xmlns:a16="http://schemas.microsoft.com/office/drawing/2014/main" xmlns="" val="1245222631"/>
                    </a:ext>
                  </a:extLst>
                </a:gridCol>
              </a:tblGrid>
              <a:tr h="370701">
                <a:tc>
                  <a:txBody>
                    <a:bodyPr/>
                    <a:lstStyle/>
                    <a:p>
                      <a:pPr>
                        <a:lnSpc>
                          <a:spcPct val="107000"/>
                        </a:lnSpc>
                        <a:spcAft>
                          <a:spcPts val="0"/>
                        </a:spcAft>
                      </a:pPr>
                      <a:r>
                        <a:rPr lang="nb-NO" sz="1000" dirty="0">
                          <a:effectLst/>
                          <a:latin typeface="+mn-lt"/>
                        </a:rPr>
                        <a:t>Tittel på aktivitet </a:t>
                      </a:r>
                      <a:endParaRPr lang="nb-NO" sz="1000" dirty="0">
                        <a:effectLst/>
                        <a:latin typeface="+mn-lt"/>
                        <a:ea typeface="Calibri" panose="020F0502020204030204" pitchFamily="34" charset="0"/>
                        <a:cs typeface="Times New Roman" panose="02020603050405020304" pitchFamily="18" charset="0"/>
                      </a:endParaRPr>
                    </a:p>
                  </a:txBody>
                  <a:tcPr marL="52742" marR="52742" marT="0" marB="0"/>
                </a:tc>
                <a:tc>
                  <a:txBody>
                    <a:bodyPr/>
                    <a:lstStyle/>
                    <a:p>
                      <a:pPr>
                        <a:lnSpc>
                          <a:spcPct val="107000"/>
                        </a:lnSpc>
                        <a:spcAft>
                          <a:spcPts val="0"/>
                        </a:spcAft>
                      </a:pPr>
                      <a:r>
                        <a:rPr lang="nb-NO" sz="1000" dirty="0">
                          <a:effectLst/>
                          <a:latin typeface="+mn-lt"/>
                        </a:rPr>
                        <a:t>Beskrivelse, mål for aktivitet</a:t>
                      </a:r>
                      <a:endParaRPr lang="nb-NO" sz="1000" dirty="0">
                        <a:effectLst/>
                        <a:latin typeface="+mn-lt"/>
                        <a:ea typeface="Calibri" panose="020F0502020204030204" pitchFamily="34" charset="0"/>
                        <a:cs typeface="Times New Roman" panose="02020603050405020304" pitchFamily="18" charset="0"/>
                      </a:endParaRPr>
                    </a:p>
                  </a:txBody>
                  <a:tcPr marL="52742" marR="52742" marT="0" marB="0"/>
                </a:tc>
                <a:tc>
                  <a:txBody>
                    <a:bodyPr/>
                    <a:lstStyle/>
                    <a:p>
                      <a:pPr>
                        <a:lnSpc>
                          <a:spcPct val="107000"/>
                        </a:lnSpc>
                        <a:spcAft>
                          <a:spcPts val="0"/>
                        </a:spcAft>
                      </a:pPr>
                      <a:r>
                        <a:rPr lang="nb-NO" sz="1000" dirty="0">
                          <a:effectLst/>
                          <a:latin typeface="+mn-lt"/>
                        </a:rPr>
                        <a:t>Tidsrom for gjennom-føring av </a:t>
                      </a:r>
                      <a:r>
                        <a:rPr lang="nb-NO" sz="1000" dirty="0" smtClean="0">
                          <a:effectLst/>
                          <a:latin typeface="+mn-lt"/>
                        </a:rPr>
                        <a:t>aktivitet</a:t>
                      </a:r>
                      <a:endParaRPr lang="nb-NO" sz="1000" dirty="0">
                        <a:effectLst/>
                        <a:latin typeface="+mn-lt"/>
                      </a:endParaRPr>
                    </a:p>
                  </a:txBody>
                  <a:tcPr marL="52742" marR="52742" marT="0" marB="0"/>
                </a:tc>
                <a:tc>
                  <a:txBody>
                    <a:bodyPr/>
                    <a:lstStyle/>
                    <a:p>
                      <a:pPr>
                        <a:lnSpc>
                          <a:spcPct val="107000"/>
                        </a:lnSpc>
                        <a:spcAft>
                          <a:spcPts val="0"/>
                        </a:spcAft>
                      </a:pPr>
                      <a:r>
                        <a:rPr lang="nb-NO" sz="1000" dirty="0">
                          <a:effectLst/>
                          <a:latin typeface="+mn-lt"/>
                        </a:rPr>
                        <a:t>Ansvarlig og deltagere i </a:t>
                      </a:r>
                      <a:r>
                        <a:rPr lang="nb-NO" sz="1000" dirty="0" smtClean="0">
                          <a:effectLst/>
                          <a:latin typeface="+mn-lt"/>
                        </a:rPr>
                        <a:t>aktivitet</a:t>
                      </a:r>
                      <a:endParaRPr lang="nb-NO" sz="1000" dirty="0">
                        <a:effectLst/>
                        <a:latin typeface="+mn-lt"/>
                      </a:endParaRPr>
                    </a:p>
                  </a:txBody>
                  <a:tcPr marL="52742" marR="52742" marT="0" marB="0"/>
                </a:tc>
                <a:extLst>
                  <a:ext uri="{0D108BD9-81ED-4DB2-BD59-A6C34878D82A}">
                    <a16:rowId xmlns:a16="http://schemas.microsoft.com/office/drawing/2014/main" xmlns="" val="1658180735"/>
                  </a:ext>
                </a:extLst>
              </a:tr>
              <a:tr h="679569">
                <a:tc>
                  <a:txBody>
                    <a:bodyPr/>
                    <a:lstStyle/>
                    <a:p>
                      <a:pPr>
                        <a:lnSpc>
                          <a:spcPct val="107000"/>
                        </a:lnSpc>
                        <a:spcAft>
                          <a:spcPts val="0"/>
                        </a:spcAft>
                      </a:pPr>
                      <a:r>
                        <a:rPr lang="nb-NO" sz="1000">
                          <a:effectLst/>
                          <a:latin typeface="+mn-lt"/>
                        </a:rPr>
                        <a:t>Naturtypekartlegging etter Miljødirektoratets instruks</a:t>
                      </a:r>
                      <a:endParaRPr lang="nb-NO" sz="1000">
                        <a:effectLst/>
                        <a:latin typeface="+mn-lt"/>
                        <a:ea typeface="Calibri" panose="020F0502020204030204" pitchFamily="34" charset="0"/>
                        <a:cs typeface="Times New Roman" panose="02020603050405020304" pitchFamily="18" charset="0"/>
                      </a:endParaRPr>
                    </a:p>
                  </a:txBody>
                  <a:tcPr marL="52742" marR="52742" marT="0" marB="0"/>
                </a:tc>
                <a:tc>
                  <a:txBody>
                    <a:bodyPr/>
                    <a:lstStyle/>
                    <a:p>
                      <a:pPr>
                        <a:lnSpc>
                          <a:spcPct val="107000"/>
                        </a:lnSpc>
                        <a:spcAft>
                          <a:spcPts val="0"/>
                        </a:spcAft>
                      </a:pPr>
                      <a:r>
                        <a:rPr lang="nb-NO" sz="1000" dirty="0">
                          <a:effectLst/>
                          <a:latin typeface="+mn-lt"/>
                        </a:rPr>
                        <a:t>I henhold til Miljødirektoratets plan for naturtypekartlegging 2018-2020. Miljødirektoratets mål med kartlegging av naturtyper etter Miljødirektoratets instruks er å tilby et godt kunnskapsgrunnlag til ulike sektorer og private aktører som planlegger ulike former for arealutnyttelse og -forvaltning.</a:t>
                      </a:r>
                      <a:endParaRPr lang="nb-NO" sz="1000" dirty="0">
                        <a:effectLst/>
                        <a:latin typeface="+mn-lt"/>
                        <a:ea typeface="Calibri" panose="020F0502020204030204" pitchFamily="34" charset="0"/>
                        <a:cs typeface="Times New Roman" panose="02020603050405020304" pitchFamily="18" charset="0"/>
                      </a:endParaRPr>
                    </a:p>
                  </a:txBody>
                  <a:tcPr marL="52742" marR="52742" marT="0" marB="0"/>
                </a:tc>
                <a:tc>
                  <a:txBody>
                    <a:bodyPr/>
                    <a:lstStyle/>
                    <a:p>
                      <a:pPr>
                        <a:lnSpc>
                          <a:spcPct val="107000"/>
                        </a:lnSpc>
                        <a:spcAft>
                          <a:spcPts val="0"/>
                        </a:spcAft>
                      </a:pPr>
                      <a:r>
                        <a:rPr lang="nb-NO" sz="1000">
                          <a:effectLst/>
                          <a:latin typeface="+mn-lt"/>
                        </a:rPr>
                        <a:t>2019-2020</a:t>
                      </a:r>
                      <a:endParaRPr lang="nb-NO" sz="1000">
                        <a:effectLst/>
                        <a:latin typeface="+mn-lt"/>
                        <a:ea typeface="Calibri" panose="020F0502020204030204" pitchFamily="34" charset="0"/>
                        <a:cs typeface="Times New Roman" panose="02020603050405020304" pitchFamily="18" charset="0"/>
                      </a:endParaRPr>
                    </a:p>
                  </a:txBody>
                  <a:tcPr marL="52742" marR="52742" marT="0" marB="0"/>
                </a:tc>
                <a:tc>
                  <a:txBody>
                    <a:bodyPr/>
                    <a:lstStyle/>
                    <a:p>
                      <a:pPr>
                        <a:lnSpc>
                          <a:spcPct val="107000"/>
                        </a:lnSpc>
                        <a:spcAft>
                          <a:spcPts val="0"/>
                        </a:spcAft>
                      </a:pPr>
                      <a:r>
                        <a:rPr lang="nb-NO" sz="1000" dirty="0">
                          <a:effectLst/>
                          <a:latin typeface="+mn-lt"/>
                        </a:rPr>
                        <a:t>Miljødirektoratet</a:t>
                      </a:r>
                      <a:endParaRPr lang="nb-NO" sz="1000" dirty="0">
                        <a:effectLst/>
                        <a:latin typeface="+mn-lt"/>
                        <a:ea typeface="Calibri" panose="020F0502020204030204" pitchFamily="34" charset="0"/>
                        <a:cs typeface="Times New Roman" panose="02020603050405020304" pitchFamily="18" charset="0"/>
                      </a:endParaRPr>
                    </a:p>
                  </a:txBody>
                  <a:tcPr marL="52742" marR="52742" marT="0" marB="0"/>
                </a:tc>
                <a:extLst>
                  <a:ext uri="{0D108BD9-81ED-4DB2-BD59-A6C34878D82A}">
                    <a16:rowId xmlns:a16="http://schemas.microsoft.com/office/drawing/2014/main" xmlns="" val="218759107"/>
                  </a:ext>
                </a:extLst>
              </a:tr>
              <a:tr h="1381999">
                <a:tc>
                  <a:txBody>
                    <a:bodyPr/>
                    <a:lstStyle/>
                    <a:p>
                      <a:pPr>
                        <a:lnSpc>
                          <a:spcPct val="107000"/>
                        </a:lnSpc>
                        <a:spcAft>
                          <a:spcPts val="0"/>
                        </a:spcAft>
                      </a:pPr>
                      <a:r>
                        <a:rPr lang="nb-NO" sz="1000" dirty="0">
                          <a:effectLst/>
                          <a:latin typeface="+mn-lt"/>
                        </a:rPr>
                        <a:t>Etablering av forvaltningsportal for økologisk grunnkart</a:t>
                      </a:r>
                      <a:endParaRPr lang="nb-NO" sz="1000" dirty="0">
                        <a:effectLst/>
                        <a:latin typeface="+mn-lt"/>
                        <a:ea typeface="Calibri" panose="020F0502020204030204" pitchFamily="34" charset="0"/>
                        <a:cs typeface="Times New Roman" panose="02020603050405020304" pitchFamily="18" charset="0"/>
                      </a:endParaRPr>
                    </a:p>
                  </a:txBody>
                  <a:tcPr marL="52742" marR="52742" marT="0" marB="0"/>
                </a:tc>
                <a:tc>
                  <a:txBody>
                    <a:bodyPr/>
                    <a:lstStyle/>
                    <a:p>
                      <a:pPr>
                        <a:lnSpc>
                          <a:spcPct val="107000"/>
                        </a:lnSpc>
                        <a:spcAft>
                          <a:spcPts val="0"/>
                        </a:spcAft>
                      </a:pPr>
                      <a:r>
                        <a:rPr lang="nb-NO" sz="1000" dirty="0">
                          <a:effectLst/>
                          <a:latin typeface="+mn-lt"/>
                        </a:rPr>
                        <a:t>Som en del av oppfølgingen av Meld. St.1 4 (2015-2016) – Natur for livet, skal det etableres en kartportal for økologisk grunnkart. Det er etablert en egen </a:t>
                      </a:r>
                      <a:r>
                        <a:rPr lang="nb-NO" sz="1000" dirty="0" err="1">
                          <a:effectLst/>
                          <a:latin typeface="+mn-lt"/>
                        </a:rPr>
                        <a:t>direktoratsgruppe</a:t>
                      </a:r>
                      <a:r>
                        <a:rPr lang="nb-NO" sz="1000" dirty="0">
                          <a:effectLst/>
                          <a:latin typeface="+mn-lt"/>
                        </a:rPr>
                        <a:t> for arbeidet med økologisk grunnkart. Det er et mål at en første versjon av en kartportal skal være ferdig i 2020. Miljødirektoratet har, i samråd med Klima- og miljødepartementet, gitt Artsdatabanken oppdrag om å utvikle kartportalen.  Artsdatabanken utarbeider en prosjektplan for utvikling av portalen, og dette arbeidet starter med møte i </a:t>
                      </a:r>
                      <a:r>
                        <a:rPr lang="nb-NO" sz="1000" dirty="0" err="1">
                          <a:effectLst/>
                          <a:latin typeface="+mn-lt"/>
                        </a:rPr>
                        <a:t>direktoratsgruppa</a:t>
                      </a:r>
                      <a:r>
                        <a:rPr lang="nb-NO" sz="1000" dirty="0">
                          <a:effectLst/>
                          <a:latin typeface="+mn-lt"/>
                        </a:rPr>
                        <a:t> 5. mars 2019. Det vil her opprettes en brukergruppe og en teknisk faggruppe som vil bidra i fasen med å spesifisere arbeidet</a:t>
                      </a:r>
                      <a:r>
                        <a:rPr lang="nb-NO" sz="1000" dirty="0" smtClean="0">
                          <a:effectLst/>
                          <a:latin typeface="+mn-lt"/>
                        </a:rPr>
                        <a:t>.</a:t>
                      </a:r>
                      <a:endParaRPr lang="nb-NO" sz="1000" dirty="0">
                        <a:effectLst/>
                        <a:latin typeface="+mn-lt"/>
                      </a:endParaRPr>
                    </a:p>
                  </a:txBody>
                  <a:tcPr marL="52742" marR="52742" marT="0" marB="0"/>
                </a:tc>
                <a:tc>
                  <a:txBody>
                    <a:bodyPr/>
                    <a:lstStyle/>
                    <a:p>
                      <a:pPr>
                        <a:lnSpc>
                          <a:spcPct val="107000"/>
                        </a:lnSpc>
                        <a:spcAft>
                          <a:spcPts val="0"/>
                        </a:spcAft>
                      </a:pPr>
                      <a:r>
                        <a:rPr lang="nb-NO" sz="1000" dirty="0">
                          <a:effectLst/>
                          <a:latin typeface="+mn-lt"/>
                        </a:rPr>
                        <a:t>2019-2020</a:t>
                      </a:r>
                      <a:endParaRPr lang="nb-NO" sz="1000" dirty="0">
                        <a:effectLst/>
                        <a:latin typeface="+mn-lt"/>
                        <a:ea typeface="Calibri" panose="020F0502020204030204" pitchFamily="34" charset="0"/>
                        <a:cs typeface="Times New Roman" panose="02020603050405020304" pitchFamily="18" charset="0"/>
                      </a:endParaRPr>
                    </a:p>
                  </a:txBody>
                  <a:tcPr marL="52742" marR="52742" marT="0" marB="0"/>
                </a:tc>
                <a:tc>
                  <a:txBody>
                    <a:bodyPr/>
                    <a:lstStyle/>
                    <a:p>
                      <a:pPr>
                        <a:lnSpc>
                          <a:spcPct val="107000"/>
                        </a:lnSpc>
                        <a:spcAft>
                          <a:spcPts val="0"/>
                        </a:spcAft>
                      </a:pPr>
                      <a:r>
                        <a:rPr lang="nb-NO" sz="1000" dirty="0">
                          <a:effectLst/>
                          <a:latin typeface="+mn-lt"/>
                        </a:rPr>
                        <a:t>Artsdatabanken, med bidrag fra andre etater (</a:t>
                      </a:r>
                      <a:r>
                        <a:rPr lang="nb-NO" sz="1000" dirty="0" err="1">
                          <a:effectLst/>
                          <a:latin typeface="+mn-lt"/>
                        </a:rPr>
                        <a:t>direktoratsgruppen</a:t>
                      </a:r>
                      <a:r>
                        <a:rPr lang="nb-NO" sz="1000" dirty="0">
                          <a:effectLst/>
                          <a:latin typeface="+mn-lt"/>
                        </a:rPr>
                        <a:t>, m.fl.)</a:t>
                      </a:r>
                      <a:endParaRPr lang="nb-NO" sz="1000" dirty="0">
                        <a:effectLst/>
                        <a:latin typeface="+mn-lt"/>
                        <a:ea typeface="Calibri" panose="020F0502020204030204" pitchFamily="34" charset="0"/>
                        <a:cs typeface="Times New Roman" panose="02020603050405020304" pitchFamily="18" charset="0"/>
                      </a:endParaRPr>
                    </a:p>
                  </a:txBody>
                  <a:tcPr marL="52742" marR="52742" marT="0" marB="0"/>
                </a:tc>
                <a:extLst>
                  <a:ext uri="{0D108BD9-81ED-4DB2-BD59-A6C34878D82A}">
                    <a16:rowId xmlns:a16="http://schemas.microsoft.com/office/drawing/2014/main" xmlns="" val="3417557706"/>
                  </a:ext>
                </a:extLst>
              </a:tr>
              <a:tr h="877330">
                <a:tc>
                  <a:txBody>
                    <a:bodyPr/>
                    <a:lstStyle/>
                    <a:p>
                      <a:pPr>
                        <a:lnSpc>
                          <a:spcPct val="107000"/>
                        </a:lnSpc>
                        <a:spcAft>
                          <a:spcPts val="0"/>
                        </a:spcAft>
                      </a:pPr>
                      <a:r>
                        <a:rPr lang="nb-NO" sz="1000">
                          <a:effectLst/>
                          <a:latin typeface="+mn-lt"/>
                        </a:rPr>
                        <a:t>Naturtypekartlegging – utvikling av produkter basert på fjernmåling </a:t>
                      </a:r>
                      <a:endParaRPr lang="nb-NO" sz="1000">
                        <a:effectLst/>
                        <a:latin typeface="+mn-lt"/>
                        <a:ea typeface="Calibri" panose="020F0502020204030204" pitchFamily="34" charset="0"/>
                        <a:cs typeface="Times New Roman" panose="02020603050405020304" pitchFamily="18" charset="0"/>
                      </a:endParaRPr>
                    </a:p>
                  </a:txBody>
                  <a:tcPr marL="52742" marR="52742" marT="0" marB="0"/>
                </a:tc>
                <a:tc>
                  <a:txBody>
                    <a:bodyPr/>
                    <a:lstStyle/>
                    <a:p>
                      <a:pPr>
                        <a:lnSpc>
                          <a:spcPct val="107000"/>
                        </a:lnSpc>
                        <a:spcAft>
                          <a:spcPts val="0"/>
                        </a:spcAft>
                      </a:pPr>
                      <a:r>
                        <a:rPr lang="nb-NO" sz="1000" dirty="0">
                          <a:effectLst/>
                          <a:latin typeface="+mn-lt"/>
                        </a:rPr>
                        <a:t>Ulike prosjekter for å bruke ny teknologi til prediksjonsprodukter for kartlegging og for </a:t>
                      </a:r>
                      <a:r>
                        <a:rPr lang="nb-NO" sz="1000" dirty="0" err="1">
                          <a:effectLst/>
                          <a:latin typeface="+mn-lt"/>
                        </a:rPr>
                        <a:t>utfigurering</a:t>
                      </a:r>
                      <a:r>
                        <a:rPr lang="nb-NO" sz="1000" dirty="0">
                          <a:effectLst/>
                          <a:latin typeface="+mn-lt"/>
                        </a:rPr>
                        <a:t> av naturtyper (droner, Copernicus, laser, AI, modellering)</a:t>
                      </a:r>
                    </a:p>
                    <a:p>
                      <a:pPr>
                        <a:lnSpc>
                          <a:spcPct val="107000"/>
                        </a:lnSpc>
                        <a:spcAft>
                          <a:spcPts val="0"/>
                        </a:spcAft>
                      </a:pPr>
                      <a:r>
                        <a:rPr lang="nb-NO" sz="1000" dirty="0">
                          <a:effectLst/>
                          <a:latin typeface="+mn-lt"/>
                        </a:rPr>
                        <a:t>Fjernmåling produksjon økologiske data terrestrisk </a:t>
                      </a:r>
                    </a:p>
                    <a:p>
                      <a:pPr>
                        <a:lnSpc>
                          <a:spcPct val="107000"/>
                        </a:lnSpc>
                        <a:spcAft>
                          <a:spcPts val="0"/>
                        </a:spcAft>
                      </a:pPr>
                      <a:r>
                        <a:rPr lang="nb-NO" sz="1000" dirty="0">
                          <a:effectLst/>
                          <a:latin typeface="+mn-lt"/>
                        </a:rPr>
                        <a:t>Fjernmålingsbasert kartlegging av økosystemet skog</a:t>
                      </a:r>
                    </a:p>
                    <a:p>
                      <a:pPr>
                        <a:lnSpc>
                          <a:spcPct val="107000"/>
                        </a:lnSpc>
                        <a:spcAft>
                          <a:spcPts val="0"/>
                        </a:spcAft>
                      </a:pPr>
                      <a:r>
                        <a:rPr lang="nb-NO" sz="1000" dirty="0">
                          <a:effectLst/>
                          <a:latin typeface="+mn-lt"/>
                        </a:rPr>
                        <a:t>Landformer (med NGU og ADB</a:t>
                      </a:r>
                      <a:r>
                        <a:rPr lang="nb-NO" sz="1000" dirty="0" smtClean="0">
                          <a:effectLst/>
                          <a:latin typeface="+mn-lt"/>
                        </a:rPr>
                        <a:t>)</a:t>
                      </a:r>
                      <a:endParaRPr lang="nb-NO" sz="1000" dirty="0">
                        <a:effectLst/>
                        <a:latin typeface="+mn-lt"/>
                      </a:endParaRPr>
                    </a:p>
                  </a:txBody>
                  <a:tcPr marL="52742" marR="52742" marT="0" marB="0"/>
                </a:tc>
                <a:tc>
                  <a:txBody>
                    <a:bodyPr/>
                    <a:lstStyle/>
                    <a:p>
                      <a:pPr>
                        <a:lnSpc>
                          <a:spcPct val="107000"/>
                        </a:lnSpc>
                        <a:spcAft>
                          <a:spcPts val="0"/>
                        </a:spcAft>
                      </a:pPr>
                      <a:r>
                        <a:rPr lang="nb-NO" sz="1000">
                          <a:effectLst/>
                          <a:latin typeface="+mn-lt"/>
                        </a:rPr>
                        <a:t>2019-2022</a:t>
                      </a:r>
                      <a:endParaRPr lang="nb-NO" sz="1000">
                        <a:effectLst/>
                        <a:latin typeface="+mn-lt"/>
                        <a:ea typeface="Calibri" panose="020F0502020204030204" pitchFamily="34" charset="0"/>
                        <a:cs typeface="Times New Roman" panose="02020603050405020304" pitchFamily="18" charset="0"/>
                      </a:endParaRPr>
                    </a:p>
                  </a:txBody>
                  <a:tcPr marL="52742" marR="52742" marT="0" marB="0"/>
                </a:tc>
                <a:tc>
                  <a:txBody>
                    <a:bodyPr/>
                    <a:lstStyle/>
                    <a:p>
                      <a:pPr>
                        <a:lnSpc>
                          <a:spcPct val="107000"/>
                        </a:lnSpc>
                        <a:spcAft>
                          <a:spcPts val="0"/>
                        </a:spcAft>
                      </a:pPr>
                      <a:r>
                        <a:rPr lang="nb-NO" sz="1000">
                          <a:effectLst/>
                          <a:latin typeface="+mn-lt"/>
                        </a:rPr>
                        <a:t>Miljødirektoratet i samarbeid med andre etater (Artsdatabanken, NGU, ønsker samarbeid med NIBIO)</a:t>
                      </a:r>
                      <a:endParaRPr lang="nb-NO" sz="1000">
                        <a:effectLst/>
                        <a:latin typeface="+mn-lt"/>
                        <a:ea typeface="Calibri" panose="020F0502020204030204" pitchFamily="34" charset="0"/>
                        <a:cs typeface="Times New Roman" panose="02020603050405020304" pitchFamily="18" charset="0"/>
                      </a:endParaRPr>
                    </a:p>
                  </a:txBody>
                  <a:tcPr marL="52742" marR="52742" marT="0" marB="0"/>
                </a:tc>
                <a:extLst>
                  <a:ext uri="{0D108BD9-81ED-4DB2-BD59-A6C34878D82A}">
                    <a16:rowId xmlns:a16="http://schemas.microsoft.com/office/drawing/2014/main" xmlns="" val="1791857452"/>
                  </a:ext>
                </a:extLst>
              </a:tr>
              <a:tr h="565633">
                <a:tc>
                  <a:txBody>
                    <a:bodyPr/>
                    <a:lstStyle/>
                    <a:p>
                      <a:pPr>
                        <a:lnSpc>
                          <a:spcPct val="107000"/>
                        </a:lnSpc>
                        <a:spcAft>
                          <a:spcPts val="0"/>
                        </a:spcAft>
                      </a:pPr>
                      <a:r>
                        <a:rPr lang="nb-NO" sz="1000" dirty="0">
                          <a:effectLst/>
                          <a:latin typeface="+mn-lt"/>
                        </a:rPr>
                        <a:t>Mobilisering og tilrettelegging av eksisterende økologiske kart i Geonorge</a:t>
                      </a:r>
                      <a:endParaRPr lang="nb-NO" sz="1000" dirty="0">
                        <a:effectLst/>
                        <a:latin typeface="+mn-lt"/>
                        <a:ea typeface="Calibri" panose="020F0502020204030204" pitchFamily="34" charset="0"/>
                        <a:cs typeface="Times New Roman" panose="02020603050405020304" pitchFamily="18" charset="0"/>
                      </a:endParaRPr>
                    </a:p>
                  </a:txBody>
                  <a:tcPr marL="52742" marR="52742" marT="0" marB="0"/>
                </a:tc>
                <a:tc>
                  <a:txBody>
                    <a:bodyPr/>
                    <a:lstStyle/>
                    <a:p>
                      <a:pPr>
                        <a:lnSpc>
                          <a:spcPct val="107000"/>
                        </a:lnSpc>
                        <a:spcAft>
                          <a:spcPts val="0"/>
                        </a:spcAft>
                      </a:pPr>
                      <a:r>
                        <a:rPr lang="nb-NO" sz="1000" dirty="0">
                          <a:effectLst/>
                          <a:latin typeface="+mn-lt"/>
                        </a:rPr>
                        <a:t>Dataeiere </a:t>
                      </a:r>
                    </a:p>
                    <a:p>
                      <a:pPr>
                        <a:lnSpc>
                          <a:spcPct val="107000"/>
                        </a:lnSpc>
                        <a:spcAft>
                          <a:spcPts val="0"/>
                        </a:spcAft>
                      </a:pPr>
                      <a:r>
                        <a:rPr lang="nb-NO" sz="1000" dirty="0">
                          <a:effectLst/>
                          <a:latin typeface="+mn-lt"/>
                        </a:rPr>
                        <a:t> </a:t>
                      </a:r>
                      <a:endParaRPr lang="nb-NO" sz="1000" dirty="0">
                        <a:effectLst/>
                        <a:latin typeface="+mn-lt"/>
                        <a:ea typeface="Calibri" panose="020F0502020204030204" pitchFamily="34" charset="0"/>
                        <a:cs typeface="Times New Roman" panose="02020603050405020304" pitchFamily="18" charset="0"/>
                      </a:endParaRPr>
                    </a:p>
                  </a:txBody>
                  <a:tcPr marL="52742" marR="52742" marT="0" marB="0"/>
                </a:tc>
                <a:tc>
                  <a:txBody>
                    <a:bodyPr/>
                    <a:lstStyle/>
                    <a:p>
                      <a:pPr>
                        <a:lnSpc>
                          <a:spcPct val="107000"/>
                        </a:lnSpc>
                        <a:spcAft>
                          <a:spcPts val="0"/>
                        </a:spcAft>
                      </a:pPr>
                      <a:r>
                        <a:rPr lang="nb-NO" sz="1000" dirty="0">
                          <a:effectLst/>
                          <a:latin typeface="+mn-lt"/>
                        </a:rPr>
                        <a:t> </a:t>
                      </a:r>
                      <a:endParaRPr lang="nb-NO" sz="1000" dirty="0">
                        <a:effectLst/>
                        <a:latin typeface="+mn-lt"/>
                        <a:ea typeface="Calibri" panose="020F0502020204030204" pitchFamily="34" charset="0"/>
                        <a:cs typeface="Times New Roman" panose="02020603050405020304" pitchFamily="18" charset="0"/>
                      </a:endParaRPr>
                    </a:p>
                  </a:txBody>
                  <a:tcPr marL="52742" marR="52742" marT="0" marB="0"/>
                </a:tc>
                <a:tc>
                  <a:txBody>
                    <a:bodyPr/>
                    <a:lstStyle/>
                    <a:p>
                      <a:pPr>
                        <a:lnSpc>
                          <a:spcPct val="107000"/>
                        </a:lnSpc>
                        <a:spcAft>
                          <a:spcPts val="0"/>
                        </a:spcAft>
                      </a:pPr>
                      <a:r>
                        <a:rPr lang="nb-NO" sz="1000" dirty="0">
                          <a:effectLst/>
                          <a:latin typeface="+mn-lt"/>
                        </a:rPr>
                        <a:t>Sektorene (NVE, Miljødir, NIBIO, NGU, HI) – </a:t>
                      </a:r>
                      <a:r>
                        <a:rPr lang="nb-NO" sz="1000" dirty="0" err="1">
                          <a:effectLst/>
                          <a:latin typeface="+mn-lt"/>
                        </a:rPr>
                        <a:t>evt</a:t>
                      </a:r>
                      <a:r>
                        <a:rPr lang="nb-NO" sz="1000" dirty="0">
                          <a:effectLst/>
                          <a:latin typeface="+mn-lt"/>
                        </a:rPr>
                        <a:t> sektorer som bestiller kartlegging </a:t>
                      </a:r>
                      <a:r>
                        <a:rPr lang="nb-NO" sz="1000" dirty="0" smtClean="0">
                          <a:effectLst/>
                          <a:latin typeface="+mn-lt"/>
                        </a:rPr>
                        <a:t>Bane Nor, </a:t>
                      </a:r>
                      <a:r>
                        <a:rPr lang="nb-NO" sz="1000" dirty="0" err="1" smtClean="0">
                          <a:effectLst/>
                          <a:latin typeface="+mn-lt"/>
                        </a:rPr>
                        <a:t>Vegdir</a:t>
                      </a:r>
                      <a:endParaRPr lang="nb-NO" sz="1000" dirty="0">
                        <a:effectLst/>
                        <a:latin typeface="+mn-lt"/>
                        <a:ea typeface="Calibri" panose="020F0502020204030204" pitchFamily="34" charset="0"/>
                        <a:cs typeface="Times New Roman" panose="02020603050405020304" pitchFamily="18" charset="0"/>
                      </a:endParaRPr>
                    </a:p>
                  </a:txBody>
                  <a:tcPr marL="52742" marR="52742" marT="0" marB="0"/>
                </a:tc>
                <a:extLst>
                  <a:ext uri="{0D108BD9-81ED-4DB2-BD59-A6C34878D82A}">
                    <a16:rowId xmlns:a16="http://schemas.microsoft.com/office/drawing/2014/main" xmlns="" val="696602369"/>
                  </a:ext>
                </a:extLst>
              </a:tr>
              <a:tr h="701749">
                <a:tc>
                  <a:txBody>
                    <a:bodyPr/>
                    <a:lstStyle/>
                    <a:p>
                      <a:pPr>
                        <a:lnSpc>
                          <a:spcPct val="107000"/>
                        </a:lnSpc>
                        <a:spcAft>
                          <a:spcPts val="0"/>
                        </a:spcAft>
                      </a:pPr>
                      <a:r>
                        <a:rPr lang="nb-NO" sz="1000" dirty="0">
                          <a:effectLst/>
                          <a:latin typeface="+mn-lt"/>
                        </a:rPr>
                        <a:t>Tilpasning av Geonorge</a:t>
                      </a:r>
                      <a:endParaRPr lang="nb-NO" sz="1000" dirty="0">
                        <a:effectLst/>
                        <a:latin typeface="+mn-lt"/>
                        <a:ea typeface="Calibri" panose="020F0502020204030204" pitchFamily="34" charset="0"/>
                        <a:cs typeface="Times New Roman" panose="02020603050405020304" pitchFamily="18" charset="0"/>
                      </a:endParaRPr>
                    </a:p>
                  </a:txBody>
                  <a:tcPr marL="52742" marR="52742" marT="0" marB="0"/>
                </a:tc>
                <a:tc>
                  <a:txBody>
                    <a:bodyPr/>
                    <a:lstStyle/>
                    <a:p>
                      <a:pPr>
                        <a:lnSpc>
                          <a:spcPct val="107000"/>
                        </a:lnSpc>
                        <a:spcAft>
                          <a:spcPts val="0"/>
                        </a:spcAft>
                      </a:pPr>
                      <a:r>
                        <a:rPr lang="nb-NO" sz="1000" dirty="0">
                          <a:effectLst/>
                          <a:latin typeface="+mn-lt"/>
                        </a:rPr>
                        <a:t>Det skal etableres tjenester som sikrer effektiv dataflyt på tvers av aktuelle databaser og saksbehandlingsverktøy. Det økologiske grunnkartet skal samvirke med Geonorge og det må være avklart og etablert en løsning for hvordan utvikling av datasett fra økologisk grunnkart kan inngå. (også DOK-datasett</a:t>
                      </a:r>
                      <a:r>
                        <a:rPr lang="nb-NO" sz="1000" dirty="0" smtClean="0">
                          <a:effectLst/>
                          <a:latin typeface="+mn-lt"/>
                        </a:rPr>
                        <a:t>)</a:t>
                      </a:r>
                      <a:endParaRPr lang="nb-NO" sz="1000" dirty="0">
                        <a:effectLst/>
                        <a:latin typeface="+mn-lt"/>
                      </a:endParaRPr>
                    </a:p>
                  </a:txBody>
                  <a:tcPr marL="52742" marR="52742" marT="0" marB="0"/>
                </a:tc>
                <a:tc>
                  <a:txBody>
                    <a:bodyPr/>
                    <a:lstStyle/>
                    <a:p>
                      <a:pPr>
                        <a:lnSpc>
                          <a:spcPct val="107000"/>
                        </a:lnSpc>
                        <a:spcAft>
                          <a:spcPts val="0"/>
                        </a:spcAft>
                      </a:pPr>
                      <a:r>
                        <a:rPr lang="nb-NO" sz="1000">
                          <a:effectLst/>
                          <a:latin typeface="+mn-lt"/>
                        </a:rPr>
                        <a:t> </a:t>
                      </a:r>
                      <a:endParaRPr lang="nb-NO" sz="1000">
                        <a:effectLst/>
                        <a:latin typeface="+mn-lt"/>
                        <a:ea typeface="Calibri" panose="020F0502020204030204" pitchFamily="34" charset="0"/>
                        <a:cs typeface="Times New Roman" panose="02020603050405020304" pitchFamily="18" charset="0"/>
                      </a:endParaRPr>
                    </a:p>
                  </a:txBody>
                  <a:tcPr marL="52742" marR="52742" marT="0" marB="0"/>
                </a:tc>
                <a:tc>
                  <a:txBody>
                    <a:bodyPr/>
                    <a:lstStyle/>
                    <a:p>
                      <a:pPr>
                        <a:lnSpc>
                          <a:spcPct val="107000"/>
                        </a:lnSpc>
                        <a:spcAft>
                          <a:spcPts val="0"/>
                        </a:spcAft>
                      </a:pPr>
                      <a:r>
                        <a:rPr lang="nb-NO" sz="1000">
                          <a:effectLst/>
                          <a:latin typeface="+mn-lt"/>
                        </a:rPr>
                        <a:t>Kartverket</a:t>
                      </a:r>
                      <a:endParaRPr lang="nb-NO" sz="1000">
                        <a:effectLst/>
                        <a:latin typeface="+mn-lt"/>
                        <a:ea typeface="Calibri" panose="020F0502020204030204" pitchFamily="34" charset="0"/>
                        <a:cs typeface="Times New Roman" panose="02020603050405020304" pitchFamily="18" charset="0"/>
                      </a:endParaRPr>
                    </a:p>
                  </a:txBody>
                  <a:tcPr marL="52742" marR="52742" marT="0" marB="0"/>
                </a:tc>
                <a:extLst>
                  <a:ext uri="{0D108BD9-81ED-4DB2-BD59-A6C34878D82A}">
                    <a16:rowId xmlns:a16="http://schemas.microsoft.com/office/drawing/2014/main" xmlns="" val="1286033533"/>
                  </a:ext>
                </a:extLst>
              </a:tr>
              <a:tr h="298277">
                <a:tc>
                  <a:txBody>
                    <a:bodyPr/>
                    <a:lstStyle/>
                    <a:p>
                      <a:pPr>
                        <a:lnSpc>
                          <a:spcPct val="107000"/>
                        </a:lnSpc>
                        <a:spcAft>
                          <a:spcPts val="0"/>
                        </a:spcAft>
                      </a:pPr>
                      <a:r>
                        <a:rPr lang="nb-NO" sz="1000">
                          <a:effectLst/>
                          <a:latin typeface="+mn-lt"/>
                        </a:rPr>
                        <a:t>Kartlegging MiS</a:t>
                      </a:r>
                      <a:endParaRPr lang="nb-NO" sz="1000">
                        <a:effectLst/>
                        <a:latin typeface="+mn-lt"/>
                        <a:ea typeface="Calibri" panose="020F0502020204030204" pitchFamily="34" charset="0"/>
                        <a:cs typeface="Times New Roman" panose="02020603050405020304" pitchFamily="18" charset="0"/>
                      </a:endParaRPr>
                    </a:p>
                  </a:txBody>
                  <a:tcPr marL="52742" marR="52742" marT="0" marB="0"/>
                </a:tc>
                <a:tc>
                  <a:txBody>
                    <a:bodyPr/>
                    <a:lstStyle/>
                    <a:p>
                      <a:pPr>
                        <a:lnSpc>
                          <a:spcPct val="107000"/>
                        </a:lnSpc>
                        <a:spcAft>
                          <a:spcPts val="0"/>
                        </a:spcAft>
                      </a:pPr>
                      <a:r>
                        <a:rPr lang="nb-NO" sz="1000">
                          <a:effectLst/>
                          <a:latin typeface="+mn-lt"/>
                        </a:rPr>
                        <a:t> </a:t>
                      </a:r>
                    </a:p>
                    <a:p>
                      <a:pPr>
                        <a:lnSpc>
                          <a:spcPct val="107000"/>
                        </a:lnSpc>
                        <a:spcAft>
                          <a:spcPts val="0"/>
                        </a:spcAft>
                      </a:pPr>
                      <a:r>
                        <a:rPr lang="nb-NO" sz="1000">
                          <a:effectLst/>
                          <a:latin typeface="+mn-lt"/>
                        </a:rPr>
                        <a:t> </a:t>
                      </a:r>
                      <a:endParaRPr lang="nb-NO" sz="1000">
                        <a:effectLst/>
                        <a:latin typeface="+mn-lt"/>
                        <a:ea typeface="Calibri" panose="020F0502020204030204" pitchFamily="34" charset="0"/>
                        <a:cs typeface="Times New Roman" panose="02020603050405020304" pitchFamily="18" charset="0"/>
                      </a:endParaRPr>
                    </a:p>
                  </a:txBody>
                  <a:tcPr marL="52742" marR="52742" marT="0" marB="0"/>
                </a:tc>
                <a:tc>
                  <a:txBody>
                    <a:bodyPr/>
                    <a:lstStyle/>
                    <a:p>
                      <a:pPr>
                        <a:lnSpc>
                          <a:spcPct val="107000"/>
                        </a:lnSpc>
                        <a:spcAft>
                          <a:spcPts val="0"/>
                        </a:spcAft>
                      </a:pPr>
                      <a:r>
                        <a:rPr lang="nb-NO" sz="1000">
                          <a:effectLst/>
                          <a:latin typeface="+mn-lt"/>
                        </a:rPr>
                        <a:t> </a:t>
                      </a:r>
                      <a:endParaRPr lang="nb-NO" sz="1000">
                        <a:effectLst/>
                        <a:latin typeface="+mn-lt"/>
                        <a:ea typeface="Calibri" panose="020F0502020204030204" pitchFamily="34" charset="0"/>
                        <a:cs typeface="Times New Roman" panose="02020603050405020304" pitchFamily="18" charset="0"/>
                      </a:endParaRPr>
                    </a:p>
                  </a:txBody>
                  <a:tcPr marL="52742" marR="52742" marT="0" marB="0"/>
                </a:tc>
                <a:tc>
                  <a:txBody>
                    <a:bodyPr/>
                    <a:lstStyle/>
                    <a:p>
                      <a:pPr>
                        <a:lnSpc>
                          <a:spcPct val="107000"/>
                        </a:lnSpc>
                        <a:spcAft>
                          <a:spcPts val="0"/>
                        </a:spcAft>
                      </a:pPr>
                      <a:endParaRPr lang="nb-NO" sz="1000" dirty="0">
                        <a:effectLst/>
                        <a:latin typeface="+mn-lt"/>
                        <a:ea typeface="Calibri" panose="020F0502020204030204" pitchFamily="34" charset="0"/>
                        <a:cs typeface="Times New Roman" panose="02020603050405020304" pitchFamily="18" charset="0"/>
                      </a:endParaRPr>
                    </a:p>
                  </a:txBody>
                  <a:tcPr marL="52742" marR="52742" marT="0" marB="0"/>
                </a:tc>
                <a:extLst>
                  <a:ext uri="{0D108BD9-81ED-4DB2-BD59-A6C34878D82A}">
                    <a16:rowId xmlns:a16="http://schemas.microsoft.com/office/drawing/2014/main" xmlns="" val="687614338"/>
                  </a:ext>
                </a:extLst>
              </a:tr>
            </a:tbl>
          </a:graphicData>
        </a:graphic>
      </p:graphicFrame>
      <p:sp>
        <p:nvSpPr>
          <p:cNvPr id="2" name="Tittel 1" hidden="1"/>
          <p:cNvSpPr>
            <a:spLocks noGrp="1"/>
          </p:cNvSpPr>
          <p:nvPr>
            <p:ph type="title" idx="4294967295"/>
          </p:nvPr>
        </p:nvSpPr>
        <p:spPr/>
        <p:txBody>
          <a:bodyPr/>
          <a:lstStyle/>
          <a:p>
            <a:r>
              <a:rPr lang="en-US" dirty="0" err="1" smtClean="0"/>
              <a:t>Tiltak</a:t>
            </a:r>
            <a:r>
              <a:rPr lang="en-US" dirty="0" smtClean="0"/>
              <a:t> 11: </a:t>
            </a:r>
            <a:r>
              <a:rPr lang="en-US" dirty="0" err="1" smtClean="0"/>
              <a:t>Etablere</a:t>
            </a:r>
            <a:r>
              <a:rPr lang="en-US" dirty="0" smtClean="0"/>
              <a:t> </a:t>
            </a:r>
            <a:r>
              <a:rPr lang="en-US" dirty="0" err="1" smtClean="0"/>
              <a:t>økologisk</a:t>
            </a:r>
            <a:r>
              <a:rPr lang="en-US" dirty="0" smtClean="0"/>
              <a:t> </a:t>
            </a:r>
            <a:r>
              <a:rPr lang="en-US" dirty="0" err="1" smtClean="0"/>
              <a:t>grunnkart</a:t>
            </a:r>
            <a:r>
              <a:rPr lang="en-US" dirty="0" smtClean="0"/>
              <a:t>, </a:t>
            </a:r>
            <a:r>
              <a:rPr lang="en-US" dirty="0" err="1" smtClean="0"/>
              <a:t>aktiviteter</a:t>
            </a:r>
            <a:endParaRPr lang="en-US" dirty="0"/>
          </a:p>
        </p:txBody>
      </p:sp>
    </p:spTree>
    <p:extLst>
      <p:ext uri="{BB962C8B-B14F-4D97-AF65-F5344CB8AC3E}">
        <p14:creationId xmlns:p14="http://schemas.microsoft.com/office/powerpoint/2010/main" val="38942829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4 deler&#10;innsamling av data&#10;lagring og forvaltning&#10;tilrettelegging og distribusjon&#10;tilgang og bruk " title="Hva tiltaket berør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27584" y="5591016"/>
            <a:ext cx="5227584" cy="496360"/>
          </a:xfrm>
          <a:prstGeom prst="rect">
            <a:avLst/>
          </a:prstGeom>
        </p:spPr>
      </p:pic>
      <p:sp>
        <p:nvSpPr>
          <p:cNvPr id="7" name="TekstSylinder 6">
            <a:extLst>
              <a:ext uri="{FF2B5EF4-FFF2-40B4-BE49-F238E27FC236}">
                <a16:creationId xmlns:a16="http://schemas.microsoft.com/office/drawing/2014/main" xmlns="" id="{8366F5EA-B89A-4F38-B0A1-1D578ABD606C}"/>
              </a:ext>
            </a:extLst>
          </p:cNvPr>
          <p:cNvSpPr txBox="1"/>
          <p:nvPr/>
        </p:nvSpPr>
        <p:spPr>
          <a:xfrm>
            <a:off x="956619" y="563548"/>
            <a:ext cx="8959702" cy="5847755"/>
          </a:xfrm>
          <a:prstGeom prst="rect">
            <a:avLst/>
          </a:prstGeom>
          <a:noFill/>
        </p:spPr>
        <p:txBody>
          <a:bodyPr wrap="square" rtlCol="0">
            <a:spAutoFit/>
          </a:bodyPr>
          <a:lstStyle/>
          <a:p>
            <a:r>
              <a:rPr lang="nb-NO" b="1" dirty="0">
                <a:solidFill>
                  <a:srgbClr val="5B9BD5">
                    <a:lumMod val="75000"/>
                  </a:srgbClr>
                </a:solidFill>
              </a:rPr>
              <a:t>TILTAK </a:t>
            </a:r>
            <a:r>
              <a:rPr lang="nb-NO" b="1" dirty="0" smtClean="0">
                <a:solidFill>
                  <a:srgbClr val="5B9BD5">
                    <a:lumMod val="75000"/>
                  </a:srgbClr>
                </a:solidFill>
              </a:rPr>
              <a:t>12: </a:t>
            </a:r>
            <a:endParaRPr lang="nb-NO" dirty="0">
              <a:solidFill>
                <a:srgbClr val="5B9BD5">
                  <a:lumMod val="75000"/>
                </a:srgbClr>
              </a:solidFill>
            </a:endParaRPr>
          </a:p>
          <a:p>
            <a:r>
              <a:rPr lang="nb-NO" b="1" dirty="0">
                <a:solidFill>
                  <a:srgbClr val="44546A"/>
                </a:solidFill>
              </a:rPr>
              <a:t>SIKRE GJENBRUK AV GEODATA INNSAMLET ETTER OFFENTLIGE KRAV </a:t>
            </a:r>
            <a:br>
              <a:rPr lang="nb-NO" b="1" dirty="0">
                <a:solidFill>
                  <a:srgbClr val="44546A"/>
                </a:solidFill>
              </a:rPr>
            </a:br>
            <a:endParaRPr lang="nb-NO" b="1" dirty="0" smtClean="0">
              <a:solidFill>
                <a:srgbClr val="44546A"/>
              </a:solidFill>
            </a:endParaRPr>
          </a:p>
          <a:p>
            <a:r>
              <a:rPr lang="nb-NO" sz="1600" dirty="0" smtClean="0">
                <a:solidFill>
                  <a:srgbClr val="44546A"/>
                </a:solidFill>
              </a:rPr>
              <a:t>Store</a:t>
            </a:r>
            <a:r>
              <a:rPr lang="nb-NO" sz="1600" b="1" dirty="0" smtClean="0">
                <a:solidFill>
                  <a:srgbClr val="44546A"/>
                </a:solidFill>
              </a:rPr>
              <a:t> </a:t>
            </a:r>
            <a:r>
              <a:rPr lang="nb-NO" sz="1600" dirty="0">
                <a:solidFill>
                  <a:srgbClr val="44546A"/>
                </a:solidFill>
              </a:rPr>
              <a:t>mengder geografisk informasjon samles inn som del av kartleggingsprogrammer, forskning, konsekvensvurderinger og annen offentlig finansiert eller pålagt dokumentasjon – men uten at det nødvendigvis legges til rette for gjenbruk. Slike data skal bli mer tilgjengelige for bred bruk i samfunnet. </a:t>
            </a:r>
          </a:p>
          <a:p>
            <a:endParaRPr lang="nb-NO" sz="1600" dirty="0">
              <a:solidFill>
                <a:srgbClr val="44546A"/>
              </a:solidFill>
            </a:endParaRPr>
          </a:p>
          <a:p>
            <a:pPr marL="285750" indent="-285750">
              <a:buFont typeface="Arial" panose="020B0604020202020204" pitchFamily="34" charset="0"/>
              <a:buChar char="•"/>
            </a:pPr>
            <a:r>
              <a:rPr lang="nb-NO" sz="1600" dirty="0">
                <a:solidFill>
                  <a:srgbClr val="44546A"/>
                </a:solidFill>
              </a:rPr>
              <a:t>Utrede omfang, berørte aktører og viktige utfordringer – og anslå verdien dataene representerer for et samlet datagrunnlag. </a:t>
            </a:r>
          </a:p>
          <a:p>
            <a:pPr marL="285750" indent="-285750">
              <a:buFont typeface="Arial" panose="020B0604020202020204" pitchFamily="34" charset="0"/>
              <a:buChar char="•"/>
            </a:pPr>
            <a:r>
              <a:rPr lang="nb-NO" sz="1600" dirty="0">
                <a:solidFill>
                  <a:srgbClr val="44546A"/>
                </a:solidFill>
              </a:rPr>
              <a:t>Anbefale aktuelle tiltak for bedre organisering, forvaltning, standarder, metadata, spesifikasjoner, felles løsninger og veiledning – og vurdere gevinster av tiltakene.</a:t>
            </a:r>
          </a:p>
          <a:p>
            <a:pPr marL="285750" indent="-285750">
              <a:buFont typeface="Arial" panose="020B0604020202020204" pitchFamily="34" charset="0"/>
              <a:buChar char="•"/>
            </a:pPr>
            <a:r>
              <a:rPr lang="nb-NO" sz="1600" dirty="0">
                <a:solidFill>
                  <a:srgbClr val="44546A"/>
                </a:solidFill>
              </a:rPr>
              <a:t>Utrede behovet for bedre retningslinjer og krav til aktørene. </a:t>
            </a:r>
          </a:p>
          <a:p>
            <a:pPr marL="285750" indent="-285750">
              <a:buFont typeface="Arial" panose="020B0604020202020204" pitchFamily="34" charset="0"/>
              <a:buChar char="•"/>
            </a:pPr>
            <a:r>
              <a:rPr lang="nb-NO" sz="1600" dirty="0">
                <a:solidFill>
                  <a:srgbClr val="44546A"/>
                </a:solidFill>
              </a:rPr>
              <a:t>Innarbeide retningslinjer og krav i lovverk eller på annen måte, for eksempel i Digitaliseringsrundskrivet. </a:t>
            </a:r>
          </a:p>
          <a:p>
            <a:pPr marL="285750" indent="-285750">
              <a:buFont typeface="Arial" panose="020B0604020202020204" pitchFamily="34" charset="0"/>
              <a:buChar char="•"/>
            </a:pPr>
            <a:r>
              <a:rPr lang="nb-NO" sz="1600" dirty="0">
                <a:solidFill>
                  <a:srgbClr val="44546A"/>
                </a:solidFill>
              </a:rPr>
              <a:t>Utforme hensiktsmessig veiledning og bevisstgjøre aktørene om aktuelle krav.</a:t>
            </a:r>
          </a:p>
          <a:p>
            <a:pPr marL="285750" indent="-285750">
              <a:buFont typeface="Arial" panose="020B0604020202020204" pitchFamily="34" charset="0"/>
              <a:buChar char="•"/>
            </a:pPr>
            <a:r>
              <a:rPr lang="nb-NO" sz="1600" dirty="0">
                <a:solidFill>
                  <a:srgbClr val="44546A"/>
                </a:solidFill>
              </a:rPr>
              <a:t>Gjennomføre piloter som kan demonstrere løsninger som understøtter et livsløpsperspektiv for denne type data, innenfor den geografisk infrastrukturen.</a:t>
            </a:r>
          </a:p>
          <a:p>
            <a:endParaRPr lang="nb-NO" sz="1600" dirty="0">
              <a:solidFill>
                <a:srgbClr val="44546A"/>
              </a:solidFill>
            </a:endParaRPr>
          </a:p>
          <a:p>
            <a:r>
              <a:rPr lang="nb-NO" sz="1600" b="1" dirty="0">
                <a:solidFill>
                  <a:srgbClr val="5B9BD5">
                    <a:lumMod val="75000"/>
                  </a:srgbClr>
                </a:solidFill>
              </a:rPr>
              <a:t>Gjennomføring: 2019-2021</a:t>
            </a:r>
          </a:p>
          <a:p>
            <a:r>
              <a:rPr lang="nb-NO" sz="1600" b="1" dirty="0">
                <a:solidFill>
                  <a:srgbClr val="5B9BD5">
                    <a:lumMod val="75000"/>
                  </a:srgbClr>
                </a:solidFill>
              </a:rPr>
              <a:t>Ansvarlig: </a:t>
            </a:r>
            <a:r>
              <a:rPr lang="nb-NO" sz="1600" b="1" dirty="0" smtClean="0">
                <a:solidFill>
                  <a:srgbClr val="5B9BD5">
                    <a:lumMod val="75000"/>
                  </a:srgbClr>
                </a:solidFill>
              </a:rPr>
              <a:t>Kartverket</a:t>
            </a:r>
            <a:endParaRPr lang="nb-NO" sz="1600" b="1" dirty="0">
              <a:solidFill>
                <a:srgbClr val="5B9BD5">
                  <a:lumMod val="75000"/>
                </a:srgbClr>
              </a:solidFill>
            </a:endParaRPr>
          </a:p>
          <a:p>
            <a:r>
              <a:rPr lang="nb-NO" sz="1600" b="1" dirty="0">
                <a:solidFill>
                  <a:srgbClr val="5B9BD5">
                    <a:lumMod val="75000"/>
                  </a:srgbClr>
                </a:solidFill>
              </a:rPr>
              <a:t>Medvirkende: </a:t>
            </a:r>
            <a:r>
              <a:rPr lang="nb-NO" sz="1600" b="1" dirty="0" smtClean="0">
                <a:solidFill>
                  <a:srgbClr val="5B9BD5">
                    <a:lumMod val="75000"/>
                  </a:srgbClr>
                </a:solidFill>
              </a:rPr>
              <a:t>Miljødir, SVV, Bane Nor, Oslo kommune,</a:t>
            </a:r>
          </a:p>
          <a:p>
            <a:r>
              <a:rPr lang="nb-NO" sz="1600" b="1" dirty="0" smtClean="0">
                <a:solidFill>
                  <a:srgbClr val="5B9BD5">
                    <a:lumMod val="75000"/>
                  </a:srgbClr>
                </a:solidFill>
              </a:rPr>
              <a:t>Privat sektor – konsulenter mv</a:t>
            </a:r>
            <a:endParaRPr lang="nb-NO" i="1" dirty="0"/>
          </a:p>
          <a:p>
            <a:r>
              <a:rPr lang="nb-NO" sz="1600" b="1" dirty="0" smtClean="0">
                <a:solidFill>
                  <a:srgbClr val="5B9BD5">
                    <a:lumMod val="75000"/>
                  </a:srgbClr>
                </a:solidFill>
              </a:rPr>
              <a:t>Delmål: 1.3, 1.1, 1.2,</a:t>
            </a:r>
            <a:endParaRPr lang="nb-NO" sz="1600" b="1" dirty="0">
              <a:solidFill>
                <a:srgbClr val="5B9BD5">
                  <a:lumMod val="75000"/>
                </a:srgbClr>
              </a:solidFill>
            </a:endParaRPr>
          </a:p>
        </p:txBody>
      </p:sp>
      <p:sp>
        <p:nvSpPr>
          <p:cNvPr id="12" name="Pil ned 11" descr="Pil" title="Pil"/>
          <p:cNvSpPr/>
          <p:nvPr/>
        </p:nvSpPr>
        <p:spPr>
          <a:xfrm>
            <a:off x="6330361" y="5247565"/>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3" name="Pil ned 12" descr="Pil" title="Pil"/>
          <p:cNvSpPr/>
          <p:nvPr/>
        </p:nvSpPr>
        <p:spPr>
          <a:xfrm>
            <a:off x="10116459" y="5247565"/>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4" name="Pil ned 13" descr="Pil" title="Pil"/>
          <p:cNvSpPr/>
          <p:nvPr/>
        </p:nvSpPr>
        <p:spPr>
          <a:xfrm>
            <a:off x="7552354" y="5242239"/>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5" name="Pil ned 14" descr="Pil" title="Pil"/>
          <p:cNvSpPr/>
          <p:nvPr/>
        </p:nvSpPr>
        <p:spPr>
          <a:xfrm>
            <a:off x="8815073" y="5247564"/>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2" name="Tittel 1" hidden="1"/>
          <p:cNvSpPr>
            <a:spLocks noGrp="1"/>
          </p:cNvSpPr>
          <p:nvPr>
            <p:ph type="title" idx="4294967295"/>
          </p:nvPr>
        </p:nvSpPr>
        <p:spPr/>
        <p:txBody>
          <a:bodyPr/>
          <a:lstStyle/>
          <a:p>
            <a:r>
              <a:rPr lang="en-US" dirty="0" err="1" smtClean="0"/>
              <a:t>Tiltak</a:t>
            </a:r>
            <a:r>
              <a:rPr lang="en-US" dirty="0" smtClean="0"/>
              <a:t> 12: </a:t>
            </a:r>
            <a:r>
              <a:rPr lang="en-US" dirty="0" err="1" smtClean="0"/>
              <a:t>Sikre</a:t>
            </a:r>
            <a:r>
              <a:rPr lang="en-US" dirty="0" smtClean="0"/>
              <a:t> </a:t>
            </a:r>
            <a:r>
              <a:rPr lang="en-US" dirty="0" err="1" smtClean="0"/>
              <a:t>gjenbruk</a:t>
            </a:r>
            <a:r>
              <a:rPr lang="en-US" baseline="0" dirty="0" smtClean="0"/>
              <a:t> </a:t>
            </a:r>
            <a:r>
              <a:rPr lang="en-US" baseline="0" dirty="0" err="1" smtClean="0"/>
              <a:t>av</a:t>
            </a:r>
            <a:r>
              <a:rPr lang="en-US" baseline="0" dirty="0" smtClean="0"/>
              <a:t> geodata </a:t>
            </a:r>
            <a:r>
              <a:rPr lang="en-US" baseline="0" dirty="0" err="1" smtClean="0"/>
              <a:t>innsamlet</a:t>
            </a:r>
            <a:r>
              <a:rPr lang="en-US" baseline="0" dirty="0" smtClean="0"/>
              <a:t> </a:t>
            </a:r>
            <a:r>
              <a:rPr lang="en-US" baseline="0" dirty="0" err="1" smtClean="0"/>
              <a:t>etter</a:t>
            </a:r>
            <a:r>
              <a:rPr lang="en-US" baseline="0" dirty="0" smtClean="0"/>
              <a:t> </a:t>
            </a:r>
            <a:r>
              <a:rPr lang="en-US" baseline="0" dirty="0" err="1" smtClean="0"/>
              <a:t>offentlige</a:t>
            </a:r>
            <a:r>
              <a:rPr lang="en-US" baseline="0" dirty="0" smtClean="0"/>
              <a:t> </a:t>
            </a:r>
            <a:r>
              <a:rPr lang="en-US" baseline="0" dirty="0" err="1" smtClean="0"/>
              <a:t>krav</a:t>
            </a:r>
            <a:endParaRPr lang="en-US" dirty="0"/>
          </a:p>
        </p:txBody>
      </p:sp>
    </p:spTree>
    <p:extLst>
      <p:ext uri="{BB962C8B-B14F-4D97-AF65-F5344CB8AC3E}">
        <p14:creationId xmlns:p14="http://schemas.microsoft.com/office/powerpoint/2010/main" val="40901623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xmlns="" id="{8366F5EA-B89A-4F38-B0A1-1D578ABD606C}"/>
              </a:ext>
            </a:extLst>
          </p:cNvPr>
          <p:cNvSpPr txBox="1"/>
          <p:nvPr/>
        </p:nvSpPr>
        <p:spPr>
          <a:xfrm>
            <a:off x="1318043" y="525702"/>
            <a:ext cx="8959702" cy="923330"/>
          </a:xfrm>
          <a:prstGeom prst="rect">
            <a:avLst/>
          </a:prstGeom>
          <a:noFill/>
        </p:spPr>
        <p:txBody>
          <a:bodyPr wrap="square" rtlCol="0">
            <a:spAutoFit/>
          </a:bodyPr>
          <a:lstStyle/>
          <a:p>
            <a:r>
              <a:rPr lang="nb-NO" b="1" dirty="0">
                <a:solidFill>
                  <a:srgbClr val="5B9BD5">
                    <a:lumMod val="75000"/>
                  </a:srgbClr>
                </a:solidFill>
              </a:rPr>
              <a:t>TILTAK </a:t>
            </a:r>
            <a:r>
              <a:rPr lang="nb-NO" b="1" dirty="0" smtClean="0">
                <a:solidFill>
                  <a:srgbClr val="5B9BD5">
                    <a:lumMod val="75000"/>
                  </a:srgbClr>
                </a:solidFill>
              </a:rPr>
              <a:t>12: </a:t>
            </a:r>
            <a:endParaRPr lang="nb-NO" dirty="0">
              <a:solidFill>
                <a:srgbClr val="5B9BD5">
                  <a:lumMod val="75000"/>
                </a:srgbClr>
              </a:solidFill>
            </a:endParaRPr>
          </a:p>
          <a:p>
            <a:r>
              <a:rPr lang="nb-NO" b="1" dirty="0">
                <a:solidFill>
                  <a:srgbClr val="44546A"/>
                </a:solidFill>
              </a:rPr>
              <a:t>SIKRE GJENBRUK AV GEODATA INNSAMLET ETTER OFFENTLIGE </a:t>
            </a:r>
            <a:r>
              <a:rPr lang="nb-NO" b="1" dirty="0" smtClean="0">
                <a:solidFill>
                  <a:srgbClr val="44546A"/>
                </a:solidFill>
              </a:rPr>
              <a:t>KRAV, aktiviteter </a:t>
            </a:r>
            <a:r>
              <a:rPr lang="nb-NO" b="1" dirty="0">
                <a:solidFill>
                  <a:srgbClr val="44546A"/>
                </a:solidFill>
              </a:rPr>
              <a:t/>
            </a:r>
            <a:br>
              <a:rPr lang="nb-NO" b="1" dirty="0">
                <a:solidFill>
                  <a:srgbClr val="44546A"/>
                </a:solidFill>
              </a:rPr>
            </a:br>
            <a:endParaRPr lang="nb-NO" b="1" dirty="0" smtClean="0">
              <a:solidFill>
                <a:srgbClr val="44546A"/>
              </a:solidFill>
            </a:endParaRPr>
          </a:p>
        </p:txBody>
      </p:sp>
      <p:graphicFrame>
        <p:nvGraphicFramePr>
          <p:cNvPr id="5" name="Tabell 4" descr="Tabell over tiltak " title="Tabell over tiltak "/>
          <p:cNvGraphicFramePr>
            <a:graphicFrameLocks noGrp="1"/>
          </p:cNvGraphicFramePr>
          <p:nvPr>
            <p:extLst/>
          </p:nvPr>
        </p:nvGraphicFramePr>
        <p:xfrm>
          <a:off x="1318043" y="1269034"/>
          <a:ext cx="9506271" cy="5170340"/>
        </p:xfrm>
        <a:graphic>
          <a:graphicData uri="http://schemas.openxmlformats.org/drawingml/2006/table">
            <a:tbl>
              <a:tblPr firstRow="1" firstCol="1" bandRow="1">
                <a:tableStyleId>{5C22544A-7EE6-4342-B048-85BDC9FD1C3A}</a:tableStyleId>
              </a:tblPr>
              <a:tblGrid>
                <a:gridCol w="2093067">
                  <a:extLst>
                    <a:ext uri="{9D8B030D-6E8A-4147-A177-3AD203B41FA5}">
                      <a16:colId xmlns:a16="http://schemas.microsoft.com/office/drawing/2014/main" xmlns="" val="2072832988"/>
                    </a:ext>
                  </a:extLst>
                </a:gridCol>
                <a:gridCol w="4715123">
                  <a:extLst>
                    <a:ext uri="{9D8B030D-6E8A-4147-A177-3AD203B41FA5}">
                      <a16:colId xmlns:a16="http://schemas.microsoft.com/office/drawing/2014/main" xmlns="" val="2682818433"/>
                    </a:ext>
                  </a:extLst>
                </a:gridCol>
                <a:gridCol w="1383527">
                  <a:extLst>
                    <a:ext uri="{9D8B030D-6E8A-4147-A177-3AD203B41FA5}">
                      <a16:colId xmlns:a16="http://schemas.microsoft.com/office/drawing/2014/main" xmlns="" val="778744421"/>
                    </a:ext>
                  </a:extLst>
                </a:gridCol>
                <a:gridCol w="1314554">
                  <a:extLst>
                    <a:ext uri="{9D8B030D-6E8A-4147-A177-3AD203B41FA5}">
                      <a16:colId xmlns:a16="http://schemas.microsoft.com/office/drawing/2014/main" xmlns="" val="220264323"/>
                    </a:ext>
                  </a:extLst>
                </a:gridCol>
              </a:tblGrid>
              <a:tr h="271959">
                <a:tc>
                  <a:txBody>
                    <a:bodyPr/>
                    <a:lstStyle/>
                    <a:p>
                      <a:pPr>
                        <a:lnSpc>
                          <a:spcPct val="107000"/>
                        </a:lnSpc>
                        <a:spcAft>
                          <a:spcPts val="0"/>
                        </a:spcAft>
                      </a:pPr>
                      <a:r>
                        <a:rPr lang="nb-NO" sz="1100" dirty="0">
                          <a:effectLst/>
                        </a:rPr>
                        <a:t>Tittel på aktivitet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tc>
                <a:tc>
                  <a:txBody>
                    <a:bodyPr/>
                    <a:lstStyle/>
                    <a:p>
                      <a:pPr>
                        <a:lnSpc>
                          <a:spcPct val="107000"/>
                        </a:lnSpc>
                        <a:spcAft>
                          <a:spcPts val="0"/>
                        </a:spcAft>
                      </a:pPr>
                      <a:r>
                        <a:rPr lang="nb-NO" sz="1100" dirty="0">
                          <a:effectLst/>
                        </a:rPr>
                        <a:t>Beskrivelse, mål for aktivitet</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tc>
                <a:tc>
                  <a:txBody>
                    <a:bodyPr/>
                    <a:lstStyle/>
                    <a:p>
                      <a:pPr>
                        <a:lnSpc>
                          <a:spcPct val="107000"/>
                        </a:lnSpc>
                        <a:spcAft>
                          <a:spcPts val="0"/>
                        </a:spcAft>
                      </a:pPr>
                      <a:r>
                        <a:rPr lang="nb-NO" sz="1100">
                          <a:effectLst/>
                        </a:rPr>
                        <a:t>Tidsrom for gjennom-føring av aktivitet</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tc>
                <a:tc>
                  <a:txBody>
                    <a:bodyPr/>
                    <a:lstStyle/>
                    <a:p>
                      <a:pPr>
                        <a:lnSpc>
                          <a:spcPct val="107000"/>
                        </a:lnSpc>
                        <a:spcAft>
                          <a:spcPts val="0"/>
                        </a:spcAft>
                      </a:pPr>
                      <a:r>
                        <a:rPr lang="nb-NO" sz="1100">
                          <a:effectLst/>
                        </a:rPr>
                        <a:t>Ansvarlig og deltagere i aktivitet</a:t>
                      </a:r>
                    </a:p>
                    <a:p>
                      <a:pPr>
                        <a:lnSpc>
                          <a:spcPct val="107000"/>
                        </a:lnSpc>
                        <a:spcAft>
                          <a:spcPts val="0"/>
                        </a:spcAft>
                      </a:pPr>
                      <a:r>
                        <a:rPr lang="nb-NO" sz="1100">
                          <a:effectLst/>
                        </a:rPr>
                        <a: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tc>
                <a:extLst>
                  <a:ext uri="{0D108BD9-81ED-4DB2-BD59-A6C34878D82A}">
                    <a16:rowId xmlns:a16="http://schemas.microsoft.com/office/drawing/2014/main" xmlns="" val="1412435722"/>
                  </a:ext>
                </a:extLst>
              </a:tr>
              <a:tr h="135979">
                <a:tc>
                  <a:txBody>
                    <a:bodyPr/>
                    <a:lstStyle/>
                    <a:p>
                      <a:pPr algn="l">
                        <a:lnSpc>
                          <a:spcPct val="107000"/>
                        </a:lnSpc>
                        <a:spcAft>
                          <a:spcPts val="0"/>
                        </a:spcAft>
                      </a:pPr>
                      <a:r>
                        <a:rPr lang="nb-NO" sz="1100" dirty="0">
                          <a:effectLst/>
                        </a:rPr>
                        <a:t>Organisering</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tc>
                <a:tc>
                  <a:txBody>
                    <a:bodyPr/>
                    <a:lstStyle/>
                    <a:p>
                      <a:pPr algn="l">
                        <a:lnSpc>
                          <a:spcPct val="107000"/>
                        </a:lnSpc>
                        <a:spcAft>
                          <a:spcPts val="0"/>
                        </a:spcAft>
                      </a:pPr>
                      <a:r>
                        <a:rPr lang="nb-NO" sz="1100" dirty="0">
                          <a:effectLst/>
                        </a:rPr>
                        <a:t>Organisering av aktivitet og </a:t>
                      </a:r>
                      <a:r>
                        <a:rPr lang="nb-NO" sz="1100" dirty="0" smtClean="0">
                          <a:effectLst/>
                        </a:rPr>
                        <a:t>arbeidsgruppe</a:t>
                      </a:r>
                    </a:p>
                    <a:p>
                      <a:pPr algn="l">
                        <a:lnSpc>
                          <a:spcPct val="107000"/>
                        </a:lnSpc>
                        <a:spcAft>
                          <a:spcPts val="0"/>
                        </a:spcAft>
                      </a:pP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tc>
                <a:tc>
                  <a:txBody>
                    <a:bodyPr/>
                    <a:lstStyle/>
                    <a:p>
                      <a:pPr algn="l">
                        <a:lnSpc>
                          <a:spcPct val="107000"/>
                        </a:lnSpc>
                        <a:spcAft>
                          <a:spcPts val="0"/>
                        </a:spcAft>
                      </a:pPr>
                      <a:r>
                        <a:rPr lang="nb-NO" sz="1100">
                          <a:effectLst/>
                        </a:rPr>
                        <a:t>4/ 2019</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tc>
                <a:tc>
                  <a:txBody>
                    <a:bodyPr/>
                    <a:lstStyle/>
                    <a:p>
                      <a:pPr algn="l">
                        <a:lnSpc>
                          <a:spcPct val="107000"/>
                        </a:lnSpc>
                        <a:spcAft>
                          <a:spcPts val="0"/>
                        </a:spcAft>
                      </a:pPr>
                      <a:r>
                        <a:rPr lang="nb-NO" sz="1100" dirty="0">
                          <a:effectLst/>
                        </a:rPr>
                        <a:t>Kartverket</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tc>
                <a:extLst>
                  <a:ext uri="{0D108BD9-81ED-4DB2-BD59-A6C34878D82A}">
                    <a16:rowId xmlns:a16="http://schemas.microsoft.com/office/drawing/2014/main" xmlns="" val="2910033100"/>
                  </a:ext>
                </a:extLst>
              </a:tr>
              <a:tr h="407938">
                <a:tc>
                  <a:txBody>
                    <a:bodyPr/>
                    <a:lstStyle/>
                    <a:p>
                      <a:pPr>
                        <a:lnSpc>
                          <a:spcPct val="107000"/>
                        </a:lnSpc>
                        <a:spcAft>
                          <a:spcPts val="0"/>
                        </a:spcAft>
                      </a:pPr>
                      <a:r>
                        <a:rPr lang="nb-NO" sz="1100" dirty="0">
                          <a:effectLst/>
                        </a:rPr>
                        <a:t>Oversikt over formelle krav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tc>
                <a:tc>
                  <a:txBody>
                    <a:bodyPr/>
                    <a:lstStyle/>
                    <a:p>
                      <a:pPr>
                        <a:lnSpc>
                          <a:spcPct val="107000"/>
                        </a:lnSpc>
                        <a:spcAft>
                          <a:spcPts val="0"/>
                        </a:spcAft>
                      </a:pPr>
                      <a:r>
                        <a:rPr lang="nb-NO" sz="1100" dirty="0">
                          <a:effectLst/>
                        </a:rPr>
                        <a:t>Hvilke samfunnsprosesser, lover og forskrifter krever og resulterer i datafangst av geografiske data. Leveranse: Rapport</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tc>
                <a:tc>
                  <a:txBody>
                    <a:bodyPr/>
                    <a:lstStyle/>
                    <a:p>
                      <a:pPr>
                        <a:lnSpc>
                          <a:spcPct val="107000"/>
                        </a:lnSpc>
                        <a:spcAft>
                          <a:spcPts val="0"/>
                        </a:spcAft>
                      </a:pPr>
                      <a:r>
                        <a:rPr lang="nb-NO" sz="1100" dirty="0">
                          <a:effectLst/>
                        </a:rPr>
                        <a:t>4/2019 - 9/2019</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tc>
                <a:tc>
                  <a:txBody>
                    <a:bodyPr/>
                    <a:lstStyle/>
                    <a:p>
                      <a:pPr>
                        <a:lnSpc>
                          <a:spcPct val="107000"/>
                        </a:lnSpc>
                        <a:spcAft>
                          <a:spcPts val="0"/>
                        </a:spcAft>
                      </a:pPr>
                      <a:r>
                        <a:rPr lang="nb-NO" sz="1100" dirty="0">
                          <a:effectLst/>
                        </a:rPr>
                        <a:t>Kartverket</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tc>
                <a:extLst>
                  <a:ext uri="{0D108BD9-81ED-4DB2-BD59-A6C34878D82A}">
                    <a16:rowId xmlns:a16="http://schemas.microsoft.com/office/drawing/2014/main" xmlns="" val="3850001870"/>
                  </a:ext>
                </a:extLst>
              </a:tr>
              <a:tr h="1223814">
                <a:tc>
                  <a:txBody>
                    <a:bodyPr/>
                    <a:lstStyle/>
                    <a:p>
                      <a:pPr>
                        <a:lnSpc>
                          <a:spcPct val="107000"/>
                        </a:lnSpc>
                        <a:spcAft>
                          <a:spcPts val="0"/>
                        </a:spcAft>
                      </a:pPr>
                      <a:r>
                        <a:rPr lang="nb-NO" sz="1100">
                          <a:effectLst/>
                        </a:rPr>
                        <a:t>Status og utfordringer</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tc>
                <a:tc>
                  <a:txBody>
                    <a:bodyPr/>
                    <a:lstStyle/>
                    <a:p>
                      <a:pPr>
                        <a:lnSpc>
                          <a:spcPct val="107000"/>
                        </a:lnSpc>
                        <a:spcAft>
                          <a:spcPts val="0"/>
                        </a:spcAft>
                      </a:pPr>
                      <a:r>
                        <a:rPr lang="nb-NO" sz="1100" dirty="0">
                          <a:effectLst/>
                        </a:rPr>
                        <a:t>Gjennomgang av status, utfordringer, prioritering. Gå gjennom ulike samfunnsprosesser som genererer geodata som del av søknads/behandlingsprosesser, som petroleumsvirksomhet, fjernvarmekonsesjon, energikonsesjon, akvakulturtillatelser, utslippstillatelser (støy, luft, vann), deponier (sjø, land), byggetillatelser-eiendomsutvikling, arealplanlegging </a:t>
                      </a:r>
                      <a:r>
                        <a:rPr lang="nb-NO" sz="1100" dirty="0" err="1">
                          <a:effectLst/>
                        </a:rPr>
                        <a:t>inkl</a:t>
                      </a:r>
                      <a:r>
                        <a:rPr lang="nb-NO" sz="1100" dirty="0">
                          <a:effectLst/>
                        </a:rPr>
                        <a:t> private reguleringsplaner, vann- og avløpstillatelser, tillatelser om nedgravde oljetanker mv. Leveranse: Rapport.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tc>
                <a:tc>
                  <a:txBody>
                    <a:bodyPr/>
                    <a:lstStyle/>
                    <a:p>
                      <a:pPr>
                        <a:lnSpc>
                          <a:spcPct val="107000"/>
                        </a:lnSpc>
                        <a:spcAft>
                          <a:spcPts val="0"/>
                        </a:spcAft>
                      </a:pPr>
                      <a:r>
                        <a:rPr lang="nb-NO" sz="1100">
                          <a:effectLst/>
                        </a:rPr>
                        <a:t>6/2019 - 11/2019</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tc>
                <a:tc>
                  <a:txBody>
                    <a:bodyPr/>
                    <a:lstStyle/>
                    <a:p>
                      <a:pPr>
                        <a:lnSpc>
                          <a:spcPct val="107000"/>
                        </a:lnSpc>
                        <a:spcAft>
                          <a:spcPts val="0"/>
                        </a:spcAft>
                      </a:pPr>
                      <a:r>
                        <a:rPr lang="nb-NO" sz="1100" dirty="0">
                          <a:effectLst/>
                        </a:rPr>
                        <a:t>Kartverket sammen med etater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tc>
                <a:extLst>
                  <a:ext uri="{0D108BD9-81ED-4DB2-BD59-A6C34878D82A}">
                    <a16:rowId xmlns:a16="http://schemas.microsoft.com/office/drawing/2014/main" xmlns="" val="3676948911"/>
                  </a:ext>
                </a:extLst>
              </a:tr>
              <a:tr h="407938">
                <a:tc>
                  <a:txBody>
                    <a:bodyPr/>
                    <a:lstStyle/>
                    <a:p>
                      <a:pPr>
                        <a:lnSpc>
                          <a:spcPct val="107000"/>
                        </a:lnSpc>
                        <a:spcAft>
                          <a:spcPts val="0"/>
                        </a:spcAft>
                      </a:pPr>
                      <a:r>
                        <a:rPr lang="nb-NO" sz="1100">
                          <a:effectLst/>
                        </a:rPr>
                        <a:t>Markedsføre eksisterende ordninger</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tc>
                <a:tc>
                  <a:txBody>
                    <a:bodyPr/>
                    <a:lstStyle/>
                    <a:p>
                      <a:pPr>
                        <a:lnSpc>
                          <a:spcPct val="107000"/>
                        </a:lnSpc>
                        <a:spcAft>
                          <a:spcPts val="0"/>
                        </a:spcAft>
                      </a:pPr>
                      <a:r>
                        <a:rPr lang="nb-NO" sz="1100" dirty="0">
                          <a:effectLst/>
                        </a:rPr>
                        <a:t>En del etater og kommuner har gode mottaksordninger, men ordningene brukes i for liten grad. Informasjon til potensielle brukere, konsulentselskaper mv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tc>
                <a:tc>
                  <a:txBody>
                    <a:bodyPr/>
                    <a:lstStyle/>
                    <a:p>
                      <a:pPr>
                        <a:lnSpc>
                          <a:spcPct val="107000"/>
                        </a:lnSpc>
                        <a:spcAft>
                          <a:spcPts val="0"/>
                        </a:spcAft>
                      </a:pPr>
                      <a:r>
                        <a:rPr lang="nb-NO" sz="1100">
                          <a:effectLst/>
                        </a:rPr>
                        <a:t>12/ 2019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tc>
                <a:tc>
                  <a:txBody>
                    <a:bodyPr/>
                    <a:lstStyle/>
                    <a:p>
                      <a:pPr>
                        <a:lnSpc>
                          <a:spcPct val="107000"/>
                        </a:lnSpc>
                        <a:spcAft>
                          <a:spcPts val="0"/>
                        </a:spcAft>
                      </a:pPr>
                      <a:r>
                        <a:rPr lang="nb-NO" sz="1100">
                          <a:effectLst/>
                        </a:rPr>
                        <a:t>Kartverket, Fagetater</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tc>
                <a:extLst>
                  <a:ext uri="{0D108BD9-81ED-4DB2-BD59-A6C34878D82A}">
                    <a16:rowId xmlns:a16="http://schemas.microsoft.com/office/drawing/2014/main" xmlns="" val="2853344608"/>
                  </a:ext>
                </a:extLst>
              </a:tr>
              <a:tr h="407938">
                <a:tc>
                  <a:txBody>
                    <a:bodyPr/>
                    <a:lstStyle/>
                    <a:p>
                      <a:pPr>
                        <a:lnSpc>
                          <a:spcPct val="107000"/>
                        </a:lnSpc>
                        <a:spcAft>
                          <a:spcPts val="0"/>
                        </a:spcAft>
                      </a:pPr>
                      <a:r>
                        <a:rPr lang="nb-NO" sz="1100">
                          <a:effectLst/>
                        </a:rPr>
                        <a:t>Utvikle nasjonale veiledere og spesifikasjoner</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tc>
                <a:tc>
                  <a:txBody>
                    <a:bodyPr/>
                    <a:lstStyle/>
                    <a:p>
                      <a:pPr>
                        <a:lnSpc>
                          <a:spcPct val="107000"/>
                        </a:lnSpc>
                        <a:spcAft>
                          <a:spcPts val="0"/>
                        </a:spcAft>
                      </a:pPr>
                      <a:r>
                        <a:rPr lang="nb-NO" sz="1100">
                          <a:effectLst/>
                        </a:rPr>
                        <a:t>For en del data innsamlet etter offentlige krav finnes ikke gode nok veiledere og spesifikasjoner. Prioritere noen spesifikasjoner/veiledere</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tc>
                <a:tc>
                  <a:txBody>
                    <a:bodyPr/>
                    <a:lstStyle/>
                    <a:p>
                      <a:pPr>
                        <a:lnSpc>
                          <a:spcPct val="107000"/>
                        </a:lnSpc>
                        <a:spcAft>
                          <a:spcPts val="0"/>
                        </a:spcAft>
                      </a:pPr>
                      <a:r>
                        <a:rPr lang="nb-NO" sz="1100">
                          <a:effectLst/>
                        </a:rPr>
                        <a:t>1/ 2020 - 12/ 2020</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tc>
                <a:tc>
                  <a:txBody>
                    <a:bodyPr/>
                    <a:lstStyle/>
                    <a:p>
                      <a:pPr>
                        <a:lnSpc>
                          <a:spcPct val="107000"/>
                        </a:lnSpc>
                        <a:spcAft>
                          <a:spcPts val="0"/>
                        </a:spcAft>
                      </a:pPr>
                      <a:r>
                        <a:rPr lang="nb-NO" sz="1100">
                          <a:effectLst/>
                        </a:rPr>
                        <a:t>Fagetater</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tc>
                <a:extLst>
                  <a:ext uri="{0D108BD9-81ED-4DB2-BD59-A6C34878D82A}">
                    <a16:rowId xmlns:a16="http://schemas.microsoft.com/office/drawing/2014/main" xmlns="" val="2063171798"/>
                  </a:ext>
                </a:extLst>
              </a:tr>
              <a:tr h="679897">
                <a:tc>
                  <a:txBody>
                    <a:bodyPr/>
                    <a:lstStyle/>
                    <a:p>
                      <a:pPr>
                        <a:lnSpc>
                          <a:spcPct val="107000"/>
                        </a:lnSpc>
                        <a:spcAft>
                          <a:spcPts val="0"/>
                        </a:spcAft>
                      </a:pPr>
                      <a:r>
                        <a:rPr lang="nb-NO" sz="1100">
                          <a:effectLst/>
                        </a:rPr>
                        <a:t>Utvikle etats/sektorvise systemer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tc>
                <a:tc>
                  <a:txBody>
                    <a:bodyPr/>
                    <a:lstStyle/>
                    <a:p>
                      <a:pPr>
                        <a:lnSpc>
                          <a:spcPct val="107000"/>
                        </a:lnSpc>
                        <a:spcAft>
                          <a:spcPts val="0"/>
                        </a:spcAft>
                      </a:pPr>
                      <a:r>
                        <a:rPr lang="nb-NO" sz="1100">
                          <a:effectLst/>
                        </a:rPr>
                        <a:t>For en del data finnes det ikke mottaksordninger/rutiner, eller løsninger er ikke hensiktsmessige. Tiltaket søker å få etater til å ta ansvar for etablering av nye/justering av eksisterende systemer og rutiner. Skal inkludere valideringssystemer og bekreftelsesrutiner ved mottak mv.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tc>
                <a:tc>
                  <a:txBody>
                    <a:bodyPr/>
                    <a:lstStyle/>
                    <a:p>
                      <a:pPr>
                        <a:lnSpc>
                          <a:spcPct val="107000"/>
                        </a:lnSpc>
                        <a:spcAft>
                          <a:spcPts val="0"/>
                        </a:spcAft>
                      </a:pPr>
                      <a:r>
                        <a:rPr lang="nb-NO" sz="1100">
                          <a:effectLst/>
                        </a:rPr>
                        <a:t>1/ 2020 - 12/ 2020</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tc>
                <a:tc>
                  <a:txBody>
                    <a:bodyPr/>
                    <a:lstStyle/>
                    <a:p>
                      <a:pPr>
                        <a:lnSpc>
                          <a:spcPct val="107000"/>
                        </a:lnSpc>
                        <a:spcAft>
                          <a:spcPts val="0"/>
                        </a:spcAft>
                      </a:pPr>
                      <a:r>
                        <a:rPr lang="nb-NO" sz="1100">
                          <a:effectLst/>
                        </a:rPr>
                        <a:t>Fagetater- avklares etter hvert</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tc>
                <a:extLst>
                  <a:ext uri="{0D108BD9-81ED-4DB2-BD59-A6C34878D82A}">
                    <a16:rowId xmlns:a16="http://schemas.microsoft.com/office/drawing/2014/main" xmlns="" val="962053493"/>
                  </a:ext>
                </a:extLst>
              </a:tr>
              <a:tr h="679897">
                <a:tc>
                  <a:txBody>
                    <a:bodyPr/>
                    <a:lstStyle/>
                    <a:p>
                      <a:pPr>
                        <a:lnSpc>
                          <a:spcPct val="107000"/>
                        </a:lnSpc>
                        <a:spcAft>
                          <a:spcPts val="0"/>
                        </a:spcAft>
                      </a:pPr>
                      <a:r>
                        <a:rPr lang="nb-NO" sz="1100">
                          <a:effectLst/>
                        </a:rPr>
                        <a:t>Utvikle leveranseverktøy-integrasjoner i brukerverktøy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tc>
                <a:tc>
                  <a:txBody>
                    <a:bodyPr/>
                    <a:lstStyle/>
                    <a:p>
                      <a:pPr>
                        <a:lnSpc>
                          <a:spcPct val="107000"/>
                        </a:lnSpc>
                        <a:spcAft>
                          <a:spcPts val="0"/>
                        </a:spcAft>
                      </a:pPr>
                      <a:r>
                        <a:rPr lang="nb-NO" sz="1100">
                          <a:effectLst/>
                        </a:rPr>
                        <a:t>Det skal være enkelt å levere gode data. Operatører i felt eller andre leverandører av data som kreves skal enkelt kunne levere via sine egne verktøy. Initiativ til systemleverandører og eiere av slike verktøy for å sikre integrasjon og at brukere får enkle leveranse-verktøy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tc>
                <a:tc>
                  <a:txBody>
                    <a:bodyPr/>
                    <a:lstStyle/>
                    <a:p>
                      <a:pPr>
                        <a:lnSpc>
                          <a:spcPct val="107000"/>
                        </a:lnSpc>
                        <a:spcAft>
                          <a:spcPts val="0"/>
                        </a:spcAft>
                      </a:pPr>
                      <a:r>
                        <a:rPr lang="nb-NO" sz="1100">
                          <a:effectLst/>
                        </a:rPr>
                        <a:t>1/ 2020 - 12/ 2020</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tc>
                <a:tc>
                  <a:txBody>
                    <a:bodyPr/>
                    <a:lstStyle/>
                    <a:p>
                      <a:pPr>
                        <a:lnSpc>
                          <a:spcPct val="107000"/>
                        </a:lnSpc>
                        <a:spcAft>
                          <a:spcPts val="0"/>
                        </a:spcAft>
                      </a:pPr>
                      <a:r>
                        <a:rPr lang="nb-NO" sz="1100">
                          <a:effectLst/>
                        </a:rPr>
                        <a:t>Fagetater- avklares etter hvert</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tc>
                <a:extLst>
                  <a:ext uri="{0D108BD9-81ED-4DB2-BD59-A6C34878D82A}">
                    <a16:rowId xmlns:a16="http://schemas.microsoft.com/office/drawing/2014/main" xmlns="" val="2674126804"/>
                  </a:ext>
                </a:extLst>
              </a:tr>
              <a:tr h="135979">
                <a:tc>
                  <a:txBody>
                    <a:bodyPr/>
                    <a:lstStyle/>
                    <a:p>
                      <a:pPr>
                        <a:lnSpc>
                          <a:spcPct val="107000"/>
                        </a:lnSpc>
                        <a:spcAft>
                          <a:spcPts val="0"/>
                        </a:spcAft>
                      </a:pPr>
                      <a:r>
                        <a:rPr lang="nb-NO" sz="1100" dirty="0">
                          <a:effectLst/>
                        </a:rPr>
                        <a:t>Markedsføre nye systemer-ordninger</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tc>
                <a:tc>
                  <a:txBody>
                    <a:bodyPr/>
                    <a:lstStyle/>
                    <a:p>
                      <a:pPr>
                        <a:lnSpc>
                          <a:spcPct val="107000"/>
                        </a:lnSpc>
                        <a:spcAft>
                          <a:spcPts val="0"/>
                        </a:spcAft>
                      </a:pPr>
                      <a:r>
                        <a:rPr lang="nb-NO" sz="1100" dirty="0">
                          <a:effectLst/>
                        </a:rPr>
                        <a:t>Informasjon til delaktige i prosesser der det genereres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tc>
                <a:tc>
                  <a:txBody>
                    <a:bodyPr/>
                    <a:lstStyle/>
                    <a:p>
                      <a:pPr>
                        <a:lnSpc>
                          <a:spcPct val="107000"/>
                        </a:lnSpc>
                        <a:spcAft>
                          <a:spcPts val="0"/>
                        </a:spcAft>
                      </a:pPr>
                      <a:r>
                        <a:rPr lang="nb-NO" sz="1100">
                          <a:effectLst/>
                        </a:rPr>
                        <a:t>1/ 2021 - 6/ 2021</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tc>
                <a:tc>
                  <a:txBody>
                    <a:bodyPr/>
                    <a:lstStyle/>
                    <a:p>
                      <a:pPr>
                        <a:lnSpc>
                          <a:spcPct val="107000"/>
                        </a:lnSpc>
                        <a:spcAft>
                          <a:spcPts val="0"/>
                        </a:spcAft>
                      </a:pPr>
                      <a:r>
                        <a:rPr lang="nb-NO" sz="1100" dirty="0">
                          <a:effectLst/>
                        </a:rPr>
                        <a:t>Kartverket, Fagetater</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tc>
                <a:extLst>
                  <a:ext uri="{0D108BD9-81ED-4DB2-BD59-A6C34878D82A}">
                    <a16:rowId xmlns:a16="http://schemas.microsoft.com/office/drawing/2014/main" xmlns="" val="921238367"/>
                  </a:ext>
                </a:extLst>
              </a:tr>
            </a:tbl>
          </a:graphicData>
        </a:graphic>
      </p:graphicFrame>
      <p:sp>
        <p:nvSpPr>
          <p:cNvPr id="2" name="Tittel 1" hidden="1"/>
          <p:cNvSpPr>
            <a:spLocks noGrp="1"/>
          </p:cNvSpPr>
          <p:nvPr>
            <p:ph type="title" idx="4294967295"/>
          </p:nvPr>
        </p:nvSpPr>
        <p:spPr/>
        <p:txBody>
          <a:bodyPr/>
          <a:lstStyle/>
          <a:p>
            <a:r>
              <a:rPr lang="en-US" dirty="0" err="1" smtClean="0"/>
              <a:t>Tiltak</a:t>
            </a:r>
            <a:r>
              <a:rPr lang="en-US" dirty="0" smtClean="0"/>
              <a:t> 12:</a:t>
            </a:r>
            <a:r>
              <a:rPr lang="en-US" baseline="0" dirty="0" smtClean="0"/>
              <a:t> </a:t>
            </a:r>
            <a:r>
              <a:rPr lang="en-US" baseline="0" dirty="0" err="1" smtClean="0"/>
              <a:t>Sikre</a:t>
            </a:r>
            <a:r>
              <a:rPr lang="en-US" baseline="0" dirty="0" smtClean="0"/>
              <a:t> </a:t>
            </a:r>
            <a:r>
              <a:rPr lang="en-US" baseline="0" dirty="0" err="1" smtClean="0"/>
              <a:t>gjenbruk</a:t>
            </a:r>
            <a:r>
              <a:rPr lang="en-US" baseline="0" dirty="0" smtClean="0"/>
              <a:t> </a:t>
            </a:r>
            <a:r>
              <a:rPr lang="en-US" baseline="0" dirty="0" err="1" smtClean="0"/>
              <a:t>av</a:t>
            </a:r>
            <a:r>
              <a:rPr lang="en-US" baseline="0" dirty="0" smtClean="0"/>
              <a:t> geodata </a:t>
            </a:r>
            <a:r>
              <a:rPr lang="en-US" baseline="0" dirty="0" err="1" smtClean="0"/>
              <a:t>innsamlet</a:t>
            </a:r>
            <a:r>
              <a:rPr lang="en-US" baseline="0" dirty="0" smtClean="0"/>
              <a:t> </a:t>
            </a:r>
            <a:r>
              <a:rPr lang="en-US" baseline="0" dirty="0" err="1" smtClean="0"/>
              <a:t>etter</a:t>
            </a:r>
            <a:r>
              <a:rPr lang="en-US" baseline="0" dirty="0" smtClean="0"/>
              <a:t> </a:t>
            </a:r>
            <a:r>
              <a:rPr lang="en-US" baseline="0" dirty="0" err="1" smtClean="0"/>
              <a:t>offentlige</a:t>
            </a:r>
            <a:r>
              <a:rPr lang="en-US" baseline="0" dirty="0" smtClean="0"/>
              <a:t> </a:t>
            </a:r>
            <a:r>
              <a:rPr lang="en-US" baseline="0" dirty="0" err="1" smtClean="0"/>
              <a:t>krav</a:t>
            </a:r>
            <a:r>
              <a:rPr lang="en-US" baseline="0" dirty="0" smtClean="0"/>
              <a:t>, </a:t>
            </a:r>
            <a:r>
              <a:rPr lang="en-US" baseline="0" dirty="0" err="1" smtClean="0"/>
              <a:t>aktiviteter</a:t>
            </a:r>
            <a:endParaRPr lang="en-US" dirty="0"/>
          </a:p>
        </p:txBody>
      </p:sp>
    </p:spTree>
    <p:extLst>
      <p:ext uri="{BB962C8B-B14F-4D97-AF65-F5344CB8AC3E}">
        <p14:creationId xmlns:p14="http://schemas.microsoft.com/office/powerpoint/2010/main" val="7760125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ernativ prosess 1" descr="tekstboks" title="tekstboks"/>
          <p:cNvSpPr/>
          <p:nvPr/>
        </p:nvSpPr>
        <p:spPr>
          <a:xfrm>
            <a:off x="701431" y="411041"/>
            <a:ext cx="10652369" cy="6221046"/>
          </a:xfrm>
          <a:prstGeom prst="flowChartAlternateProcess">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b-NO" dirty="0">
              <a:solidFill>
                <a:prstClr val="black"/>
              </a:solidFill>
            </a:endParaRPr>
          </a:p>
          <a:p>
            <a:endParaRPr lang="nb-NO" dirty="0">
              <a:solidFill>
                <a:prstClr val="black"/>
              </a:solidFill>
            </a:endParaRPr>
          </a:p>
          <a:p>
            <a:endParaRPr lang="nb-NO" dirty="0">
              <a:solidFill>
                <a:prstClr val="black"/>
              </a:solidFill>
            </a:endParaRPr>
          </a:p>
          <a:p>
            <a:endParaRPr lang="nb-NO" dirty="0">
              <a:solidFill>
                <a:prstClr val="black"/>
              </a:solidFill>
            </a:endParaRPr>
          </a:p>
          <a:p>
            <a:endParaRPr lang="nb-NO" dirty="0">
              <a:solidFill>
                <a:prstClr val="black"/>
              </a:solidFill>
            </a:endParaRPr>
          </a:p>
          <a:p>
            <a:endParaRPr lang="nb-NO" dirty="0">
              <a:solidFill>
                <a:prstClr val="black"/>
              </a:solidFill>
            </a:endParaRPr>
          </a:p>
          <a:p>
            <a:endParaRPr lang="nb-NO" dirty="0">
              <a:solidFill>
                <a:prstClr val="black"/>
              </a:solidFill>
            </a:endParaRPr>
          </a:p>
          <a:p>
            <a:endParaRPr lang="nb-NO" dirty="0">
              <a:solidFill>
                <a:prstClr val="black"/>
              </a:solidFill>
            </a:endParaRPr>
          </a:p>
          <a:p>
            <a:endParaRPr lang="nb-NO" dirty="0">
              <a:solidFill>
                <a:prstClr val="black"/>
              </a:solidFill>
            </a:endParaRPr>
          </a:p>
          <a:p>
            <a:endParaRPr lang="nb-NO" dirty="0">
              <a:solidFill>
                <a:prstClr val="black"/>
              </a:solidFill>
            </a:endParaRPr>
          </a:p>
          <a:p>
            <a:endParaRPr lang="nb-NO" dirty="0">
              <a:solidFill>
                <a:prstClr val="black"/>
              </a:solidFill>
            </a:endParaRPr>
          </a:p>
          <a:p>
            <a:endParaRPr lang="nb-NO" dirty="0">
              <a:solidFill>
                <a:prstClr val="black"/>
              </a:solidFill>
            </a:endParaRPr>
          </a:p>
        </p:txBody>
      </p:sp>
      <p:pic>
        <p:nvPicPr>
          <p:cNvPr id="3" name="Bilde 2" descr="4 deler&#10;innsamling av data&#10;lagring og forvaltning&#10;tilrettelegging og distribusjon&#10;tilgang og bruk " title="Hva tiltaket berør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98661" y="5765244"/>
            <a:ext cx="5227584" cy="496360"/>
          </a:xfrm>
          <a:prstGeom prst="rect">
            <a:avLst/>
          </a:prstGeom>
        </p:spPr>
      </p:pic>
      <p:sp>
        <p:nvSpPr>
          <p:cNvPr id="4" name="TekstSylinder 3">
            <a:extLst>
              <a:ext uri="{FF2B5EF4-FFF2-40B4-BE49-F238E27FC236}">
                <a16:creationId xmlns:a16="http://schemas.microsoft.com/office/drawing/2014/main" xmlns="" id="{83B4A614-748B-43E4-A94E-0CACDD416D74}"/>
              </a:ext>
            </a:extLst>
          </p:cNvPr>
          <p:cNvSpPr txBox="1"/>
          <p:nvPr/>
        </p:nvSpPr>
        <p:spPr>
          <a:xfrm>
            <a:off x="984128" y="597686"/>
            <a:ext cx="7405287" cy="5847755"/>
          </a:xfrm>
          <a:prstGeom prst="rect">
            <a:avLst/>
          </a:prstGeom>
          <a:noFill/>
        </p:spPr>
        <p:txBody>
          <a:bodyPr wrap="square" rtlCol="0">
            <a:spAutoFit/>
          </a:bodyPr>
          <a:lstStyle/>
          <a:p>
            <a:r>
              <a:rPr lang="nb-NO" b="1" dirty="0">
                <a:solidFill>
                  <a:srgbClr val="5B9BD5">
                    <a:lumMod val="75000"/>
                  </a:srgbClr>
                </a:solidFill>
              </a:rPr>
              <a:t>TILTAK </a:t>
            </a:r>
            <a:r>
              <a:rPr lang="nb-NO" b="1" dirty="0" smtClean="0">
                <a:solidFill>
                  <a:srgbClr val="5B9BD5">
                    <a:lumMod val="75000"/>
                  </a:srgbClr>
                </a:solidFill>
              </a:rPr>
              <a:t>13: </a:t>
            </a:r>
            <a:endParaRPr lang="nb-NO" dirty="0">
              <a:solidFill>
                <a:srgbClr val="5B9BD5">
                  <a:lumMod val="75000"/>
                </a:srgbClr>
              </a:solidFill>
            </a:endParaRPr>
          </a:p>
          <a:p>
            <a:r>
              <a:rPr lang="nb-NO" b="1" dirty="0" smtClean="0">
                <a:solidFill>
                  <a:schemeClr val="tx2"/>
                </a:solidFill>
              </a:rPr>
              <a:t>UTNYTTE DATA FRA JORDOBSERVASJONS-SATELLITTER </a:t>
            </a:r>
            <a:r>
              <a:rPr lang="nb-NO" b="1" dirty="0">
                <a:solidFill>
                  <a:schemeClr val="tx2"/>
                </a:solidFill>
              </a:rPr>
              <a:t/>
            </a:r>
            <a:br>
              <a:rPr lang="nb-NO" b="1" dirty="0">
                <a:solidFill>
                  <a:schemeClr val="tx2"/>
                </a:solidFill>
              </a:rPr>
            </a:br>
            <a:endParaRPr lang="nb-NO" b="1" dirty="0" smtClean="0">
              <a:solidFill>
                <a:schemeClr val="tx2"/>
              </a:solidFill>
            </a:endParaRPr>
          </a:p>
          <a:p>
            <a:r>
              <a:rPr lang="nb-NO" sz="1600" dirty="0">
                <a:solidFill>
                  <a:srgbClr val="44546A"/>
                </a:solidFill>
              </a:rPr>
              <a:t>Å utnytte data fra eksisterende og nye jordobservasjonssatellitter er nyttig for samfunnet og bidrar til næringsutvikling. Vår deltagelse i ESA og EUs </a:t>
            </a:r>
            <a:r>
              <a:rPr lang="nb-NO" sz="1600" dirty="0" smtClean="0">
                <a:solidFill>
                  <a:srgbClr val="44546A"/>
                </a:solidFill>
              </a:rPr>
              <a:t>rom-programmer </a:t>
            </a:r>
            <a:r>
              <a:rPr lang="nb-NO" sz="1600" dirty="0">
                <a:solidFill>
                  <a:srgbClr val="44546A"/>
                </a:solidFill>
              </a:rPr>
              <a:t>gjør at Norge kan være ledende i utnyttelse av jordobservasjonsdata.</a:t>
            </a:r>
          </a:p>
          <a:p>
            <a:r>
              <a:rPr lang="nb-NO" sz="1600" dirty="0">
                <a:solidFill>
                  <a:srgbClr val="44546A"/>
                </a:solidFill>
              </a:rPr>
              <a:t> </a:t>
            </a:r>
          </a:p>
          <a:p>
            <a:r>
              <a:rPr lang="nb-NO" sz="1600" dirty="0">
                <a:solidFill>
                  <a:srgbClr val="44546A"/>
                </a:solidFill>
              </a:rPr>
              <a:t>Tiltaket i handlingsplanen vil først og fremst basere seg på data fra Copernicus-programmet, som er et EU/ESA finansiert program som består av </a:t>
            </a:r>
            <a:r>
              <a:rPr lang="nb-NO" sz="1600" dirty="0" smtClean="0">
                <a:solidFill>
                  <a:srgbClr val="44546A"/>
                </a:solidFill>
              </a:rPr>
              <a:t>jord-observasjonssatellitter</a:t>
            </a:r>
            <a:r>
              <a:rPr lang="nb-NO" sz="1600" dirty="0">
                <a:solidFill>
                  <a:srgbClr val="44546A"/>
                </a:solidFill>
              </a:rPr>
              <a:t>, in </a:t>
            </a:r>
            <a:r>
              <a:rPr lang="nb-NO" sz="1600" dirty="0" err="1">
                <a:solidFill>
                  <a:srgbClr val="44546A"/>
                </a:solidFill>
              </a:rPr>
              <a:t>situ</a:t>
            </a:r>
            <a:r>
              <a:rPr lang="nb-NO" sz="1600" dirty="0">
                <a:solidFill>
                  <a:srgbClr val="44546A"/>
                </a:solidFill>
              </a:rPr>
              <a:t> data og tjenesteprodukter. Data fra andre satellittprogrammer er også aktuelle for forskjellig </a:t>
            </a:r>
            <a:r>
              <a:rPr lang="nb-NO" sz="1600" dirty="0" smtClean="0">
                <a:solidFill>
                  <a:srgbClr val="44546A"/>
                </a:solidFill>
              </a:rPr>
              <a:t>anvendelse.</a:t>
            </a:r>
            <a:r>
              <a:rPr lang="nb-NO" sz="1600" dirty="0">
                <a:solidFill>
                  <a:srgbClr val="44546A"/>
                </a:solidFill>
              </a:rPr>
              <a:t> </a:t>
            </a:r>
            <a:r>
              <a:rPr lang="nb-NO" sz="1600" dirty="0" smtClean="0">
                <a:solidFill>
                  <a:srgbClr val="44546A"/>
                </a:solidFill>
              </a:rPr>
              <a:t>Tiltakets </a:t>
            </a:r>
            <a:r>
              <a:rPr lang="nb-NO" sz="1600" dirty="0">
                <a:solidFill>
                  <a:srgbClr val="44546A"/>
                </a:solidFill>
              </a:rPr>
              <a:t>hovedfokus er:</a:t>
            </a:r>
          </a:p>
          <a:p>
            <a:pPr marL="285750" lvl="0" indent="-285750">
              <a:buFont typeface="Arial" panose="020B0604020202020204" pitchFamily="34" charset="0"/>
              <a:buChar char="•"/>
            </a:pPr>
            <a:r>
              <a:rPr lang="nb-NO" sz="1600" dirty="0">
                <a:solidFill>
                  <a:srgbClr val="44546A"/>
                </a:solidFill>
              </a:rPr>
              <a:t>Etablere nye produkter og tjenester i tråd med brukerbehov i forvaltningen</a:t>
            </a:r>
          </a:p>
          <a:p>
            <a:pPr marL="285750" lvl="0" indent="-285750">
              <a:buFont typeface="Arial" panose="020B0604020202020204" pitchFamily="34" charset="0"/>
              <a:buChar char="•"/>
            </a:pPr>
            <a:r>
              <a:rPr lang="nb-NO" sz="1600" dirty="0">
                <a:solidFill>
                  <a:srgbClr val="44546A"/>
                </a:solidFill>
              </a:rPr>
              <a:t>Tilrettelegge for økt bruk av satellittdata i privat næringsliv</a:t>
            </a:r>
          </a:p>
          <a:p>
            <a:pPr marL="285750" lvl="0" indent="-285750">
              <a:buFont typeface="Arial" panose="020B0604020202020204" pitchFamily="34" charset="0"/>
              <a:buChar char="•"/>
            </a:pPr>
            <a:r>
              <a:rPr lang="nb-NO" sz="1600" dirty="0">
                <a:solidFill>
                  <a:srgbClr val="44546A"/>
                </a:solidFill>
              </a:rPr>
              <a:t>Videreutvikle sentrale databaser og fellesløsninger</a:t>
            </a:r>
          </a:p>
          <a:p>
            <a:pPr marL="285750" lvl="0" indent="-285750">
              <a:buFont typeface="Arial" panose="020B0604020202020204" pitchFamily="34" charset="0"/>
              <a:buChar char="•"/>
            </a:pPr>
            <a:r>
              <a:rPr lang="nb-NO" sz="1600" dirty="0">
                <a:solidFill>
                  <a:srgbClr val="44546A"/>
                </a:solidFill>
              </a:rPr>
              <a:t>Synliggjøre nytte av satellittdata for samfunnet og næringsliv</a:t>
            </a:r>
          </a:p>
          <a:p>
            <a:pPr marL="285750" lvl="0" indent="-285750">
              <a:buFont typeface="Arial" panose="020B0604020202020204" pitchFamily="34" charset="0"/>
              <a:buChar char="•"/>
            </a:pPr>
            <a:r>
              <a:rPr lang="nb-NO" sz="1600" dirty="0">
                <a:solidFill>
                  <a:srgbClr val="44546A"/>
                </a:solidFill>
              </a:rPr>
              <a:t>Sikre norske interesser i Copernicus-programmet</a:t>
            </a:r>
          </a:p>
          <a:p>
            <a:pPr marL="285750" lvl="0" indent="-285750">
              <a:buFont typeface="Arial" panose="020B0604020202020204" pitchFamily="34" charset="0"/>
              <a:buChar char="•"/>
            </a:pPr>
            <a:r>
              <a:rPr lang="nb-NO" sz="1600" dirty="0">
                <a:solidFill>
                  <a:srgbClr val="44546A"/>
                </a:solidFill>
              </a:rPr>
              <a:t>Bidra til at norske in </a:t>
            </a:r>
            <a:r>
              <a:rPr lang="nb-NO" sz="1600" dirty="0" err="1">
                <a:solidFill>
                  <a:srgbClr val="44546A"/>
                </a:solidFill>
              </a:rPr>
              <a:t>situ</a:t>
            </a:r>
            <a:r>
              <a:rPr lang="nb-NO" sz="1600" dirty="0">
                <a:solidFill>
                  <a:srgbClr val="44546A"/>
                </a:solidFill>
              </a:rPr>
              <a:t> data blir brukt i Copernicus-programmet. </a:t>
            </a:r>
          </a:p>
          <a:p>
            <a:pPr marL="285750" indent="-285750">
              <a:buFont typeface="Arial" panose="020B0604020202020204" pitchFamily="34" charset="0"/>
              <a:buChar char="•"/>
            </a:pPr>
            <a:r>
              <a:rPr lang="nb-NO" sz="1600" dirty="0">
                <a:solidFill>
                  <a:srgbClr val="44546A"/>
                </a:solidFill>
              </a:rPr>
              <a:t>Utnytte tilrettelagte tjenester fra Copernicus</a:t>
            </a:r>
          </a:p>
          <a:p>
            <a:endParaRPr lang="nb-NO" sz="1600" b="1" dirty="0">
              <a:solidFill>
                <a:srgbClr val="44546A"/>
              </a:solidFill>
            </a:endParaRPr>
          </a:p>
          <a:p>
            <a:r>
              <a:rPr lang="nb-NO" sz="1600" b="1" dirty="0" smtClean="0">
                <a:solidFill>
                  <a:srgbClr val="5B9BD5">
                    <a:lumMod val="75000"/>
                  </a:srgbClr>
                </a:solidFill>
              </a:rPr>
              <a:t>Gjennomføring</a:t>
            </a:r>
            <a:r>
              <a:rPr lang="nb-NO" sz="1600" b="1" dirty="0">
                <a:solidFill>
                  <a:srgbClr val="5B9BD5">
                    <a:lumMod val="75000"/>
                  </a:srgbClr>
                </a:solidFill>
              </a:rPr>
              <a:t>: 2018-2021 </a:t>
            </a:r>
          </a:p>
          <a:p>
            <a:r>
              <a:rPr lang="nb-NO" sz="1600" b="1" dirty="0">
                <a:solidFill>
                  <a:srgbClr val="5B9BD5">
                    <a:lumMod val="75000"/>
                  </a:srgbClr>
                </a:solidFill>
              </a:rPr>
              <a:t>Ansvarlig: </a:t>
            </a:r>
            <a:r>
              <a:rPr lang="nb-NO" sz="1600" b="1" dirty="0" smtClean="0">
                <a:solidFill>
                  <a:srgbClr val="5B9BD5">
                    <a:lumMod val="75000"/>
                  </a:srgbClr>
                </a:solidFill>
              </a:rPr>
              <a:t>Kartverket</a:t>
            </a:r>
            <a:endParaRPr lang="nb-NO" sz="1600" b="1" dirty="0">
              <a:solidFill>
                <a:srgbClr val="5B9BD5">
                  <a:lumMod val="75000"/>
                </a:srgbClr>
              </a:solidFill>
            </a:endParaRPr>
          </a:p>
          <a:p>
            <a:r>
              <a:rPr lang="nb-NO" sz="1600" b="1" dirty="0" smtClean="0">
                <a:solidFill>
                  <a:srgbClr val="5B9BD5">
                    <a:lumMod val="75000"/>
                  </a:srgbClr>
                </a:solidFill>
              </a:rPr>
              <a:t>Medvirkende</a:t>
            </a:r>
            <a:r>
              <a:rPr lang="nb-NO" sz="1600" b="1" dirty="0">
                <a:solidFill>
                  <a:srgbClr val="5B9BD5">
                    <a:lumMod val="75000"/>
                  </a:srgbClr>
                </a:solidFill>
              </a:rPr>
              <a:t>: Norsk romsenter, Met, </a:t>
            </a:r>
            <a:r>
              <a:rPr lang="nb-NO" sz="1600" b="1" dirty="0" smtClean="0">
                <a:solidFill>
                  <a:srgbClr val="5B9BD5">
                    <a:lumMod val="75000"/>
                  </a:srgbClr>
                </a:solidFill>
              </a:rPr>
              <a:t>fagetater</a:t>
            </a:r>
            <a:endParaRPr lang="nb-NO" sz="1600" b="1" dirty="0">
              <a:solidFill>
                <a:srgbClr val="5B9BD5">
                  <a:lumMod val="75000"/>
                </a:srgbClr>
              </a:solidFill>
            </a:endParaRPr>
          </a:p>
          <a:p>
            <a:r>
              <a:rPr lang="nb-NO" sz="1600" b="1" dirty="0">
                <a:solidFill>
                  <a:srgbClr val="5B9BD5">
                    <a:lumMod val="75000"/>
                  </a:srgbClr>
                </a:solidFill>
              </a:rPr>
              <a:t>Delmål: </a:t>
            </a:r>
            <a:r>
              <a:rPr lang="nb-NO" sz="1600" b="1" dirty="0" smtClean="0">
                <a:solidFill>
                  <a:srgbClr val="5B9BD5">
                    <a:lumMod val="75000"/>
                  </a:srgbClr>
                </a:solidFill>
              </a:rPr>
              <a:t>2.1, 2.2, 2.4, 1.2, 3.4… </a:t>
            </a:r>
            <a:endParaRPr lang="nb-NO" sz="1600" b="1" dirty="0">
              <a:solidFill>
                <a:srgbClr val="5B9BD5">
                  <a:lumMod val="75000"/>
                </a:srgbClr>
              </a:solidFill>
            </a:endParaRPr>
          </a:p>
        </p:txBody>
      </p:sp>
      <p:pic>
        <p:nvPicPr>
          <p:cNvPr id="7" name="Bilde 6" descr="Optisk satellittbilde -Norden" title="Satellittbilde "/>
          <p:cNvPicPr>
            <a:picLocks noChangeAspect="1"/>
          </p:cNvPicPr>
          <p:nvPr/>
        </p:nvPicPr>
        <p:blipFill>
          <a:blip r:embed="rId3"/>
          <a:stretch>
            <a:fillRect/>
          </a:stretch>
        </p:blipFill>
        <p:spPr>
          <a:xfrm>
            <a:off x="8412481" y="1606378"/>
            <a:ext cx="2918253" cy="2512049"/>
          </a:xfrm>
          <a:prstGeom prst="rect">
            <a:avLst/>
          </a:prstGeom>
        </p:spPr>
      </p:pic>
      <p:sp>
        <p:nvSpPr>
          <p:cNvPr id="9" name="Pil ned 8" descr="Pil" title="Pil"/>
          <p:cNvSpPr/>
          <p:nvPr/>
        </p:nvSpPr>
        <p:spPr>
          <a:xfrm>
            <a:off x="9959703" y="5339006"/>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1" name="Pil ned 10" descr="Pil" title="Pil"/>
          <p:cNvSpPr/>
          <p:nvPr/>
        </p:nvSpPr>
        <p:spPr>
          <a:xfrm>
            <a:off x="8658317" y="5339005"/>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5" name="Tittel 4" hidden="1"/>
          <p:cNvSpPr>
            <a:spLocks noGrp="1"/>
          </p:cNvSpPr>
          <p:nvPr>
            <p:ph type="title" idx="4294967295"/>
          </p:nvPr>
        </p:nvSpPr>
        <p:spPr/>
        <p:txBody>
          <a:bodyPr/>
          <a:lstStyle/>
          <a:p>
            <a:r>
              <a:rPr lang="en-US" dirty="0" err="1" smtClean="0"/>
              <a:t>Tiltak</a:t>
            </a:r>
            <a:r>
              <a:rPr lang="en-US" dirty="0" smtClean="0"/>
              <a:t> 13:</a:t>
            </a:r>
            <a:r>
              <a:rPr lang="en-US" baseline="0" dirty="0" smtClean="0"/>
              <a:t> </a:t>
            </a:r>
            <a:r>
              <a:rPr lang="en-US" baseline="0" dirty="0" err="1" smtClean="0"/>
              <a:t>Utnytte</a:t>
            </a:r>
            <a:r>
              <a:rPr lang="en-US" baseline="0" dirty="0" smtClean="0"/>
              <a:t> data </a:t>
            </a:r>
            <a:r>
              <a:rPr lang="en-US" baseline="0" dirty="0" err="1" smtClean="0"/>
              <a:t>fra</a:t>
            </a:r>
            <a:r>
              <a:rPr lang="en-US" baseline="0" dirty="0" smtClean="0"/>
              <a:t> </a:t>
            </a:r>
            <a:r>
              <a:rPr lang="en-US" baseline="0" dirty="0" err="1" smtClean="0"/>
              <a:t>jordobservasjons-satellitter</a:t>
            </a:r>
            <a:endParaRPr lang="en-US" dirty="0"/>
          </a:p>
        </p:txBody>
      </p:sp>
    </p:spTree>
    <p:extLst>
      <p:ext uri="{BB962C8B-B14F-4D97-AF65-F5344CB8AC3E}">
        <p14:creationId xmlns:p14="http://schemas.microsoft.com/office/powerpoint/2010/main" val="28488571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950977" y="1075335"/>
            <a:ext cx="1419148" cy="4278094"/>
          </a:xfrm>
          <a:prstGeom prst="rect">
            <a:avLst/>
          </a:prstGeom>
          <a:noFill/>
        </p:spPr>
        <p:txBody>
          <a:bodyPr wrap="square" rtlCol="0">
            <a:spAutoFit/>
          </a:bodyPr>
          <a:lstStyle/>
          <a:p>
            <a:endParaRPr lang="nb-NO" sz="1600" dirty="0"/>
          </a:p>
          <a:p>
            <a:r>
              <a:rPr lang="nb-NO" sz="1600" b="1" dirty="0" smtClean="0"/>
              <a:t>Hvorfor: </a:t>
            </a:r>
          </a:p>
          <a:p>
            <a:endParaRPr lang="nb-NO" sz="1600" dirty="0"/>
          </a:p>
          <a:p>
            <a:endParaRPr lang="nb-NO" sz="1600" dirty="0" smtClean="0"/>
          </a:p>
          <a:p>
            <a:endParaRPr lang="nb-NO" sz="1600" dirty="0" smtClean="0"/>
          </a:p>
          <a:p>
            <a:endParaRPr lang="nb-NO" sz="1600" dirty="0" smtClean="0"/>
          </a:p>
          <a:p>
            <a:r>
              <a:rPr lang="nb-NO" sz="1600" b="1" dirty="0" smtClean="0"/>
              <a:t>Hva: </a:t>
            </a:r>
          </a:p>
          <a:p>
            <a:endParaRPr lang="nb-NO" sz="1600" dirty="0"/>
          </a:p>
          <a:p>
            <a:endParaRPr lang="nb-NO" sz="1600" dirty="0" smtClean="0"/>
          </a:p>
          <a:p>
            <a:endParaRPr lang="nb-NO" sz="1600" dirty="0" smtClean="0"/>
          </a:p>
          <a:p>
            <a:r>
              <a:rPr lang="nb-NO" sz="1600" b="1" dirty="0" smtClean="0"/>
              <a:t>Hvem:</a:t>
            </a:r>
          </a:p>
          <a:p>
            <a:endParaRPr lang="nb-NO" sz="1600" dirty="0"/>
          </a:p>
          <a:p>
            <a:endParaRPr lang="nb-NO" sz="1600" dirty="0" smtClean="0"/>
          </a:p>
          <a:p>
            <a:endParaRPr lang="nb-NO" sz="1600" dirty="0" smtClean="0"/>
          </a:p>
          <a:p>
            <a:r>
              <a:rPr lang="nb-NO" sz="1600" b="1" dirty="0" smtClean="0"/>
              <a:t>Ansvar og koordinering: </a:t>
            </a:r>
          </a:p>
          <a:p>
            <a:endParaRPr lang="nb-NO" sz="1600" dirty="0"/>
          </a:p>
        </p:txBody>
      </p:sp>
      <p:sp>
        <p:nvSpPr>
          <p:cNvPr id="3" name="TekstSylinder 2"/>
          <p:cNvSpPr txBox="1"/>
          <p:nvPr/>
        </p:nvSpPr>
        <p:spPr>
          <a:xfrm>
            <a:off x="2296972" y="1075335"/>
            <a:ext cx="4996282" cy="5016758"/>
          </a:xfrm>
          <a:prstGeom prst="rect">
            <a:avLst/>
          </a:prstGeom>
          <a:noFill/>
        </p:spPr>
        <p:txBody>
          <a:bodyPr wrap="square" rtlCol="0">
            <a:spAutoFit/>
          </a:bodyPr>
          <a:lstStyle/>
          <a:p>
            <a:endParaRPr lang="nb-NO" sz="1600" dirty="0"/>
          </a:p>
          <a:p>
            <a:r>
              <a:rPr lang="nb-NO" sz="1600" dirty="0" smtClean="0"/>
              <a:t>Handlingsplanen skal adressere </a:t>
            </a:r>
            <a:r>
              <a:rPr lang="nb-NO" sz="1600" dirty="0"/>
              <a:t>viktige utfordringer på </a:t>
            </a:r>
            <a:r>
              <a:rPr lang="nb-NO" sz="1600" dirty="0" err="1"/>
              <a:t>geodataområdet</a:t>
            </a:r>
            <a:r>
              <a:rPr lang="nb-NO" sz="1600" dirty="0"/>
              <a:t>. Den skal understøtte arbeidet knyttet til de sentrale </a:t>
            </a:r>
            <a:r>
              <a:rPr lang="nb-NO" sz="1600" dirty="0" smtClean="0"/>
              <a:t>samfunnsutfordringene</a:t>
            </a:r>
            <a:r>
              <a:rPr lang="nb-NO" sz="1600" dirty="0"/>
              <a:t>, herunder digitaliseringen av offentlig sektor. </a:t>
            </a:r>
            <a:endParaRPr lang="nb-NO" sz="1600" dirty="0" smtClean="0"/>
          </a:p>
          <a:p>
            <a:endParaRPr lang="nb-NO" sz="1600" dirty="0"/>
          </a:p>
          <a:p>
            <a:r>
              <a:rPr lang="nb-NO" sz="1600" dirty="0" smtClean="0"/>
              <a:t>Handlingsplanen inneholder korte beskrivelser av identifiserte tiltak, både tversgående fellestiltak og sektorspesifikke tiltak.</a:t>
            </a:r>
          </a:p>
          <a:p>
            <a:endParaRPr lang="nb-NO" sz="1600" dirty="0"/>
          </a:p>
          <a:p>
            <a:r>
              <a:rPr lang="nb-NO" sz="1600" dirty="0" smtClean="0"/>
              <a:t>Tiltakene er utviklet av etater og organisasjoner. Det forventes at departementer, direktoratet, kommuner, privat sektor mv vil utvikle tiltak i løpet av de neste årene. </a:t>
            </a:r>
          </a:p>
          <a:p>
            <a:endParaRPr lang="nb-NO" sz="1600" dirty="0"/>
          </a:p>
          <a:p>
            <a:r>
              <a:rPr lang="nb-NO" sz="1600" dirty="0" smtClean="0"/>
              <a:t>Kommunal- og moderniseringsdepartementet er ansvarlig for arbeidet med handlingsplan mv. KMD har bedt Kartverket å koordinere arbeidet og har også bedt  Samordningsgruppen for geografisk informasjon godkjenne handlingsplanen.  </a:t>
            </a:r>
            <a:endParaRPr lang="nb-NO" sz="1600" dirty="0"/>
          </a:p>
          <a:p>
            <a:endParaRPr lang="nb-NO" sz="1600" dirty="0"/>
          </a:p>
        </p:txBody>
      </p:sp>
      <p:pic>
        <p:nvPicPr>
          <p:cNvPr id="4" name="Bilde 3" descr="Bilde- telefon med kart" title="Bilde- telefon med kart"/>
          <p:cNvPicPr>
            <a:picLocks noChangeAspect="1"/>
          </p:cNvPicPr>
          <p:nvPr/>
        </p:nvPicPr>
        <p:blipFill>
          <a:blip r:embed="rId3"/>
          <a:stretch>
            <a:fillRect/>
          </a:stretch>
        </p:blipFill>
        <p:spPr>
          <a:xfrm>
            <a:off x="7371937" y="1441095"/>
            <a:ext cx="3727018" cy="4550053"/>
          </a:xfrm>
          <a:prstGeom prst="rect">
            <a:avLst/>
          </a:prstGeom>
          <a:ln>
            <a:noFill/>
          </a:ln>
          <a:effectLst>
            <a:outerShdw blurRad="292100" dist="139700" dir="2700000" algn="tl" rotWithShape="0">
              <a:srgbClr val="333333">
                <a:alpha val="65000"/>
              </a:srgbClr>
            </a:outerShdw>
          </a:effectLst>
        </p:spPr>
      </p:pic>
      <p:sp>
        <p:nvSpPr>
          <p:cNvPr id="5" name="TekstSylinder 4">
            <a:extLst>
              <a:ext uri="{FF2B5EF4-FFF2-40B4-BE49-F238E27FC236}">
                <a16:creationId xmlns:a16="http://schemas.microsoft.com/office/drawing/2014/main" xmlns="" id="{2C925CB5-0AB8-45E1-8142-0A7B9B2F13FF}"/>
              </a:ext>
            </a:extLst>
          </p:cNvPr>
          <p:cNvSpPr txBox="1"/>
          <p:nvPr/>
        </p:nvSpPr>
        <p:spPr>
          <a:xfrm>
            <a:off x="952493" y="628597"/>
            <a:ext cx="10312915" cy="584775"/>
          </a:xfrm>
          <a:prstGeom prst="rect">
            <a:avLst/>
          </a:prstGeom>
          <a:noFill/>
        </p:spPr>
        <p:txBody>
          <a:bodyPr wrap="square" rtlCol="0">
            <a:spAutoFit/>
          </a:bodyPr>
          <a:lstStyle/>
          <a:p>
            <a:pPr>
              <a:spcAft>
                <a:spcPts val="800"/>
              </a:spcAft>
            </a:pPr>
            <a:r>
              <a:rPr lang="nb-NO" sz="3200" b="1" cap="small" dirty="0" smtClean="0">
                <a:solidFill>
                  <a:srgbClr val="44546A"/>
                </a:solidFill>
              </a:rPr>
              <a:t>HANDLINGSPLANEN - TILTAK FOR Å LØSE UTFORDRINGER</a:t>
            </a:r>
            <a:endParaRPr lang="nb-NO" dirty="0">
              <a:solidFill>
                <a:srgbClr val="44546A"/>
              </a:solidFill>
            </a:endParaRPr>
          </a:p>
        </p:txBody>
      </p:sp>
      <p:sp>
        <p:nvSpPr>
          <p:cNvPr id="6" name="Tittel 5" hidden="1"/>
          <p:cNvSpPr>
            <a:spLocks noGrp="1"/>
          </p:cNvSpPr>
          <p:nvPr>
            <p:ph type="title" idx="4294967295"/>
          </p:nvPr>
        </p:nvSpPr>
        <p:spPr/>
        <p:txBody>
          <a:bodyPr/>
          <a:lstStyle/>
          <a:p>
            <a:r>
              <a:rPr lang="nb-NO" dirty="0" smtClean="0"/>
              <a:t>Handlingsplan</a:t>
            </a:r>
            <a:r>
              <a:rPr lang="nb-NO" baseline="0" dirty="0" smtClean="0"/>
              <a:t> – tiltak for å løse utfordringer</a:t>
            </a:r>
            <a:endParaRPr lang="en-US" dirty="0"/>
          </a:p>
        </p:txBody>
      </p:sp>
    </p:spTree>
    <p:extLst>
      <p:ext uri="{BB962C8B-B14F-4D97-AF65-F5344CB8AC3E}">
        <p14:creationId xmlns:p14="http://schemas.microsoft.com/office/powerpoint/2010/main" val="23534253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1" descr="Tabell over tiltak " title="Tabell over tiltak "/>
          <p:cNvGraphicFramePr>
            <a:graphicFrameLocks noGrp="1"/>
          </p:cNvGraphicFramePr>
          <p:nvPr>
            <p:extLst>
              <p:ext uri="{D42A27DB-BD31-4B8C-83A1-F6EECF244321}">
                <p14:modId xmlns:p14="http://schemas.microsoft.com/office/powerpoint/2010/main" val="1925266956"/>
              </p:ext>
            </p:extLst>
          </p:nvPr>
        </p:nvGraphicFramePr>
        <p:xfrm>
          <a:off x="1703234" y="315721"/>
          <a:ext cx="9601203" cy="6268236"/>
        </p:xfrm>
        <a:graphic>
          <a:graphicData uri="http://schemas.openxmlformats.org/drawingml/2006/table">
            <a:tbl>
              <a:tblPr firstRow="1" firstCol="1" bandRow="1">
                <a:tableStyleId>{5C22544A-7EE6-4342-B048-85BDC9FD1C3A}</a:tableStyleId>
              </a:tblPr>
              <a:tblGrid>
                <a:gridCol w="1927657">
                  <a:extLst>
                    <a:ext uri="{9D8B030D-6E8A-4147-A177-3AD203B41FA5}">
                      <a16:colId xmlns:a16="http://schemas.microsoft.com/office/drawing/2014/main" xmlns="" val="1450307621"/>
                    </a:ext>
                  </a:extLst>
                </a:gridCol>
                <a:gridCol w="5103340">
                  <a:extLst>
                    <a:ext uri="{9D8B030D-6E8A-4147-A177-3AD203B41FA5}">
                      <a16:colId xmlns:a16="http://schemas.microsoft.com/office/drawing/2014/main" xmlns="" val="2359580667"/>
                    </a:ext>
                  </a:extLst>
                </a:gridCol>
                <a:gridCol w="1470454">
                  <a:extLst>
                    <a:ext uri="{9D8B030D-6E8A-4147-A177-3AD203B41FA5}">
                      <a16:colId xmlns:a16="http://schemas.microsoft.com/office/drawing/2014/main" xmlns="" val="3751817150"/>
                    </a:ext>
                  </a:extLst>
                </a:gridCol>
                <a:gridCol w="1099752">
                  <a:extLst>
                    <a:ext uri="{9D8B030D-6E8A-4147-A177-3AD203B41FA5}">
                      <a16:colId xmlns:a16="http://schemas.microsoft.com/office/drawing/2014/main" xmlns="" val="2869889969"/>
                    </a:ext>
                  </a:extLst>
                </a:gridCol>
              </a:tblGrid>
              <a:tr h="397304">
                <a:tc>
                  <a:txBody>
                    <a:bodyPr/>
                    <a:lstStyle/>
                    <a:p>
                      <a:pPr>
                        <a:lnSpc>
                          <a:spcPct val="107000"/>
                        </a:lnSpc>
                        <a:spcAft>
                          <a:spcPts val="0"/>
                        </a:spcAft>
                      </a:pPr>
                      <a:endParaRPr lang="nb-NO" sz="1000" dirty="0" smtClean="0">
                        <a:effectLst/>
                      </a:endParaRPr>
                    </a:p>
                    <a:p>
                      <a:pPr>
                        <a:lnSpc>
                          <a:spcPct val="107000"/>
                        </a:lnSpc>
                        <a:spcAft>
                          <a:spcPts val="0"/>
                        </a:spcAft>
                      </a:pPr>
                      <a:r>
                        <a:rPr lang="nb-NO" sz="1000" dirty="0" smtClean="0">
                          <a:effectLst/>
                        </a:rPr>
                        <a:t>Tittel </a:t>
                      </a:r>
                      <a:r>
                        <a:rPr lang="nb-NO" sz="1000" dirty="0">
                          <a:effectLst/>
                        </a:rPr>
                        <a:t>på aktivitet </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233" marR="50233" marT="0" marB="0"/>
                </a:tc>
                <a:tc>
                  <a:txBody>
                    <a:bodyPr/>
                    <a:lstStyle/>
                    <a:p>
                      <a:pPr>
                        <a:lnSpc>
                          <a:spcPct val="107000"/>
                        </a:lnSpc>
                        <a:spcAft>
                          <a:spcPts val="0"/>
                        </a:spcAft>
                      </a:pPr>
                      <a:endParaRPr lang="nb-NO" sz="1000" dirty="0" smtClean="0">
                        <a:effectLst/>
                      </a:endParaRPr>
                    </a:p>
                    <a:p>
                      <a:pPr>
                        <a:lnSpc>
                          <a:spcPct val="107000"/>
                        </a:lnSpc>
                        <a:spcAft>
                          <a:spcPts val="0"/>
                        </a:spcAft>
                      </a:pPr>
                      <a:r>
                        <a:rPr lang="nb-NO" sz="1000" dirty="0" smtClean="0">
                          <a:effectLst/>
                        </a:rPr>
                        <a:t>Beskrivelse</a:t>
                      </a:r>
                      <a:r>
                        <a:rPr lang="nb-NO" sz="1000" dirty="0">
                          <a:effectLst/>
                        </a:rPr>
                        <a:t>, mål for aktivitet</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233" marR="50233" marT="0" marB="0"/>
                </a:tc>
                <a:tc>
                  <a:txBody>
                    <a:bodyPr/>
                    <a:lstStyle/>
                    <a:p>
                      <a:pPr>
                        <a:lnSpc>
                          <a:spcPct val="107000"/>
                        </a:lnSpc>
                        <a:spcAft>
                          <a:spcPts val="0"/>
                        </a:spcAft>
                      </a:pPr>
                      <a:r>
                        <a:rPr lang="nb-NO" sz="1000" dirty="0">
                          <a:effectLst/>
                        </a:rPr>
                        <a:t>Tidsrom for gjennom-føring av </a:t>
                      </a:r>
                      <a:r>
                        <a:rPr lang="nb-NO" sz="1000" dirty="0" smtClean="0">
                          <a:effectLst/>
                        </a:rPr>
                        <a:t>aktivitet</a:t>
                      </a:r>
                      <a:endParaRPr lang="nb-NO" sz="1000" dirty="0">
                        <a:effectLst/>
                      </a:endParaRPr>
                    </a:p>
                  </a:txBody>
                  <a:tcPr marL="50233" marR="50233" marT="0" marB="0"/>
                </a:tc>
                <a:tc>
                  <a:txBody>
                    <a:bodyPr/>
                    <a:lstStyle/>
                    <a:p>
                      <a:pPr>
                        <a:lnSpc>
                          <a:spcPct val="107000"/>
                        </a:lnSpc>
                        <a:spcAft>
                          <a:spcPts val="0"/>
                        </a:spcAft>
                      </a:pPr>
                      <a:r>
                        <a:rPr lang="nb-NO" sz="1000" dirty="0">
                          <a:effectLst/>
                        </a:rPr>
                        <a:t>Ansvarlig og </a:t>
                      </a:r>
                      <a:r>
                        <a:rPr lang="nb-NO" sz="1000" dirty="0" smtClean="0">
                          <a:effectLst/>
                        </a:rPr>
                        <a:t>deltagere</a:t>
                      </a:r>
                      <a:endParaRPr lang="nb-NO" sz="1000" dirty="0">
                        <a:effectLst/>
                      </a:endParaRPr>
                    </a:p>
                  </a:txBody>
                  <a:tcPr marL="50233" marR="50233" marT="0" marB="0"/>
                </a:tc>
                <a:extLst>
                  <a:ext uri="{0D108BD9-81ED-4DB2-BD59-A6C34878D82A}">
                    <a16:rowId xmlns:a16="http://schemas.microsoft.com/office/drawing/2014/main" xmlns="" val="4020964662"/>
                  </a:ext>
                </a:extLst>
              </a:tr>
              <a:tr h="866393">
                <a:tc>
                  <a:txBody>
                    <a:bodyPr/>
                    <a:lstStyle/>
                    <a:p>
                      <a:pPr>
                        <a:lnSpc>
                          <a:spcPct val="107000"/>
                        </a:lnSpc>
                        <a:spcAft>
                          <a:spcPts val="0"/>
                        </a:spcAft>
                      </a:pPr>
                      <a:r>
                        <a:rPr lang="nb-NO" sz="1000" dirty="0">
                          <a:effectLst/>
                        </a:rPr>
                        <a:t>Kvalitetssikring og integrering av Sentinel-2 data (KV)</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233" marR="50233" marT="0" marB="0"/>
                </a:tc>
                <a:tc>
                  <a:txBody>
                    <a:bodyPr/>
                    <a:lstStyle/>
                    <a:p>
                      <a:pPr marL="342900" lvl="0" indent="-342900">
                        <a:lnSpc>
                          <a:spcPct val="107000"/>
                        </a:lnSpc>
                        <a:spcAft>
                          <a:spcPts val="0"/>
                        </a:spcAft>
                        <a:buFont typeface="Arial" panose="020B0604020202020204" pitchFamily="34" charset="0"/>
                        <a:buChar char="•"/>
                        <a:tabLst>
                          <a:tab pos="650875" algn="l"/>
                        </a:tabLst>
                      </a:pPr>
                      <a:r>
                        <a:rPr lang="nb-NO" sz="1000" dirty="0">
                          <a:effectLst/>
                        </a:rPr>
                        <a:t>Kompetanseoppbygging blant brukere om anvendelser av Sentinel-2 data.</a:t>
                      </a:r>
                    </a:p>
                    <a:p>
                      <a:pPr marL="342900" lvl="0" indent="-342900">
                        <a:lnSpc>
                          <a:spcPct val="107000"/>
                        </a:lnSpc>
                        <a:spcAft>
                          <a:spcPts val="0"/>
                        </a:spcAft>
                        <a:buFont typeface="Arial" panose="020B0604020202020204" pitchFamily="34" charset="0"/>
                        <a:buChar char="•"/>
                        <a:tabLst>
                          <a:tab pos="650875" algn="l"/>
                        </a:tabLst>
                      </a:pPr>
                      <a:r>
                        <a:rPr lang="nb-NO" sz="1000" dirty="0">
                          <a:effectLst/>
                        </a:rPr>
                        <a:t>Videreutvikling av standarder og </a:t>
                      </a:r>
                      <a:r>
                        <a:rPr lang="nb-NO" sz="1000" dirty="0" smtClean="0">
                          <a:effectLst/>
                        </a:rPr>
                        <a:t>metadata</a:t>
                      </a:r>
                    </a:p>
                    <a:p>
                      <a:pPr marL="342900" lvl="0" indent="-342900">
                        <a:lnSpc>
                          <a:spcPct val="107000"/>
                        </a:lnSpc>
                        <a:spcAft>
                          <a:spcPts val="0"/>
                        </a:spcAft>
                        <a:buFont typeface="Arial" panose="020B0604020202020204" pitchFamily="34" charset="0"/>
                        <a:buChar char="•"/>
                        <a:tabLst>
                          <a:tab pos="650875" algn="l"/>
                        </a:tabLst>
                      </a:pPr>
                      <a:r>
                        <a:rPr lang="nb-NO" sz="1000" dirty="0" err="1" smtClean="0">
                          <a:effectLst/>
                        </a:rPr>
                        <a:t>Etabl</a:t>
                      </a:r>
                      <a:r>
                        <a:rPr lang="nb-NO" sz="1000" dirty="0" smtClean="0">
                          <a:effectLst/>
                        </a:rPr>
                        <a:t>.</a:t>
                      </a:r>
                      <a:r>
                        <a:rPr lang="nb-NO" sz="1000" baseline="0" dirty="0" smtClean="0">
                          <a:effectLst/>
                        </a:rPr>
                        <a:t> </a:t>
                      </a:r>
                      <a:r>
                        <a:rPr lang="nb-NO" sz="1000" dirty="0" smtClean="0">
                          <a:effectLst/>
                        </a:rPr>
                        <a:t>nye </a:t>
                      </a:r>
                      <a:r>
                        <a:rPr lang="nb-NO" sz="1000" dirty="0">
                          <a:effectLst/>
                        </a:rPr>
                        <a:t>produkter basert på </a:t>
                      </a:r>
                      <a:r>
                        <a:rPr lang="nb-NO" sz="1000" dirty="0" smtClean="0">
                          <a:effectLst/>
                        </a:rPr>
                        <a:t>Sentinel-2 </a:t>
                      </a:r>
                      <a:r>
                        <a:rPr lang="nb-NO" sz="1000" dirty="0">
                          <a:effectLst/>
                        </a:rPr>
                        <a:t>– f.eks. skyfri mosaikk over Norge</a:t>
                      </a:r>
                    </a:p>
                    <a:p>
                      <a:pPr marL="342900" lvl="0" indent="-342900">
                        <a:lnSpc>
                          <a:spcPct val="107000"/>
                        </a:lnSpc>
                        <a:spcAft>
                          <a:spcPts val="0"/>
                        </a:spcAft>
                        <a:buFont typeface="Arial" panose="020B0604020202020204" pitchFamily="34" charset="0"/>
                        <a:buChar char="•"/>
                        <a:tabLst>
                          <a:tab pos="650875" algn="l"/>
                        </a:tabLst>
                      </a:pPr>
                      <a:r>
                        <a:rPr lang="nb-NO" sz="1000" dirty="0">
                          <a:effectLst/>
                        </a:rPr>
                        <a:t>Forberede forvaltningsløsning for mottak av Sentinel-2 opptak</a:t>
                      </a:r>
                    </a:p>
                    <a:p>
                      <a:pPr marL="342900" lvl="0" indent="-342900">
                        <a:lnSpc>
                          <a:spcPct val="107000"/>
                        </a:lnSpc>
                        <a:spcAft>
                          <a:spcPts val="0"/>
                        </a:spcAft>
                        <a:buFont typeface="Arial" panose="020B0604020202020204" pitchFamily="34" charset="0"/>
                        <a:buChar char="•"/>
                        <a:tabLst>
                          <a:tab pos="650875" algn="l"/>
                        </a:tabLst>
                      </a:pPr>
                      <a:r>
                        <a:rPr lang="nb-NO" sz="1000" dirty="0">
                          <a:effectLst/>
                        </a:rPr>
                        <a:t>Sikre distribusjon av Sentinel-2 data og produkter gjennom Geonorge</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233" marR="50233" marT="0" marB="0"/>
                </a:tc>
                <a:tc>
                  <a:txBody>
                    <a:bodyPr/>
                    <a:lstStyle/>
                    <a:p>
                      <a:pPr>
                        <a:lnSpc>
                          <a:spcPct val="107000"/>
                        </a:lnSpc>
                        <a:spcAft>
                          <a:spcPts val="0"/>
                        </a:spcAft>
                      </a:pPr>
                      <a:r>
                        <a:rPr lang="nb-NO" sz="1000">
                          <a:effectLst/>
                        </a:rPr>
                        <a:t>5/2018 – 5/2019, med påfølgende årskontrakter t.o.m. 2020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50233" marR="50233" marT="0" marB="0"/>
                </a:tc>
                <a:tc>
                  <a:txBody>
                    <a:bodyPr/>
                    <a:lstStyle/>
                    <a:p>
                      <a:pPr marL="342900" lvl="0" indent="-342900">
                        <a:lnSpc>
                          <a:spcPct val="110000"/>
                        </a:lnSpc>
                        <a:spcAft>
                          <a:spcPts val="0"/>
                        </a:spcAft>
                        <a:buFont typeface="Calibri" panose="020F0502020204030204" pitchFamily="34" charset="0"/>
                        <a:buChar char="-"/>
                      </a:pPr>
                      <a:r>
                        <a:rPr lang="nb-NO" sz="1000" dirty="0">
                          <a:effectLst/>
                        </a:rPr>
                        <a:t>Kartverket</a:t>
                      </a:r>
                      <a:endParaRPr lang="nb-NO" sz="1000" dirty="0">
                        <a:effectLst/>
                        <a:latin typeface="Calibri" panose="020F0502020204030204" pitchFamily="34" charset="0"/>
                        <a:ea typeface="Calibri" panose="020F0502020204030204" pitchFamily="34" charset="0"/>
                        <a:cs typeface="Lucida Sans Unicode" panose="020B0602030504020204" pitchFamily="34" charset="0"/>
                      </a:endParaRPr>
                    </a:p>
                  </a:txBody>
                  <a:tcPr marL="50233" marR="50233" marT="0" marB="0"/>
                </a:tc>
                <a:extLst>
                  <a:ext uri="{0D108BD9-81ED-4DB2-BD59-A6C34878D82A}">
                    <a16:rowId xmlns:a16="http://schemas.microsoft.com/office/drawing/2014/main" xmlns="" val="374089318"/>
                  </a:ext>
                </a:extLst>
              </a:tr>
              <a:tr h="363373">
                <a:tc>
                  <a:txBody>
                    <a:bodyPr/>
                    <a:lstStyle/>
                    <a:p>
                      <a:pPr>
                        <a:lnSpc>
                          <a:spcPct val="107000"/>
                        </a:lnSpc>
                        <a:spcAft>
                          <a:spcPts val="0"/>
                        </a:spcAft>
                      </a:pPr>
                      <a:r>
                        <a:rPr lang="nb-NO" sz="1000" dirty="0">
                          <a:effectLst/>
                        </a:rPr>
                        <a:t>Kvalitetssikring og integrering av Sentinel-1 og Sentinel-3 data (KV)</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233" marR="50233" marT="0" marB="0"/>
                </a:tc>
                <a:tc>
                  <a:txBody>
                    <a:bodyPr/>
                    <a:lstStyle/>
                    <a:p>
                      <a:pPr marL="342900" lvl="0" indent="-342900">
                        <a:lnSpc>
                          <a:spcPct val="107000"/>
                        </a:lnSpc>
                        <a:spcAft>
                          <a:spcPts val="0"/>
                        </a:spcAft>
                        <a:buFont typeface="Arial" panose="020B0604020202020204" pitchFamily="34" charset="0"/>
                        <a:buChar char="•"/>
                        <a:tabLst>
                          <a:tab pos="650875" algn="l"/>
                        </a:tabLst>
                      </a:pPr>
                      <a:r>
                        <a:rPr lang="nb-NO" sz="1000" dirty="0">
                          <a:effectLst/>
                        </a:rPr>
                        <a:t>Kystnær middelvannsflate fra </a:t>
                      </a:r>
                      <a:r>
                        <a:rPr lang="nb-NO" sz="1000" dirty="0" err="1" smtClean="0">
                          <a:effectLst/>
                        </a:rPr>
                        <a:t>altimetri</a:t>
                      </a:r>
                      <a:r>
                        <a:rPr lang="nb-NO" sz="1000" dirty="0" smtClean="0">
                          <a:effectLst/>
                        </a:rPr>
                        <a:t>, Forstudie </a:t>
                      </a:r>
                      <a:r>
                        <a:rPr lang="nb-NO" sz="1000" dirty="0">
                          <a:effectLst/>
                        </a:rPr>
                        <a:t>av presisjon og romlig stabilitet</a:t>
                      </a:r>
                    </a:p>
                    <a:p>
                      <a:pPr marL="342900" lvl="0" indent="-342900">
                        <a:lnSpc>
                          <a:spcPct val="107000"/>
                        </a:lnSpc>
                        <a:spcAft>
                          <a:spcPts val="0"/>
                        </a:spcAft>
                        <a:buFont typeface="Arial" panose="020B0604020202020204" pitchFamily="34" charset="0"/>
                        <a:buChar char="•"/>
                        <a:tabLst>
                          <a:tab pos="650875" algn="l"/>
                        </a:tabLst>
                      </a:pPr>
                      <a:r>
                        <a:rPr lang="nb-NO" sz="1000" dirty="0">
                          <a:effectLst/>
                        </a:rPr>
                        <a:t>Forbedre verdikjeden for prosessering av data fra Sentinel-1</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233" marR="50233" marT="0" marB="0"/>
                </a:tc>
                <a:tc>
                  <a:txBody>
                    <a:bodyPr/>
                    <a:lstStyle/>
                    <a:p>
                      <a:pPr>
                        <a:lnSpc>
                          <a:spcPct val="107000"/>
                        </a:lnSpc>
                        <a:spcAft>
                          <a:spcPts val="0"/>
                        </a:spcAft>
                      </a:pPr>
                      <a:r>
                        <a:rPr lang="nb-NO" sz="1000" dirty="0">
                          <a:effectLst/>
                        </a:rPr>
                        <a:t>3/2018 – 3/2019, med </a:t>
                      </a:r>
                      <a:r>
                        <a:rPr lang="nb-NO" sz="1000" dirty="0" smtClean="0">
                          <a:effectLst/>
                        </a:rPr>
                        <a:t>årskontrakter </a:t>
                      </a:r>
                      <a:r>
                        <a:rPr lang="nb-NO" sz="1000" dirty="0">
                          <a:effectLst/>
                        </a:rPr>
                        <a:t>t.o.m. 2020</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233" marR="50233" marT="0" marB="0"/>
                </a:tc>
                <a:tc>
                  <a:txBody>
                    <a:bodyPr/>
                    <a:lstStyle/>
                    <a:p>
                      <a:pPr marL="342900" lvl="0" indent="-342900">
                        <a:lnSpc>
                          <a:spcPct val="110000"/>
                        </a:lnSpc>
                        <a:spcAft>
                          <a:spcPts val="0"/>
                        </a:spcAft>
                        <a:buFont typeface="Calibri" panose="020F0502020204030204" pitchFamily="34" charset="0"/>
                        <a:buChar char="-"/>
                      </a:pPr>
                      <a:r>
                        <a:rPr lang="en-US" sz="1000" dirty="0">
                          <a:effectLst/>
                        </a:rPr>
                        <a:t>Kartverket, </a:t>
                      </a:r>
                      <a:endParaRPr lang="nb-NO" sz="1000" dirty="0">
                        <a:effectLst/>
                        <a:latin typeface="Calibri" panose="020F0502020204030204" pitchFamily="34" charset="0"/>
                        <a:ea typeface="Calibri" panose="020F0502020204030204" pitchFamily="34" charset="0"/>
                        <a:cs typeface="Lucida Sans Unicode" panose="020B0602030504020204" pitchFamily="34" charset="0"/>
                      </a:endParaRPr>
                    </a:p>
                  </a:txBody>
                  <a:tcPr marL="50233" marR="50233" marT="0" marB="0"/>
                </a:tc>
                <a:extLst>
                  <a:ext uri="{0D108BD9-81ED-4DB2-BD59-A6C34878D82A}">
                    <a16:rowId xmlns:a16="http://schemas.microsoft.com/office/drawing/2014/main" xmlns="" val="2496549268"/>
                  </a:ext>
                </a:extLst>
              </a:tr>
              <a:tr h="691978">
                <a:tc>
                  <a:txBody>
                    <a:bodyPr/>
                    <a:lstStyle/>
                    <a:p>
                      <a:pPr>
                        <a:lnSpc>
                          <a:spcPct val="107000"/>
                        </a:lnSpc>
                        <a:spcAft>
                          <a:spcPts val="0"/>
                        </a:spcAft>
                      </a:pPr>
                      <a:r>
                        <a:rPr lang="nb-NO" sz="1000" dirty="0">
                          <a:effectLst/>
                        </a:rPr>
                        <a:t>Copernicus </a:t>
                      </a:r>
                      <a:r>
                        <a:rPr lang="nb-NO" sz="1000" dirty="0" err="1">
                          <a:effectLst/>
                        </a:rPr>
                        <a:t>bretjeneste</a:t>
                      </a:r>
                      <a:r>
                        <a:rPr lang="nb-NO" sz="1000" dirty="0">
                          <a:effectLst/>
                        </a:rPr>
                        <a:t> (NVE)</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233" marR="50233" marT="0" marB="0"/>
                </a:tc>
                <a:tc>
                  <a:txBody>
                    <a:bodyPr/>
                    <a:lstStyle/>
                    <a:p>
                      <a:pPr marL="342900" lvl="0" indent="-342900">
                        <a:lnSpc>
                          <a:spcPct val="107000"/>
                        </a:lnSpc>
                        <a:spcAft>
                          <a:spcPts val="0"/>
                        </a:spcAft>
                        <a:buFont typeface="Arial" panose="020B0604020202020204" pitchFamily="34" charset="0"/>
                        <a:buChar char="•"/>
                        <a:tabLst>
                          <a:tab pos="650875" algn="l"/>
                        </a:tabLst>
                      </a:pPr>
                      <a:r>
                        <a:rPr lang="nb-NO" sz="1000" dirty="0">
                          <a:effectLst/>
                        </a:rPr>
                        <a:t>Tilrettelegging for bruk av </a:t>
                      </a:r>
                      <a:r>
                        <a:rPr lang="nb-NO" sz="1000" dirty="0" err="1">
                          <a:effectLst/>
                        </a:rPr>
                        <a:t>Sentinel</a:t>
                      </a:r>
                      <a:r>
                        <a:rPr lang="nb-NO" sz="1000" dirty="0">
                          <a:effectLst/>
                        </a:rPr>
                        <a:t> satellittbilder</a:t>
                      </a:r>
                    </a:p>
                    <a:p>
                      <a:pPr marL="342900" lvl="0" indent="-342900">
                        <a:lnSpc>
                          <a:spcPct val="107000"/>
                        </a:lnSpc>
                        <a:spcAft>
                          <a:spcPts val="0"/>
                        </a:spcAft>
                        <a:buFont typeface="Arial" panose="020B0604020202020204" pitchFamily="34" charset="0"/>
                        <a:buChar char="•"/>
                        <a:tabLst>
                          <a:tab pos="650875" algn="l"/>
                        </a:tabLst>
                      </a:pPr>
                      <a:r>
                        <a:rPr lang="nb-NO" sz="1000" dirty="0" smtClean="0">
                          <a:effectLst/>
                        </a:rPr>
                        <a:t>Breprodukter; Breomkrets</a:t>
                      </a:r>
                      <a:r>
                        <a:rPr lang="nb-NO" sz="1000" dirty="0">
                          <a:effectLst/>
                        </a:rPr>
                        <a:t>, breareal og </a:t>
                      </a:r>
                      <a:r>
                        <a:rPr lang="nb-NO" sz="1000" dirty="0" err="1" smtClean="0">
                          <a:effectLst/>
                        </a:rPr>
                        <a:t>kalvingsfront</a:t>
                      </a:r>
                      <a:r>
                        <a:rPr lang="nb-NO" sz="1000" dirty="0" smtClean="0">
                          <a:effectLst/>
                        </a:rPr>
                        <a:t>, Breoverflatetyper </a:t>
                      </a:r>
                      <a:r>
                        <a:rPr lang="nb-NO" sz="1000" dirty="0">
                          <a:effectLst/>
                        </a:rPr>
                        <a:t>og </a:t>
                      </a:r>
                      <a:r>
                        <a:rPr lang="nb-NO" sz="1000" dirty="0" err="1" smtClean="0">
                          <a:effectLst/>
                        </a:rPr>
                        <a:t>likevektslinje</a:t>
                      </a:r>
                      <a:r>
                        <a:rPr lang="nb-NO" sz="1000" dirty="0" smtClean="0">
                          <a:effectLst/>
                        </a:rPr>
                        <a:t>, </a:t>
                      </a:r>
                      <a:r>
                        <a:rPr lang="nb-NO" sz="1000" dirty="0" err="1" smtClean="0">
                          <a:effectLst/>
                        </a:rPr>
                        <a:t>Isbevegelse</a:t>
                      </a:r>
                      <a:r>
                        <a:rPr lang="nb-NO" sz="1000" baseline="0" dirty="0" smtClean="0">
                          <a:effectLst/>
                        </a:rPr>
                        <a:t> , </a:t>
                      </a:r>
                      <a:r>
                        <a:rPr lang="nb-NO" sz="1000" dirty="0" smtClean="0">
                          <a:effectLst/>
                        </a:rPr>
                        <a:t>Bresprekker </a:t>
                      </a:r>
                      <a:r>
                        <a:rPr lang="nb-NO" sz="1000" dirty="0">
                          <a:effectLst/>
                        </a:rPr>
                        <a:t>og </a:t>
                      </a:r>
                      <a:r>
                        <a:rPr lang="nb-NO" sz="1000" dirty="0" err="1" smtClean="0">
                          <a:effectLst/>
                        </a:rPr>
                        <a:t>surge</a:t>
                      </a:r>
                      <a:r>
                        <a:rPr lang="nb-NO" sz="1000" dirty="0" smtClean="0">
                          <a:effectLst/>
                        </a:rPr>
                        <a:t>,</a:t>
                      </a:r>
                      <a:r>
                        <a:rPr lang="nb-NO" sz="1000" baseline="0" dirty="0" smtClean="0">
                          <a:effectLst/>
                        </a:rPr>
                        <a:t> </a:t>
                      </a:r>
                      <a:r>
                        <a:rPr lang="nb-NO" sz="1000" dirty="0" err="1" smtClean="0">
                          <a:effectLst/>
                        </a:rPr>
                        <a:t>Bresjøer</a:t>
                      </a:r>
                      <a:endParaRPr lang="nb-NO" sz="1000" dirty="0">
                        <a:effectLst/>
                      </a:endParaRPr>
                    </a:p>
                    <a:p>
                      <a:pPr marL="342900" lvl="0" indent="-342900">
                        <a:lnSpc>
                          <a:spcPct val="107000"/>
                        </a:lnSpc>
                        <a:spcAft>
                          <a:spcPts val="0"/>
                        </a:spcAft>
                        <a:buFont typeface="Arial" panose="020B0604020202020204" pitchFamily="34" charset="0"/>
                        <a:buChar char="•"/>
                        <a:tabLst>
                          <a:tab pos="650875" algn="l"/>
                        </a:tabLst>
                      </a:pPr>
                      <a:r>
                        <a:rPr lang="nb-NO" sz="1000" dirty="0">
                          <a:effectLst/>
                        </a:rPr>
                        <a:t>Operasjonalisering av </a:t>
                      </a:r>
                      <a:r>
                        <a:rPr lang="nb-NO" sz="1000" dirty="0" err="1">
                          <a:effectLst/>
                        </a:rPr>
                        <a:t>bretjenesten</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233" marR="50233" marT="0" marB="0"/>
                </a:tc>
                <a:tc>
                  <a:txBody>
                    <a:bodyPr/>
                    <a:lstStyle/>
                    <a:p>
                      <a:pPr>
                        <a:lnSpc>
                          <a:spcPct val="107000"/>
                        </a:lnSpc>
                        <a:spcAft>
                          <a:spcPts val="0"/>
                        </a:spcAft>
                      </a:pPr>
                      <a:r>
                        <a:rPr lang="nb-NO" sz="1000">
                          <a:effectLst/>
                        </a:rPr>
                        <a:t>8/2016 – 8/2019, prosjektperioden er forlenget ut 2020</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50233" marR="50233" marT="0" marB="0"/>
                </a:tc>
                <a:tc>
                  <a:txBody>
                    <a:bodyPr/>
                    <a:lstStyle/>
                    <a:p>
                      <a:pPr marL="342900" lvl="0" indent="-342900">
                        <a:lnSpc>
                          <a:spcPct val="110000"/>
                        </a:lnSpc>
                        <a:spcAft>
                          <a:spcPts val="0"/>
                        </a:spcAft>
                        <a:buFont typeface="Calibri" panose="020F0502020204030204" pitchFamily="34" charset="0"/>
                        <a:buChar char="-"/>
                      </a:pPr>
                      <a:r>
                        <a:rPr lang="nb-NO" sz="1000" dirty="0">
                          <a:effectLst/>
                        </a:rPr>
                        <a:t>NVE</a:t>
                      </a:r>
                      <a:endParaRPr lang="nb-NO" sz="1000" dirty="0">
                        <a:effectLst/>
                        <a:latin typeface="Calibri" panose="020F0502020204030204" pitchFamily="34" charset="0"/>
                        <a:ea typeface="Calibri" panose="020F0502020204030204" pitchFamily="34" charset="0"/>
                        <a:cs typeface="Lucida Sans Unicode" panose="020B0602030504020204" pitchFamily="34" charset="0"/>
                      </a:endParaRPr>
                    </a:p>
                  </a:txBody>
                  <a:tcPr marL="50233" marR="50233" marT="0" marB="0"/>
                </a:tc>
                <a:extLst>
                  <a:ext uri="{0D108BD9-81ED-4DB2-BD59-A6C34878D82A}">
                    <a16:rowId xmlns:a16="http://schemas.microsoft.com/office/drawing/2014/main" xmlns="" val="1061078118"/>
                  </a:ext>
                </a:extLst>
              </a:tr>
              <a:tr h="363372">
                <a:tc>
                  <a:txBody>
                    <a:bodyPr/>
                    <a:lstStyle/>
                    <a:p>
                      <a:pPr>
                        <a:lnSpc>
                          <a:spcPct val="107000"/>
                        </a:lnSpc>
                        <a:spcAft>
                          <a:spcPts val="0"/>
                        </a:spcAft>
                      </a:pPr>
                      <a:r>
                        <a:rPr lang="nb-NO" sz="1000" dirty="0">
                          <a:effectLst/>
                        </a:rPr>
                        <a:t>Copernicus-piloter i </a:t>
                      </a:r>
                      <a:r>
                        <a:rPr lang="nb-NO" sz="1000" dirty="0" smtClean="0">
                          <a:effectLst/>
                        </a:rPr>
                        <a:t>Miljødirektoratet</a:t>
                      </a:r>
                      <a:endParaRPr lang="nb-NO" sz="1000" dirty="0">
                        <a:effectLst/>
                      </a:endParaRPr>
                    </a:p>
                  </a:txBody>
                  <a:tcPr marL="50233" marR="50233" marT="0" marB="0"/>
                </a:tc>
                <a:tc>
                  <a:txBody>
                    <a:bodyPr/>
                    <a:lstStyle/>
                    <a:p>
                      <a:pPr marL="342900" lvl="0" indent="-342900">
                        <a:lnSpc>
                          <a:spcPct val="107000"/>
                        </a:lnSpc>
                        <a:spcAft>
                          <a:spcPts val="0"/>
                        </a:spcAft>
                        <a:buFont typeface="Arial" panose="020B0604020202020204" pitchFamily="34" charset="0"/>
                        <a:buChar char="•"/>
                        <a:tabLst>
                          <a:tab pos="650875" algn="l"/>
                        </a:tabLst>
                      </a:pPr>
                      <a:r>
                        <a:rPr lang="nb-NO" sz="1000" dirty="0">
                          <a:effectLst/>
                        </a:rPr>
                        <a:t>Ta i bruk data fra </a:t>
                      </a:r>
                      <a:r>
                        <a:rPr lang="nb-NO" sz="1000" dirty="0" smtClean="0">
                          <a:effectLst/>
                        </a:rPr>
                        <a:t>fjernmåling,  undersøke nye bruksmåter,</a:t>
                      </a:r>
                      <a:r>
                        <a:rPr lang="nb-NO" sz="1000" baseline="0" dirty="0" smtClean="0">
                          <a:effectLst/>
                        </a:rPr>
                        <a:t> i</a:t>
                      </a:r>
                      <a:r>
                        <a:rPr lang="nb-NO" sz="1000" dirty="0" smtClean="0">
                          <a:effectLst/>
                        </a:rPr>
                        <a:t>ndikatorutvikling,</a:t>
                      </a:r>
                      <a:r>
                        <a:rPr lang="nb-NO" sz="1000" baseline="0" dirty="0" smtClean="0">
                          <a:effectLst/>
                        </a:rPr>
                        <a:t> mer effektiv overvåking og kartlegging. </a:t>
                      </a:r>
                      <a:r>
                        <a:rPr lang="nb-NO" sz="1000" baseline="0" dirty="0" err="1" smtClean="0">
                          <a:effectLst/>
                        </a:rPr>
                        <a:t>Dd</a:t>
                      </a:r>
                      <a:r>
                        <a:rPr lang="nb-NO" sz="1000" dirty="0" err="1" smtClean="0">
                          <a:effectLst/>
                        </a:rPr>
                        <a:t>efinere</a:t>
                      </a:r>
                      <a:r>
                        <a:rPr lang="nb-NO" sz="1000" dirty="0" smtClean="0">
                          <a:effectLst/>
                        </a:rPr>
                        <a:t> brukerbehov,</a:t>
                      </a:r>
                      <a:r>
                        <a:rPr lang="nb-NO" sz="1000" baseline="0" dirty="0" smtClean="0">
                          <a:effectLst/>
                        </a:rPr>
                        <a:t> k</a:t>
                      </a:r>
                      <a:r>
                        <a:rPr lang="nb-NO" sz="1000" dirty="0" smtClean="0">
                          <a:effectLst/>
                        </a:rPr>
                        <a:t>ompetansebygging</a:t>
                      </a:r>
                      <a:endParaRPr lang="nb-NO" sz="1000" dirty="0">
                        <a:effectLst/>
                      </a:endParaRPr>
                    </a:p>
                  </a:txBody>
                  <a:tcPr marL="50233" marR="50233" marT="0" marB="0"/>
                </a:tc>
                <a:tc>
                  <a:txBody>
                    <a:bodyPr/>
                    <a:lstStyle/>
                    <a:p>
                      <a:pPr>
                        <a:lnSpc>
                          <a:spcPct val="107000"/>
                        </a:lnSpc>
                        <a:spcAft>
                          <a:spcPts val="0"/>
                        </a:spcAft>
                      </a:pPr>
                      <a:r>
                        <a:rPr lang="nb-NO" sz="1000">
                          <a:effectLst/>
                        </a:rPr>
                        <a:t>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50233" marR="50233" marT="0" marB="0"/>
                </a:tc>
                <a:tc>
                  <a:txBody>
                    <a:bodyPr/>
                    <a:lstStyle/>
                    <a:p>
                      <a:pPr marL="342900" lvl="0" indent="-342900">
                        <a:lnSpc>
                          <a:spcPct val="110000"/>
                        </a:lnSpc>
                        <a:spcAft>
                          <a:spcPts val="0"/>
                        </a:spcAft>
                        <a:buFont typeface="Calibri" panose="020F0502020204030204" pitchFamily="34" charset="0"/>
                        <a:buChar char="-"/>
                      </a:pPr>
                      <a:r>
                        <a:rPr lang="nb-NO" sz="1000" dirty="0" smtClean="0">
                          <a:effectLst/>
                        </a:rPr>
                        <a:t>Miljø-direktoratet</a:t>
                      </a:r>
                      <a:endParaRPr lang="nb-NO" sz="1000" dirty="0">
                        <a:effectLst/>
                        <a:latin typeface="Calibri" panose="020F0502020204030204" pitchFamily="34" charset="0"/>
                        <a:ea typeface="Calibri" panose="020F0502020204030204" pitchFamily="34" charset="0"/>
                        <a:cs typeface="Lucida Sans Unicode" panose="020B0602030504020204" pitchFamily="34" charset="0"/>
                      </a:endParaRPr>
                    </a:p>
                  </a:txBody>
                  <a:tcPr marL="50233" marR="50233" marT="0" marB="0"/>
                </a:tc>
                <a:extLst>
                  <a:ext uri="{0D108BD9-81ED-4DB2-BD59-A6C34878D82A}">
                    <a16:rowId xmlns:a16="http://schemas.microsoft.com/office/drawing/2014/main" xmlns="" val="1468322757"/>
                  </a:ext>
                </a:extLst>
              </a:tr>
              <a:tr h="872304">
                <a:tc>
                  <a:txBody>
                    <a:bodyPr/>
                    <a:lstStyle/>
                    <a:p>
                      <a:pPr>
                        <a:lnSpc>
                          <a:spcPct val="107000"/>
                        </a:lnSpc>
                        <a:spcAft>
                          <a:spcPts val="0"/>
                        </a:spcAft>
                      </a:pPr>
                      <a:r>
                        <a:rPr lang="nb-NO" sz="1000" dirty="0">
                          <a:effectLst/>
                        </a:rPr>
                        <a:t>Overvåkning av skog og jordbruksområder (NIBIO)</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233" marR="50233" marT="0" marB="0"/>
                </a:tc>
                <a:tc>
                  <a:txBody>
                    <a:bodyPr/>
                    <a:lstStyle/>
                    <a:p>
                      <a:pPr marL="342900" lvl="0" indent="-342900">
                        <a:lnSpc>
                          <a:spcPct val="107000"/>
                        </a:lnSpc>
                        <a:spcAft>
                          <a:spcPts val="0"/>
                        </a:spcAft>
                        <a:buFont typeface="Arial" panose="020B0604020202020204" pitchFamily="34" charset="0"/>
                        <a:buChar char="•"/>
                        <a:tabLst>
                          <a:tab pos="650875" algn="l"/>
                        </a:tabLst>
                      </a:pPr>
                      <a:r>
                        <a:rPr lang="nb-NO" sz="1000" dirty="0">
                          <a:effectLst/>
                        </a:rPr>
                        <a:t>Bidra til effektivisering av offentlig sektor gjennom å løse rapporteringsutfordringene knyttet til nedbygging og gjengroing av jordbruksareal og endringer i skog knyttet til skogskader og hogst.</a:t>
                      </a:r>
                    </a:p>
                    <a:p>
                      <a:pPr marL="342900" lvl="0" indent="-342900">
                        <a:lnSpc>
                          <a:spcPct val="107000"/>
                        </a:lnSpc>
                        <a:spcAft>
                          <a:spcPts val="0"/>
                        </a:spcAft>
                        <a:buFont typeface="Arial" panose="020B0604020202020204" pitchFamily="34" charset="0"/>
                        <a:buChar char="•"/>
                        <a:tabLst>
                          <a:tab pos="650875" algn="l"/>
                        </a:tabLst>
                      </a:pPr>
                      <a:r>
                        <a:rPr lang="nb-NO" sz="1000" dirty="0">
                          <a:effectLst/>
                        </a:rPr>
                        <a:t>Demonstrere muligheter </a:t>
                      </a:r>
                      <a:r>
                        <a:rPr lang="nb-NO" sz="1000" dirty="0" smtClean="0">
                          <a:effectLst/>
                        </a:rPr>
                        <a:t>- løpende </a:t>
                      </a:r>
                      <a:r>
                        <a:rPr lang="nb-NO" sz="1000" dirty="0">
                          <a:effectLst/>
                        </a:rPr>
                        <a:t>nasjonale kartleggingsprogram basert på </a:t>
                      </a:r>
                      <a:r>
                        <a:rPr lang="nb-NO" sz="1000" dirty="0" smtClean="0">
                          <a:effectLst/>
                        </a:rPr>
                        <a:t>satellittdata. </a:t>
                      </a:r>
                      <a:endParaRPr lang="nb-NO" sz="1000" dirty="0">
                        <a:effectLst/>
                      </a:endParaRPr>
                    </a:p>
                    <a:p>
                      <a:pPr marL="342900" lvl="0" indent="-342900">
                        <a:lnSpc>
                          <a:spcPct val="107000"/>
                        </a:lnSpc>
                        <a:spcAft>
                          <a:spcPts val="0"/>
                        </a:spcAft>
                        <a:buFont typeface="Arial" panose="020B0604020202020204" pitchFamily="34" charset="0"/>
                        <a:buChar char="•"/>
                        <a:tabLst>
                          <a:tab pos="650875" algn="l"/>
                        </a:tabLst>
                      </a:pPr>
                      <a:r>
                        <a:rPr lang="nb-NO" sz="1000" dirty="0">
                          <a:effectLst/>
                        </a:rPr>
                        <a:t>Videreutvikle instituttets kapasitet og kompetanse innen satellittfjernmåling. </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233" marR="50233" marT="0" marB="0"/>
                </a:tc>
                <a:tc>
                  <a:txBody>
                    <a:bodyPr/>
                    <a:lstStyle/>
                    <a:p>
                      <a:pPr>
                        <a:lnSpc>
                          <a:spcPct val="107000"/>
                        </a:lnSpc>
                        <a:spcAft>
                          <a:spcPts val="0"/>
                        </a:spcAft>
                      </a:pPr>
                      <a:r>
                        <a:rPr lang="nb-NO" sz="1000">
                          <a:effectLst/>
                        </a:rPr>
                        <a:t>Årskontrakter, foreløpig ut 2019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50233" marR="50233" marT="0" marB="0"/>
                </a:tc>
                <a:tc>
                  <a:txBody>
                    <a:bodyPr/>
                    <a:lstStyle/>
                    <a:p>
                      <a:pPr marL="342900" lvl="0" indent="-342900">
                        <a:lnSpc>
                          <a:spcPct val="107000"/>
                        </a:lnSpc>
                        <a:spcAft>
                          <a:spcPts val="0"/>
                        </a:spcAft>
                        <a:buFont typeface="Calibri" panose="020F0502020204030204" pitchFamily="34" charset="0"/>
                        <a:buChar char="-"/>
                        <a:tabLst>
                          <a:tab pos="457200" algn="l"/>
                        </a:tabLst>
                      </a:pPr>
                      <a:r>
                        <a:rPr lang="nb-NO" sz="1000" dirty="0">
                          <a:effectLst/>
                        </a:rPr>
                        <a:t>NIBIO</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233" marR="50233" marT="0" marB="0"/>
                </a:tc>
                <a:extLst>
                  <a:ext uri="{0D108BD9-81ED-4DB2-BD59-A6C34878D82A}">
                    <a16:rowId xmlns:a16="http://schemas.microsoft.com/office/drawing/2014/main" xmlns="" val="2022206295"/>
                  </a:ext>
                </a:extLst>
              </a:tr>
              <a:tr h="525432">
                <a:tc>
                  <a:txBody>
                    <a:bodyPr/>
                    <a:lstStyle/>
                    <a:p>
                      <a:pPr>
                        <a:lnSpc>
                          <a:spcPct val="107000"/>
                        </a:lnSpc>
                        <a:spcAft>
                          <a:spcPts val="0"/>
                        </a:spcAft>
                      </a:pPr>
                      <a:r>
                        <a:rPr lang="nb-NO" sz="1000" dirty="0">
                          <a:effectLst/>
                        </a:rPr>
                        <a:t>Sjøiskartlegging (MET)</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233" marR="50233" marT="0" marB="0"/>
                </a:tc>
                <a:tc>
                  <a:txBody>
                    <a:bodyPr/>
                    <a:lstStyle/>
                    <a:p>
                      <a:pPr marL="342900" lvl="0" indent="-342900">
                        <a:lnSpc>
                          <a:spcPct val="107000"/>
                        </a:lnSpc>
                        <a:spcAft>
                          <a:spcPts val="0"/>
                        </a:spcAft>
                        <a:buFont typeface="Arial" panose="020B0604020202020204" pitchFamily="34" charset="0"/>
                        <a:buChar char="•"/>
                        <a:tabLst>
                          <a:tab pos="650875" algn="l"/>
                        </a:tabLst>
                      </a:pPr>
                      <a:r>
                        <a:rPr lang="nb-NO" sz="1000" dirty="0">
                          <a:effectLst/>
                        </a:rPr>
                        <a:t>Utvikle en automatisk høyoppløselig is-type analyse som klassifiserer isen i tynn </a:t>
                      </a:r>
                      <a:r>
                        <a:rPr lang="nb-NO" sz="1000" dirty="0" err="1">
                          <a:effectLst/>
                        </a:rPr>
                        <a:t>førsteårs</a:t>
                      </a:r>
                      <a:r>
                        <a:rPr lang="nb-NO" sz="1000" dirty="0">
                          <a:effectLst/>
                        </a:rPr>
                        <a:t>-is, tykk </a:t>
                      </a:r>
                      <a:r>
                        <a:rPr lang="nb-NO" sz="1000" dirty="0" err="1">
                          <a:effectLst/>
                        </a:rPr>
                        <a:t>førsteårs</a:t>
                      </a:r>
                      <a:r>
                        <a:rPr lang="nb-NO" sz="1000" dirty="0">
                          <a:effectLst/>
                        </a:rPr>
                        <a:t>-is og </a:t>
                      </a:r>
                      <a:r>
                        <a:rPr lang="nb-NO" sz="1000" dirty="0" err="1">
                          <a:effectLst/>
                        </a:rPr>
                        <a:t>multiårs</a:t>
                      </a:r>
                      <a:r>
                        <a:rPr lang="nb-NO" sz="1000" dirty="0">
                          <a:effectLst/>
                        </a:rPr>
                        <a:t>-is.</a:t>
                      </a:r>
                    </a:p>
                    <a:p>
                      <a:pPr marL="342900" lvl="0" indent="-342900">
                        <a:lnSpc>
                          <a:spcPct val="107000"/>
                        </a:lnSpc>
                        <a:spcAft>
                          <a:spcPts val="0"/>
                        </a:spcAft>
                        <a:buFont typeface="Arial" panose="020B0604020202020204" pitchFamily="34" charset="0"/>
                        <a:buChar char="•"/>
                        <a:tabLst>
                          <a:tab pos="650875" algn="l"/>
                        </a:tabLst>
                      </a:pPr>
                      <a:r>
                        <a:rPr lang="nb-NO" sz="1000" dirty="0">
                          <a:effectLst/>
                        </a:rPr>
                        <a:t>Utvikle </a:t>
                      </a:r>
                      <a:r>
                        <a:rPr lang="nb-NO" sz="1000" dirty="0" smtClean="0">
                          <a:effectLst/>
                        </a:rPr>
                        <a:t>operasjonell </a:t>
                      </a:r>
                      <a:r>
                        <a:rPr lang="nb-NO" sz="1000" dirty="0">
                          <a:effectLst/>
                        </a:rPr>
                        <a:t>tjeneste som tilbyr </a:t>
                      </a:r>
                      <a:r>
                        <a:rPr lang="nb-NO" sz="1000" dirty="0" err="1" smtClean="0">
                          <a:effectLst/>
                        </a:rPr>
                        <a:t>istykkelses</a:t>
                      </a:r>
                      <a:r>
                        <a:rPr lang="nb-NO" sz="1000" dirty="0" smtClean="0">
                          <a:effectLst/>
                        </a:rPr>
                        <a:t>-produkter.</a:t>
                      </a:r>
                      <a:r>
                        <a:rPr lang="nb-NO" sz="1000" baseline="0" dirty="0" smtClean="0">
                          <a:effectLst/>
                        </a:rPr>
                        <a:t> I</a:t>
                      </a:r>
                      <a:r>
                        <a:rPr lang="nb-NO" sz="1000" dirty="0" smtClean="0">
                          <a:effectLst/>
                        </a:rPr>
                        <a:t>ntegrere </a:t>
                      </a:r>
                      <a:r>
                        <a:rPr lang="nb-NO" sz="1000" dirty="0">
                          <a:effectLst/>
                        </a:rPr>
                        <a:t>i </a:t>
                      </a:r>
                      <a:r>
                        <a:rPr lang="nb-NO" sz="1000" dirty="0" err="1">
                          <a:effectLst/>
                        </a:rPr>
                        <a:t>METs</a:t>
                      </a:r>
                      <a:r>
                        <a:rPr lang="nb-NO" sz="1000" dirty="0">
                          <a:effectLst/>
                        </a:rPr>
                        <a:t> iskart.</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233" marR="50233" marT="0" marB="0"/>
                </a:tc>
                <a:tc>
                  <a:txBody>
                    <a:bodyPr/>
                    <a:lstStyle/>
                    <a:p>
                      <a:pPr>
                        <a:lnSpc>
                          <a:spcPct val="107000"/>
                        </a:lnSpc>
                        <a:spcAft>
                          <a:spcPts val="0"/>
                        </a:spcAft>
                      </a:pPr>
                      <a:r>
                        <a:rPr lang="nb-NO" sz="1000">
                          <a:effectLst/>
                        </a:rPr>
                        <a:t>4/2016 – 4/2019</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50233" marR="50233" marT="0" marB="0"/>
                </a:tc>
                <a:tc>
                  <a:txBody>
                    <a:bodyPr/>
                    <a:lstStyle/>
                    <a:p>
                      <a:pPr marL="342900" lvl="0" indent="-342900">
                        <a:lnSpc>
                          <a:spcPct val="110000"/>
                        </a:lnSpc>
                        <a:spcAft>
                          <a:spcPts val="0"/>
                        </a:spcAft>
                        <a:buFont typeface="Calibri" panose="020F0502020204030204" pitchFamily="34" charset="0"/>
                        <a:buChar char="-"/>
                      </a:pPr>
                      <a:r>
                        <a:rPr lang="nb-NO" sz="1000" dirty="0">
                          <a:effectLst/>
                        </a:rPr>
                        <a:t>MET</a:t>
                      </a:r>
                      <a:endParaRPr lang="nb-NO" sz="1000" dirty="0">
                        <a:effectLst/>
                        <a:latin typeface="Calibri" panose="020F0502020204030204" pitchFamily="34" charset="0"/>
                        <a:ea typeface="Calibri" panose="020F0502020204030204" pitchFamily="34" charset="0"/>
                        <a:cs typeface="Lucida Sans Unicode" panose="020B0602030504020204" pitchFamily="34" charset="0"/>
                      </a:endParaRPr>
                    </a:p>
                  </a:txBody>
                  <a:tcPr marL="50233" marR="50233" marT="0" marB="0"/>
                </a:tc>
                <a:extLst>
                  <a:ext uri="{0D108BD9-81ED-4DB2-BD59-A6C34878D82A}">
                    <a16:rowId xmlns:a16="http://schemas.microsoft.com/office/drawing/2014/main" xmlns="" val="1222201858"/>
                  </a:ext>
                </a:extLst>
              </a:tr>
              <a:tr h="373338">
                <a:tc>
                  <a:txBody>
                    <a:bodyPr/>
                    <a:lstStyle/>
                    <a:p>
                      <a:pPr>
                        <a:lnSpc>
                          <a:spcPct val="107000"/>
                        </a:lnSpc>
                        <a:spcAft>
                          <a:spcPts val="0"/>
                        </a:spcAft>
                      </a:pPr>
                      <a:r>
                        <a:rPr lang="nb-NO" sz="1000" dirty="0">
                          <a:effectLst/>
                        </a:rPr>
                        <a:t>Copernicus flomtjeneste ved NVE</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233" marR="50233" marT="0" marB="0"/>
                </a:tc>
                <a:tc>
                  <a:txBody>
                    <a:bodyPr/>
                    <a:lstStyle/>
                    <a:p>
                      <a:pPr marL="171450" indent="-171450">
                        <a:lnSpc>
                          <a:spcPct val="107000"/>
                        </a:lnSpc>
                        <a:spcAft>
                          <a:spcPts val="0"/>
                        </a:spcAft>
                        <a:buFont typeface="Arial" panose="020B0604020202020204" pitchFamily="34" charset="0"/>
                        <a:buChar char="•"/>
                      </a:pPr>
                      <a:r>
                        <a:rPr lang="nb-NO" sz="1000" dirty="0">
                          <a:effectLst/>
                        </a:rPr>
                        <a:t>Prosjektet skal lede fram til en full operasjonell og automatisert tjeneste hos Norges vassdrags- og energidirektorat (NVE) for kartlegging av flomareal basert på data </a:t>
                      </a:r>
                      <a:r>
                        <a:rPr lang="nb-NO" sz="1000" dirty="0" smtClean="0">
                          <a:effectLst/>
                        </a:rPr>
                        <a:t>-</a:t>
                      </a:r>
                      <a:r>
                        <a:rPr lang="nb-NO" sz="1000" baseline="0" dirty="0" smtClean="0">
                          <a:effectLst/>
                        </a:rPr>
                        <a:t> </a:t>
                      </a:r>
                      <a:r>
                        <a:rPr lang="nb-NO" sz="1000" dirty="0" smtClean="0">
                          <a:effectLst/>
                        </a:rPr>
                        <a:t>Sentinel-1</a:t>
                      </a:r>
                      <a:r>
                        <a:rPr lang="nb-NO" sz="1000" dirty="0">
                          <a:effectLst/>
                        </a:rPr>
                        <a:t>.</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233" marR="50233" marT="0" marB="0"/>
                </a:tc>
                <a:tc>
                  <a:txBody>
                    <a:bodyPr/>
                    <a:lstStyle/>
                    <a:p>
                      <a:pPr>
                        <a:lnSpc>
                          <a:spcPct val="107000"/>
                        </a:lnSpc>
                        <a:spcAft>
                          <a:spcPts val="0"/>
                        </a:spcAft>
                      </a:pPr>
                      <a:r>
                        <a:rPr lang="nb-NO" sz="1000">
                          <a:effectLst/>
                        </a:rPr>
                        <a:t>3/2016 – 4/2019, årlige kontrakter</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50233" marR="50233" marT="0" marB="0"/>
                </a:tc>
                <a:tc>
                  <a:txBody>
                    <a:bodyPr/>
                    <a:lstStyle/>
                    <a:p>
                      <a:pPr marL="342900" lvl="0" indent="-342900">
                        <a:lnSpc>
                          <a:spcPct val="110000"/>
                        </a:lnSpc>
                        <a:spcAft>
                          <a:spcPts val="0"/>
                        </a:spcAft>
                        <a:buFont typeface="Calibri" panose="020F0502020204030204" pitchFamily="34" charset="0"/>
                        <a:buChar char="-"/>
                      </a:pPr>
                      <a:r>
                        <a:rPr lang="nb-NO" sz="1000">
                          <a:effectLst/>
                        </a:rPr>
                        <a:t>NVE</a:t>
                      </a:r>
                    </a:p>
                    <a:p>
                      <a:pPr marL="342900" lvl="0" indent="-342900">
                        <a:lnSpc>
                          <a:spcPct val="110000"/>
                        </a:lnSpc>
                        <a:spcAft>
                          <a:spcPts val="0"/>
                        </a:spcAft>
                        <a:buFont typeface="Calibri" panose="020F0502020204030204" pitchFamily="34" charset="0"/>
                        <a:buChar char="-"/>
                      </a:pPr>
                      <a:r>
                        <a:rPr lang="nb-NO" sz="1000">
                          <a:effectLst/>
                        </a:rPr>
                        <a:t>NR</a:t>
                      </a:r>
                      <a:endParaRPr lang="nb-NO" sz="1000">
                        <a:effectLst/>
                        <a:latin typeface="Calibri" panose="020F0502020204030204" pitchFamily="34" charset="0"/>
                        <a:ea typeface="Calibri" panose="020F0502020204030204" pitchFamily="34" charset="0"/>
                        <a:cs typeface="Lucida Sans Unicode" panose="020B0602030504020204" pitchFamily="34" charset="0"/>
                      </a:endParaRPr>
                    </a:p>
                  </a:txBody>
                  <a:tcPr marL="50233" marR="50233" marT="0" marB="0"/>
                </a:tc>
                <a:extLst>
                  <a:ext uri="{0D108BD9-81ED-4DB2-BD59-A6C34878D82A}">
                    <a16:rowId xmlns:a16="http://schemas.microsoft.com/office/drawing/2014/main" xmlns="" val="2608859010"/>
                  </a:ext>
                </a:extLst>
              </a:tr>
              <a:tr h="353691">
                <a:tc>
                  <a:txBody>
                    <a:bodyPr/>
                    <a:lstStyle/>
                    <a:p>
                      <a:pPr>
                        <a:lnSpc>
                          <a:spcPct val="107000"/>
                        </a:lnSpc>
                        <a:spcAft>
                          <a:spcPts val="0"/>
                        </a:spcAft>
                      </a:pPr>
                      <a:r>
                        <a:rPr lang="nb-NO" sz="1000" dirty="0">
                          <a:effectLst/>
                        </a:rPr>
                        <a:t>Operasjonell </a:t>
                      </a:r>
                      <a:r>
                        <a:rPr lang="nb-NO" sz="1000" dirty="0" err="1">
                          <a:effectLst/>
                        </a:rPr>
                        <a:t>innsjøis</a:t>
                      </a:r>
                      <a:r>
                        <a:rPr lang="nb-NO" sz="1000" dirty="0">
                          <a:effectLst/>
                        </a:rPr>
                        <a:t>-tjeneste ved NVE</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233" marR="50233" marT="0" marB="0"/>
                </a:tc>
                <a:tc>
                  <a:txBody>
                    <a:bodyPr/>
                    <a:lstStyle/>
                    <a:p>
                      <a:pPr marL="171450" indent="-171450">
                        <a:lnSpc>
                          <a:spcPct val="107000"/>
                        </a:lnSpc>
                        <a:spcAft>
                          <a:spcPts val="0"/>
                        </a:spcAft>
                        <a:buFont typeface="Arial" panose="020B0604020202020204" pitchFamily="34" charset="0"/>
                        <a:buChar char="•"/>
                      </a:pPr>
                      <a:r>
                        <a:rPr lang="nb-NO" sz="1000" dirty="0">
                          <a:effectLst/>
                        </a:rPr>
                        <a:t>Prosjektet skal utvikle en operasjonell innsjøistjeneste ved NVE basert på bruk av Sentinel-2 og -3 der </a:t>
                      </a:r>
                      <a:r>
                        <a:rPr lang="nb-NO" sz="1000" dirty="0" err="1">
                          <a:effectLst/>
                        </a:rPr>
                        <a:t>hovedparametre</a:t>
                      </a:r>
                      <a:r>
                        <a:rPr lang="nb-NO" sz="1000" dirty="0">
                          <a:effectLst/>
                        </a:rPr>
                        <a:t> vil være </a:t>
                      </a:r>
                      <a:r>
                        <a:rPr lang="nb-NO" sz="1000" dirty="0" err="1">
                          <a:effectLst/>
                        </a:rPr>
                        <a:t>isdekningsgrad</a:t>
                      </a:r>
                      <a:r>
                        <a:rPr lang="nb-NO" sz="1000" dirty="0">
                          <a:effectLst/>
                        </a:rPr>
                        <a:t> og innsjøoverflatetemperatur.</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233" marR="50233" marT="0" marB="0"/>
                </a:tc>
                <a:tc>
                  <a:txBody>
                    <a:bodyPr/>
                    <a:lstStyle/>
                    <a:p>
                      <a:pPr>
                        <a:lnSpc>
                          <a:spcPct val="107000"/>
                        </a:lnSpc>
                        <a:spcAft>
                          <a:spcPts val="0"/>
                        </a:spcAft>
                      </a:pPr>
                      <a:r>
                        <a:rPr lang="nb-NO" sz="1000" dirty="0">
                          <a:effectLst/>
                        </a:rPr>
                        <a:t>11/2017 – 10/2019, årlige kontrakter</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233" marR="50233" marT="0" marB="0"/>
                </a:tc>
                <a:tc>
                  <a:txBody>
                    <a:bodyPr/>
                    <a:lstStyle/>
                    <a:p>
                      <a:pPr marL="342900" lvl="0" indent="-342900">
                        <a:lnSpc>
                          <a:spcPct val="110000"/>
                        </a:lnSpc>
                        <a:spcAft>
                          <a:spcPts val="0"/>
                        </a:spcAft>
                        <a:buFont typeface="Calibri" panose="020F0502020204030204" pitchFamily="34" charset="0"/>
                        <a:buChar char="-"/>
                      </a:pPr>
                      <a:r>
                        <a:rPr lang="nb-NO" sz="1000" dirty="0">
                          <a:effectLst/>
                        </a:rPr>
                        <a:t>NVE </a:t>
                      </a:r>
                      <a:endParaRPr lang="nb-NO" sz="1000" dirty="0">
                        <a:effectLst/>
                        <a:latin typeface="Calibri" panose="020F0502020204030204" pitchFamily="34" charset="0"/>
                        <a:ea typeface="Calibri" panose="020F0502020204030204" pitchFamily="34" charset="0"/>
                        <a:cs typeface="Lucida Sans Unicode" panose="020B0602030504020204" pitchFamily="34" charset="0"/>
                      </a:endParaRPr>
                    </a:p>
                  </a:txBody>
                  <a:tcPr marL="50233" marR="50233" marT="0" marB="0"/>
                </a:tc>
                <a:extLst>
                  <a:ext uri="{0D108BD9-81ED-4DB2-BD59-A6C34878D82A}">
                    <a16:rowId xmlns:a16="http://schemas.microsoft.com/office/drawing/2014/main" xmlns="" val="2151766523"/>
                  </a:ext>
                </a:extLst>
              </a:tr>
              <a:tr h="382548">
                <a:tc>
                  <a:txBody>
                    <a:bodyPr/>
                    <a:lstStyle/>
                    <a:p>
                      <a:pPr>
                        <a:lnSpc>
                          <a:spcPct val="107000"/>
                        </a:lnSpc>
                        <a:spcAft>
                          <a:spcPts val="0"/>
                        </a:spcAft>
                      </a:pPr>
                      <a:r>
                        <a:rPr lang="nb-NO" sz="1000" dirty="0">
                          <a:effectLst/>
                        </a:rPr>
                        <a:t>Operasjonell </a:t>
                      </a:r>
                      <a:r>
                        <a:rPr lang="nb-NO" sz="1000" dirty="0" err="1">
                          <a:effectLst/>
                        </a:rPr>
                        <a:t>snøtjeneste</a:t>
                      </a:r>
                      <a:r>
                        <a:rPr lang="nb-NO" sz="1000" dirty="0">
                          <a:effectLst/>
                        </a:rPr>
                        <a:t> ved  NVE</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233" marR="50233" marT="0" marB="0"/>
                </a:tc>
                <a:tc>
                  <a:txBody>
                    <a:bodyPr/>
                    <a:lstStyle/>
                    <a:p>
                      <a:pPr marL="171450" indent="-171450">
                        <a:lnSpc>
                          <a:spcPct val="107000"/>
                        </a:lnSpc>
                        <a:spcAft>
                          <a:spcPts val="0"/>
                        </a:spcAft>
                        <a:buFont typeface="Arial" panose="020B0604020202020204" pitchFamily="34" charset="0"/>
                        <a:buChar char="•"/>
                      </a:pPr>
                      <a:r>
                        <a:rPr lang="nb-NO" sz="1000" dirty="0" smtClean="0">
                          <a:effectLst/>
                        </a:rPr>
                        <a:t>Prosjektet:</a:t>
                      </a:r>
                      <a:r>
                        <a:rPr lang="nb-NO" sz="1000" baseline="0" dirty="0" smtClean="0">
                          <a:effectLst/>
                        </a:rPr>
                        <a:t> U</a:t>
                      </a:r>
                      <a:r>
                        <a:rPr lang="nb-NO" sz="1000" dirty="0" smtClean="0">
                          <a:effectLst/>
                        </a:rPr>
                        <a:t>tvikle </a:t>
                      </a:r>
                      <a:r>
                        <a:rPr lang="nb-NO" sz="1000" dirty="0">
                          <a:effectLst/>
                        </a:rPr>
                        <a:t>en operasjonell </a:t>
                      </a:r>
                      <a:r>
                        <a:rPr lang="nb-NO" sz="1000" dirty="0" err="1">
                          <a:effectLst/>
                        </a:rPr>
                        <a:t>snøtjeneste</a:t>
                      </a:r>
                      <a:r>
                        <a:rPr lang="nb-NO" sz="1000" dirty="0">
                          <a:effectLst/>
                        </a:rPr>
                        <a:t> ved NVE basert på bruk av Sentinel-2 og -3 der </a:t>
                      </a:r>
                      <a:r>
                        <a:rPr lang="nb-NO" sz="1000" dirty="0" err="1">
                          <a:effectLst/>
                        </a:rPr>
                        <a:t>hovedparametre</a:t>
                      </a:r>
                      <a:r>
                        <a:rPr lang="nb-NO" sz="1000" dirty="0">
                          <a:effectLst/>
                        </a:rPr>
                        <a:t> vil være </a:t>
                      </a:r>
                      <a:r>
                        <a:rPr lang="nb-NO" sz="1000" dirty="0" err="1">
                          <a:effectLst/>
                        </a:rPr>
                        <a:t>snødekningsgrad</a:t>
                      </a:r>
                      <a:r>
                        <a:rPr lang="nb-NO" sz="1000" dirty="0">
                          <a:effectLst/>
                        </a:rPr>
                        <a:t> og avledede produkter fra dette</a:t>
                      </a:r>
                      <a:r>
                        <a:rPr lang="nb-NO" sz="1000" dirty="0" smtClean="0">
                          <a:effectLst/>
                        </a:rPr>
                        <a:t>.</a:t>
                      </a:r>
                      <a:endParaRPr lang="nb-NO" sz="1000" dirty="0">
                        <a:effectLst/>
                      </a:endParaRPr>
                    </a:p>
                  </a:txBody>
                  <a:tcPr marL="50233" marR="50233" marT="0" marB="0"/>
                </a:tc>
                <a:tc>
                  <a:txBody>
                    <a:bodyPr/>
                    <a:lstStyle/>
                    <a:p>
                      <a:pPr>
                        <a:lnSpc>
                          <a:spcPct val="107000"/>
                        </a:lnSpc>
                        <a:spcAft>
                          <a:spcPts val="0"/>
                        </a:spcAft>
                      </a:pPr>
                      <a:r>
                        <a:rPr lang="nb-NO" sz="1000">
                          <a:effectLst/>
                        </a:rPr>
                        <a:t>11/2017 – 10/2019, årlige kontrakter</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50233" marR="50233" marT="0" marB="0"/>
                </a:tc>
                <a:tc>
                  <a:txBody>
                    <a:bodyPr/>
                    <a:lstStyle/>
                    <a:p>
                      <a:pPr marL="342900" lvl="0" indent="-342900">
                        <a:lnSpc>
                          <a:spcPct val="110000"/>
                        </a:lnSpc>
                        <a:spcAft>
                          <a:spcPts val="0"/>
                        </a:spcAft>
                        <a:buFont typeface="Calibri" panose="020F0502020204030204" pitchFamily="34" charset="0"/>
                        <a:buChar char="-"/>
                      </a:pPr>
                      <a:r>
                        <a:rPr lang="nb-NO" sz="1000">
                          <a:effectLst/>
                        </a:rPr>
                        <a:t>NVE</a:t>
                      </a:r>
                    </a:p>
                    <a:p>
                      <a:pPr marL="342900" lvl="0" indent="-342900">
                        <a:lnSpc>
                          <a:spcPct val="110000"/>
                        </a:lnSpc>
                        <a:spcAft>
                          <a:spcPts val="0"/>
                        </a:spcAft>
                        <a:buFont typeface="Calibri" panose="020F0502020204030204" pitchFamily="34" charset="0"/>
                        <a:buChar char="-"/>
                      </a:pPr>
                      <a:r>
                        <a:rPr lang="nb-NO" sz="1000">
                          <a:effectLst/>
                        </a:rPr>
                        <a:t>NR </a:t>
                      </a:r>
                      <a:endParaRPr lang="nb-NO" sz="1000">
                        <a:effectLst/>
                        <a:latin typeface="Calibri" panose="020F0502020204030204" pitchFamily="34" charset="0"/>
                        <a:ea typeface="Calibri" panose="020F0502020204030204" pitchFamily="34" charset="0"/>
                        <a:cs typeface="Lucida Sans Unicode" panose="020B0602030504020204" pitchFamily="34" charset="0"/>
                      </a:endParaRPr>
                    </a:p>
                  </a:txBody>
                  <a:tcPr marL="50233" marR="50233" marT="0" marB="0"/>
                </a:tc>
                <a:extLst>
                  <a:ext uri="{0D108BD9-81ED-4DB2-BD59-A6C34878D82A}">
                    <a16:rowId xmlns:a16="http://schemas.microsoft.com/office/drawing/2014/main" xmlns="" val="1334000072"/>
                  </a:ext>
                </a:extLst>
              </a:tr>
              <a:tr h="213692">
                <a:tc>
                  <a:txBody>
                    <a:bodyPr/>
                    <a:lstStyle/>
                    <a:p>
                      <a:pPr>
                        <a:lnSpc>
                          <a:spcPct val="107000"/>
                        </a:lnSpc>
                        <a:spcAft>
                          <a:spcPts val="0"/>
                        </a:spcAft>
                      </a:pPr>
                      <a:r>
                        <a:rPr lang="nb-NO" sz="1000" dirty="0">
                          <a:effectLst/>
                        </a:rPr>
                        <a:t>Snøskredovervåkning  (NVE)</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233" marR="50233" marT="0" marB="0"/>
                </a:tc>
                <a:tc>
                  <a:txBody>
                    <a:bodyPr/>
                    <a:lstStyle/>
                    <a:p>
                      <a:pPr marL="171450" indent="-171450">
                        <a:lnSpc>
                          <a:spcPct val="107000"/>
                        </a:lnSpc>
                        <a:spcAft>
                          <a:spcPts val="0"/>
                        </a:spcAft>
                        <a:buFont typeface="Arial" panose="020B0604020202020204" pitchFamily="34" charset="0"/>
                        <a:buChar char="•"/>
                      </a:pPr>
                      <a:r>
                        <a:rPr lang="nb-NO" sz="1000" dirty="0">
                          <a:effectLst/>
                        </a:rPr>
                        <a:t>Utvikle operasjonell tjeneste ved bruk av Sentinel-1A/B til overvåkning av snøskred</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233" marR="50233" marT="0" marB="0"/>
                </a:tc>
                <a:tc>
                  <a:txBody>
                    <a:bodyPr/>
                    <a:lstStyle/>
                    <a:p>
                      <a:pPr>
                        <a:lnSpc>
                          <a:spcPct val="107000"/>
                        </a:lnSpc>
                        <a:spcAft>
                          <a:spcPts val="0"/>
                        </a:spcAft>
                      </a:pPr>
                      <a:r>
                        <a:rPr lang="nb-NO" sz="1000" dirty="0">
                          <a:effectLst/>
                        </a:rPr>
                        <a:t>Årlige kontrakter fra </a:t>
                      </a:r>
                      <a:r>
                        <a:rPr lang="nb-NO" sz="1000" dirty="0" smtClean="0">
                          <a:effectLst/>
                        </a:rPr>
                        <a:t>2015</a:t>
                      </a:r>
                      <a:endParaRPr lang="nb-NO" sz="1000" dirty="0">
                        <a:effectLst/>
                      </a:endParaRPr>
                    </a:p>
                  </a:txBody>
                  <a:tcPr marL="50233" marR="50233" marT="0" marB="0"/>
                </a:tc>
                <a:tc>
                  <a:txBody>
                    <a:bodyPr/>
                    <a:lstStyle/>
                    <a:p>
                      <a:pPr marL="342900" lvl="0" indent="-342900">
                        <a:lnSpc>
                          <a:spcPct val="110000"/>
                        </a:lnSpc>
                        <a:spcAft>
                          <a:spcPts val="0"/>
                        </a:spcAft>
                        <a:buFont typeface="Calibri" panose="020F0502020204030204" pitchFamily="34" charset="0"/>
                        <a:buChar char="-"/>
                      </a:pPr>
                      <a:r>
                        <a:rPr lang="nb-NO" sz="1000" dirty="0" smtClean="0">
                          <a:effectLst/>
                        </a:rPr>
                        <a:t>NVE, NORCE</a:t>
                      </a:r>
                      <a:endParaRPr lang="nb-NO" sz="1000" dirty="0">
                        <a:effectLst/>
                        <a:latin typeface="Calibri" panose="020F0502020204030204" pitchFamily="34" charset="0"/>
                        <a:ea typeface="Calibri" panose="020F0502020204030204" pitchFamily="34" charset="0"/>
                        <a:cs typeface="Lucida Sans Unicode" panose="020B0602030504020204" pitchFamily="34" charset="0"/>
                      </a:endParaRPr>
                    </a:p>
                  </a:txBody>
                  <a:tcPr marL="50233" marR="50233" marT="0" marB="0"/>
                </a:tc>
                <a:extLst>
                  <a:ext uri="{0D108BD9-81ED-4DB2-BD59-A6C34878D82A}">
                    <a16:rowId xmlns:a16="http://schemas.microsoft.com/office/drawing/2014/main" xmlns="" val="2834259040"/>
                  </a:ext>
                </a:extLst>
              </a:tr>
              <a:tr h="506484">
                <a:tc>
                  <a:txBody>
                    <a:bodyPr/>
                    <a:lstStyle/>
                    <a:p>
                      <a:pPr>
                        <a:lnSpc>
                          <a:spcPct val="107000"/>
                        </a:lnSpc>
                        <a:spcAft>
                          <a:spcPts val="0"/>
                        </a:spcAft>
                      </a:pPr>
                      <a:r>
                        <a:rPr lang="nb-NO" sz="1000" dirty="0">
                          <a:effectLst/>
                        </a:rPr>
                        <a:t>Automatiske produkter for havnavigasjons- og logistikkstøtte (NP)</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233" marR="50233" marT="0" marB="0"/>
                </a:tc>
                <a:tc>
                  <a:txBody>
                    <a:bodyPr/>
                    <a:lstStyle/>
                    <a:p>
                      <a:pPr>
                        <a:lnSpc>
                          <a:spcPct val="107000"/>
                        </a:lnSpc>
                        <a:spcAft>
                          <a:spcPts val="0"/>
                        </a:spcAft>
                      </a:pPr>
                      <a:r>
                        <a:rPr lang="nb-NO" sz="1000" dirty="0">
                          <a:effectLst/>
                        </a:rPr>
                        <a:t>Utvikle operasjonell tjeneste ved bruk av:</a:t>
                      </a:r>
                    </a:p>
                    <a:p>
                      <a:pPr marL="342900" lvl="0" indent="-342900">
                        <a:lnSpc>
                          <a:spcPct val="107000"/>
                        </a:lnSpc>
                        <a:spcAft>
                          <a:spcPts val="0"/>
                        </a:spcAft>
                        <a:buFont typeface="Arial" panose="020B0604020202020204" pitchFamily="34" charset="0"/>
                        <a:buChar char="•"/>
                        <a:tabLst>
                          <a:tab pos="650875" algn="l"/>
                        </a:tabLst>
                      </a:pPr>
                      <a:r>
                        <a:rPr lang="nb-NO" sz="1000" dirty="0">
                          <a:effectLst/>
                        </a:rPr>
                        <a:t>Sentinel-1/2 til kartlegging av bresprekker og NRT sjøiskartlegging i høy oppløsning</a:t>
                      </a:r>
                    </a:p>
                    <a:p>
                      <a:pPr marL="342900" lvl="0" indent="-342900">
                        <a:lnSpc>
                          <a:spcPct val="107000"/>
                        </a:lnSpc>
                        <a:spcAft>
                          <a:spcPts val="0"/>
                        </a:spcAft>
                        <a:buFont typeface="Arial" panose="020B0604020202020204" pitchFamily="34" charset="0"/>
                        <a:buChar char="•"/>
                        <a:tabLst>
                          <a:tab pos="650875" algn="l"/>
                        </a:tabLst>
                      </a:pPr>
                      <a:r>
                        <a:rPr lang="nb-NO" sz="1000" dirty="0">
                          <a:effectLst/>
                        </a:rPr>
                        <a:t>Sentinel-2/3 til NRT kartlegging av </a:t>
                      </a:r>
                      <a:r>
                        <a:rPr lang="nb-NO" sz="1000" dirty="0" smtClean="0">
                          <a:effectLst/>
                        </a:rPr>
                        <a:t>havfargeprodukter,</a:t>
                      </a:r>
                      <a:r>
                        <a:rPr lang="nb-NO" sz="1000" baseline="0" dirty="0" smtClean="0">
                          <a:effectLst/>
                        </a:rPr>
                        <a:t> </a:t>
                      </a:r>
                      <a:r>
                        <a:rPr lang="nb-NO" sz="1000" dirty="0" smtClean="0">
                          <a:effectLst/>
                        </a:rPr>
                        <a:t>rundt </a:t>
                      </a:r>
                      <a:r>
                        <a:rPr lang="nb-NO" sz="1000" dirty="0">
                          <a:effectLst/>
                        </a:rPr>
                        <a:t>Svalbard og i Antarktis</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233" marR="50233" marT="0" marB="0"/>
                </a:tc>
                <a:tc>
                  <a:txBody>
                    <a:bodyPr/>
                    <a:lstStyle/>
                    <a:p>
                      <a:pPr>
                        <a:lnSpc>
                          <a:spcPct val="107000"/>
                        </a:lnSpc>
                        <a:spcAft>
                          <a:spcPts val="0"/>
                        </a:spcAft>
                      </a:pPr>
                      <a:r>
                        <a:rPr lang="nb-NO" sz="1000">
                          <a:effectLst/>
                        </a:rPr>
                        <a:t>5/2018 – 12/2020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50233" marR="50233" marT="0" marB="0"/>
                </a:tc>
                <a:tc>
                  <a:txBody>
                    <a:bodyPr/>
                    <a:lstStyle/>
                    <a:p>
                      <a:pPr marL="342900" lvl="0" indent="-342900">
                        <a:lnSpc>
                          <a:spcPct val="110000"/>
                        </a:lnSpc>
                        <a:spcAft>
                          <a:spcPts val="0"/>
                        </a:spcAft>
                        <a:buFont typeface="Calibri" panose="020F0502020204030204" pitchFamily="34" charset="0"/>
                        <a:buChar char="-"/>
                      </a:pPr>
                      <a:r>
                        <a:rPr lang="nb-NO" sz="1000">
                          <a:effectLst/>
                        </a:rPr>
                        <a:t>NP</a:t>
                      </a:r>
                      <a:endParaRPr lang="nb-NO" sz="1000">
                        <a:effectLst/>
                        <a:latin typeface="Calibri" panose="020F0502020204030204" pitchFamily="34" charset="0"/>
                        <a:ea typeface="Calibri" panose="020F0502020204030204" pitchFamily="34" charset="0"/>
                        <a:cs typeface="Lucida Sans Unicode" panose="020B0602030504020204" pitchFamily="34" charset="0"/>
                      </a:endParaRPr>
                    </a:p>
                  </a:txBody>
                  <a:tcPr marL="50233" marR="50233" marT="0" marB="0"/>
                </a:tc>
                <a:extLst>
                  <a:ext uri="{0D108BD9-81ED-4DB2-BD59-A6C34878D82A}">
                    <a16:rowId xmlns:a16="http://schemas.microsoft.com/office/drawing/2014/main" xmlns="" val="3914955094"/>
                  </a:ext>
                </a:extLst>
              </a:tr>
              <a:tr h="358327">
                <a:tc>
                  <a:txBody>
                    <a:bodyPr/>
                    <a:lstStyle/>
                    <a:p>
                      <a:pPr>
                        <a:lnSpc>
                          <a:spcPct val="107000"/>
                        </a:lnSpc>
                        <a:spcAft>
                          <a:spcPts val="0"/>
                        </a:spcAft>
                      </a:pPr>
                      <a:r>
                        <a:rPr lang="nb-NO" sz="1000">
                          <a:effectLst/>
                        </a:rPr>
                        <a:t>Nasjonalt bakkesegment (satellittdata.no) (NRS)</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50233" marR="50233" marT="0" marB="0"/>
                </a:tc>
                <a:tc>
                  <a:txBody>
                    <a:bodyPr/>
                    <a:lstStyle/>
                    <a:p>
                      <a:pPr>
                        <a:lnSpc>
                          <a:spcPct val="107000"/>
                        </a:lnSpc>
                        <a:spcAft>
                          <a:spcPts val="0"/>
                        </a:spcAft>
                      </a:pPr>
                      <a:r>
                        <a:rPr lang="nb-NO" sz="1000">
                          <a:effectLst/>
                        </a:rPr>
                        <a:t>Drift og videreutvikling av det nasjonale bakkesegmentet.</a:t>
                      </a:r>
                    </a:p>
                    <a:p>
                      <a:pPr>
                        <a:lnSpc>
                          <a:spcPct val="107000"/>
                        </a:lnSpc>
                        <a:spcAft>
                          <a:spcPts val="0"/>
                        </a:spcAft>
                      </a:pPr>
                      <a:r>
                        <a:rPr lang="nb-NO" sz="1000">
                          <a:effectLst/>
                        </a:rPr>
                        <a:t>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50233" marR="50233" marT="0" marB="0"/>
                </a:tc>
                <a:tc>
                  <a:txBody>
                    <a:bodyPr/>
                    <a:lstStyle/>
                    <a:p>
                      <a:pPr>
                        <a:lnSpc>
                          <a:spcPct val="107000"/>
                        </a:lnSpc>
                        <a:spcAft>
                          <a:spcPts val="0"/>
                        </a:spcAft>
                      </a:pPr>
                      <a:r>
                        <a:rPr lang="nb-NO" sz="1000">
                          <a:effectLst/>
                        </a:rPr>
                        <a:t>2016 – 2019</a:t>
                      </a:r>
                    </a:p>
                    <a:p>
                      <a:pPr>
                        <a:lnSpc>
                          <a:spcPct val="107000"/>
                        </a:lnSpc>
                        <a:spcAft>
                          <a:spcPts val="0"/>
                        </a:spcAft>
                      </a:pPr>
                      <a:r>
                        <a:rPr lang="nb-NO" sz="1000">
                          <a:effectLst/>
                        </a:rPr>
                        <a:t>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50233" marR="50233" marT="0" marB="0"/>
                </a:tc>
                <a:tc>
                  <a:txBody>
                    <a:bodyPr/>
                    <a:lstStyle/>
                    <a:p>
                      <a:pPr marL="342900" lvl="0" indent="-342900">
                        <a:lnSpc>
                          <a:spcPct val="110000"/>
                        </a:lnSpc>
                        <a:spcAft>
                          <a:spcPts val="0"/>
                        </a:spcAft>
                        <a:buFont typeface="Calibri" panose="020F0502020204030204" pitchFamily="34" charset="0"/>
                        <a:buChar char="-"/>
                      </a:pPr>
                      <a:r>
                        <a:rPr lang="nb-NO" sz="1000" dirty="0">
                          <a:effectLst/>
                        </a:rPr>
                        <a:t>NRS</a:t>
                      </a:r>
                    </a:p>
                    <a:p>
                      <a:pPr marL="342900" lvl="0" indent="-342900">
                        <a:lnSpc>
                          <a:spcPct val="110000"/>
                        </a:lnSpc>
                        <a:spcAft>
                          <a:spcPts val="0"/>
                        </a:spcAft>
                        <a:buFont typeface="Calibri" panose="020F0502020204030204" pitchFamily="34" charset="0"/>
                        <a:buChar char="-"/>
                      </a:pPr>
                      <a:r>
                        <a:rPr lang="nb-NO" sz="1000" dirty="0">
                          <a:effectLst/>
                        </a:rPr>
                        <a:t>MET</a:t>
                      </a:r>
                      <a:endParaRPr lang="nb-NO" sz="1000" dirty="0">
                        <a:effectLst/>
                        <a:latin typeface="Calibri" panose="020F0502020204030204" pitchFamily="34" charset="0"/>
                        <a:ea typeface="Calibri" panose="020F0502020204030204" pitchFamily="34" charset="0"/>
                        <a:cs typeface="Lucida Sans Unicode" panose="020B0602030504020204" pitchFamily="34" charset="0"/>
                      </a:endParaRPr>
                    </a:p>
                  </a:txBody>
                  <a:tcPr marL="50233" marR="50233" marT="0" marB="0"/>
                </a:tc>
                <a:extLst>
                  <a:ext uri="{0D108BD9-81ED-4DB2-BD59-A6C34878D82A}">
                    <a16:rowId xmlns:a16="http://schemas.microsoft.com/office/drawing/2014/main" xmlns="" val="3312146935"/>
                  </a:ext>
                </a:extLst>
              </a:tr>
            </a:tbl>
          </a:graphicData>
        </a:graphic>
      </p:graphicFrame>
      <p:sp>
        <p:nvSpPr>
          <p:cNvPr id="3" name="TekstSylinder 2">
            <a:extLst>
              <a:ext uri="{FF2B5EF4-FFF2-40B4-BE49-F238E27FC236}">
                <a16:creationId xmlns:a16="http://schemas.microsoft.com/office/drawing/2014/main" xmlns="" id="{83B4A614-748B-43E4-A94E-0CACDD416D74}"/>
              </a:ext>
            </a:extLst>
          </p:cNvPr>
          <p:cNvSpPr txBox="1"/>
          <p:nvPr/>
        </p:nvSpPr>
        <p:spPr>
          <a:xfrm>
            <a:off x="554182" y="1154546"/>
            <a:ext cx="7405287" cy="615553"/>
          </a:xfrm>
          <a:prstGeom prst="rect">
            <a:avLst/>
          </a:prstGeom>
          <a:noFill/>
        </p:spPr>
        <p:txBody>
          <a:bodyPr wrap="square" rtlCol="0">
            <a:spAutoFit/>
          </a:bodyPr>
          <a:lstStyle/>
          <a:p>
            <a:r>
              <a:rPr lang="nb-NO" b="1" dirty="0">
                <a:solidFill>
                  <a:srgbClr val="5B9BD5">
                    <a:lumMod val="75000"/>
                  </a:srgbClr>
                </a:solidFill>
              </a:rPr>
              <a:t>TILTAK </a:t>
            </a:r>
            <a:r>
              <a:rPr lang="nb-NO" b="1" dirty="0" smtClean="0">
                <a:solidFill>
                  <a:srgbClr val="5B9BD5">
                    <a:lumMod val="75000"/>
                  </a:srgbClr>
                </a:solidFill>
              </a:rPr>
              <a:t>13:</a:t>
            </a:r>
          </a:p>
          <a:p>
            <a:r>
              <a:rPr lang="nb-NO" sz="1600" b="1" dirty="0" smtClean="0">
                <a:solidFill>
                  <a:srgbClr val="5B9BD5">
                    <a:lumMod val="75000"/>
                  </a:srgbClr>
                </a:solidFill>
              </a:rPr>
              <a:t>Aktiviteter</a:t>
            </a:r>
            <a:endParaRPr lang="nb-NO" sz="1600" b="1" dirty="0">
              <a:solidFill>
                <a:srgbClr val="5B9BD5">
                  <a:lumMod val="75000"/>
                </a:srgbClr>
              </a:solidFill>
            </a:endParaRPr>
          </a:p>
        </p:txBody>
      </p:sp>
      <p:sp>
        <p:nvSpPr>
          <p:cNvPr id="4" name="Tittel 3" hidden="1"/>
          <p:cNvSpPr>
            <a:spLocks noGrp="1"/>
          </p:cNvSpPr>
          <p:nvPr>
            <p:ph type="title" idx="4294967295"/>
          </p:nvPr>
        </p:nvSpPr>
        <p:spPr/>
        <p:txBody>
          <a:bodyPr/>
          <a:lstStyle/>
          <a:p>
            <a:r>
              <a:rPr lang="en-US" dirty="0" err="1" smtClean="0"/>
              <a:t>Tiltak</a:t>
            </a:r>
            <a:r>
              <a:rPr lang="en-US" baseline="0" dirty="0" smtClean="0"/>
              <a:t> 13, </a:t>
            </a:r>
            <a:r>
              <a:rPr lang="en-US" baseline="0" dirty="0" err="1" smtClean="0"/>
              <a:t>aktiviteter</a:t>
            </a:r>
            <a:endParaRPr lang="en-US" dirty="0"/>
          </a:p>
        </p:txBody>
      </p:sp>
    </p:spTree>
    <p:extLst>
      <p:ext uri="{BB962C8B-B14F-4D97-AF65-F5344CB8AC3E}">
        <p14:creationId xmlns:p14="http://schemas.microsoft.com/office/powerpoint/2010/main" val="11238376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4 deler&#10;innsamling av data&#10;lagring og forvaltning&#10;tilrettelegging og distribusjon&#10;tilgang og bruk " title="Hva tiltaket berør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81094" y="5583419"/>
            <a:ext cx="5227584" cy="496360"/>
          </a:xfrm>
          <a:prstGeom prst="rect">
            <a:avLst/>
          </a:prstGeom>
        </p:spPr>
      </p:pic>
      <p:sp>
        <p:nvSpPr>
          <p:cNvPr id="3" name="TekstSylinder 2">
            <a:extLst>
              <a:ext uri="{FF2B5EF4-FFF2-40B4-BE49-F238E27FC236}">
                <a16:creationId xmlns:a16="http://schemas.microsoft.com/office/drawing/2014/main" xmlns="" id="{83B4A614-748B-43E4-A94E-0CACDD416D74}"/>
              </a:ext>
            </a:extLst>
          </p:cNvPr>
          <p:cNvSpPr txBox="1"/>
          <p:nvPr/>
        </p:nvSpPr>
        <p:spPr>
          <a:xfrm>
            <a:off x="981935" y="626883"/>
            <a:ext cx="7328946" cy="58477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TILTAK </a:t>
            </a:r>
            <a:r>
              <a:rPr kumimoji="0" lang="nb-NO" sz="18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14: </a:t>
            </a:r>
            <a:endParaRPr kumimoji="0" lang="nb-NO" sz="18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dirty="0" smtClean="0">
                <a:ln>
                  <a:noFill/>
                </a:ln>
                <a:solidFill>
                  <a:srgbClr val="44546A"/>
                </a:solidFill>
                <a:effectLst/>
                <a:uLnTx/>
                <a:uFillTx/>
                <a:latin typeface="Calibri" panose="020F0502020204030204"/>
                <a:ea typeface="+mn-ea"/>
                <a:cs typeface="+mn-cs"/>
              </a:rPr>
              <a:t>DRIFTSETTE OPERASJONELL </a:t>
            </a:r>
            <a:r>
              <a:rPr kumimoji="0" lang="nb-NO" sz="1800" b="1" i="0" u="none" strike="noStrike" kern="1200" cap="none" spc="0" normalizeH="0" baseline="0" noProof="0" dirty="0">
                <a:ln>
                  <a:noFill/>
                </a:ln>
                <a:solidFill>
                  <a:srgbClr val="44546A"/>
                </a:solidFill>
                <a:effectLst/>
                <a:uLnTx/>
                <a:uFillTx/>
                <a:latin typeface="Calibri" panose="020F0502020204030204"/>
                <a:ea typeface="+mn-ea"/>
                <a:cs typeface="+mn-cs"/>
              </a:rPr>
              <a:t>STORBRUK AV </a:t>
            </a:r>
            <a:r>
              <a:rPr kumimoji="0" lang="nb-NO" sz="1800" b="1" i="0" u="none" strike="noStrike" kern="1200" cap="none" spc="0" normalizeH="0" baseline="0" noProof="0" dirty="0" smtClean="0">
                <a:ln>
                  <a:noFill/>
                </a:ln>
                <a:solidFill>
                  <a:srgbClr val="44546A"/>
                </a:solidFill>
                <a:effectLst/>
                <a:uLnTx/>
                <a:uFillTx/>
                <a:latin typeface="Calibri" panose="020F0502020204030204"/>
                <a:ea typeface="+mn-ea"/>
                <a:cs typeface="+mn-cs"/>
              </a:rPr>
              <a:t>RADARSATELLITTDATA </a:t>
            </a:r>
            <a:r>
              <a:rPr kumimoji="0" lang="nb-NO" sz="1800" b="1" i="0" u="none" strike="noStrike" kern="1200" cap="none" spc="0" normalizeH="0" baseline="0" noProof="0" dirty="0">
                <a:ln>
                  <a:noFill/>
                </a:ln>
                <a:solidFill>
                  <a:srgbClr val="44546A"/>
                </a:solidFill>
                <a:effectLst/>
                <a:uLnTx/>
                <a:uFillTx/>
                <a:latin typeface="Calibri" panose="020F0502020204030204"/>
                <a:ea typeface="+mn-ea"/>
                <a:cs typeface="+mn-cs"/>
              </a:rPr>
              <a:t/>
            </a:r>
            <a:br>
              <a:rPr kumimoji="0" lang="nb-NO" sz="1800" b="1" i="0" u="none" strike="noStrike" kern="1200" cap="none" spc="0" normalizeH="0" baseline="0" noProof="0" dirty="0">
                <a:ln>
                  <a:noFill/>
                </a:ln>
                <a:solidFill>
                  <a:srgbClr val="44546A"/>
                </a:solidFill>
                <a:effectLst/>
                <a:uLnTx/>
                <a:uFillTx/>
                <a:latin typeface="Calibri" panose="020F0502020204030204"/>
                <a:ea typeface="+mn-ea"/>
                <a:cs typeface="+mn-cs"/>
              </a:rPr>
            </a:br>
            <a:endParaRPr kumimoji="0" lang="nb-NO" sz="1800" b="1" i="0" u="none" strike="noStrike" kern="1200" cap="none" spc="0" normalizeH="0" baseline="0" noProof="0" dirty="0" smtClean="0">
              <a:ln>
                <a:noFill/>
              </a:ln>
              <a:solidFill>
                <a:srgbClr val="44546A"/>
              </a:solidFill>
              <a:effectLst/>
              <a:uLnTx/>
              <a:uFillTx/>
              <a:latin typeface="Calibri" panose="020F0502020204030204"/>
              <a:ea typeface="+mn-ea"/>
              <a:cs typeface="+mn-cs"/>
            </a:endParaRPr>
          </a:p>
          <a:p>
            <a:pPr marR="0" lvl="0" indent="0" fontAlgn="auto">
              <a:lnSpc>
                <a:spcPct val="100000"/>
              </a:lnSpc>
              <a:spcBef>
                <a:spcPts val="0"/>
              </a:spcBef>
              <a:spcAft>
                <a:spcPts val="0"/>
              </a:spcAft>
              <a:buClrTx/>
              <a:buSzTx/>
              <a:buFontTx/>
              <a:buNone/>
              <a:tabLst/>
              <a:defRPr/>
            </a:pPr>
            <a:r>
              <a:rPr lang="nb-NO" sz="1600" dirty="0" err="1">
                <a:solidFill>
                  <a:srgbClr val="44546A"/>
                </a:solidFill>
              </a:rPr>
              <a:t>Interferometric</a:t>
            </a:r>
            <a:r>
              <a:rPr lang="nb-NO" sz="1600" dirty="0">
                <a:solidFill>
                  <a:srgbClr val="44546A"/>
                </a:solidFill>
              </a:rPr>
              <a:t> SAR (</a:t>
            </a:r>
            <a:r>
              <a:rPr lang="nb-NO" sz="1600" dirty="0" err="1">
                <a:solidFill>
                  <a:srgbClr val="44546A"/>
                </a:solidFill>
              </a:rPr>
              <a:t>InSAR</a:t>
            </a:r>
            <a:r>
              <a:rPr lang="nb-NO" sz="1600" dirty="0">
                <a:solidFill>
                  <a:srgbClr val="44546A"/>
                </a:solidFill>
              </a:rPr>
              <a:t>) brukes til å identifisere og måle forskyvninger, stabilitetsvurderinger, potensielle områder for setningsskader, endringer i fjellpartier, </a:t>
            </a:r>
            <a:r>
              <a:rPr lang="nb-NO" sz="1600" dirty="0" err="1">
                <a:solidFill>
                  <a:srgbClr val="44546A"/>
                </a:solidFill>
              </a:rPr>
              <a:t>løsmasser</a:t>
            </a:r>
            <a:r>
              <a:rPr lang="nb-NO" sz="1600" dirty="0">
                <a:solidFill>
                  <a:srgbClr val="44546A"/>
                </a:solidFill>
              </a:rPr>
              <a:t>, </a:t>
            </a:r>
            <a:r>
              <a:rPr lang="nb-NO" sz="1600" dirty="0" err="1">
                <a:solidFill>
                  <a:srgbClr val="44546A"/>
                </a:solidFill>
              </a:rPr>
              <a:t>byggeområder</a:t>
            </a:r>
            <a:r>
              <a:rPr lang="nb-NO" sz="1600" dirty="0">
                <a:solidFill>
                  <a:srgbClr val="44546A"/>
                </a:solidFill>
              </a:rPr>
              <a:t>, veier og annen infrastruktur, tettsteder, kaianlegg mv., og kan detektere endringer i grunnen på millimeter-nivå. Dette er svært viktig for kunnskap om fundamenteringsbehov, utbedring, avbøtende tiltak mv. Det skal nå legges til rette for storbruk av slike data for klimatilpasning, samfunnssikkerhet, effektivisering av prosjektering, utbygging mv </a:t>
            </a:r>
          </a:p>
          <a:p>
            <a:pPr marR="0" lvl="0" indent="0" fontAlgn="auto">
              <a:lnSpc>
                <a:spcPct val="100000"/>
              </a:lnSpc>
              <a:spcBef>
                <a:spcPts val="0"/>
              </a:spcBef>
              <a:spcAft>
                <a:spcPts val="0"/>
              </a:spcAft>
              <a:buClrTx/>
              <a:buSzTx/>
              <a:buFontTx/>
              <a:buNone/>
              <a:tabLst/>
              <a:defRPr/>
            </a:pPr>
            <a:endParaRPr lang="nb-NO" sz="1600" dirty="0">
              <a:solidFill>
                <a:srgbClr val="44546A"/>
              </a:solidFill>
            </a:endParaRPr>
          </a:p>
          <a:p>
            <a:pPr marR="0" lvl="0" indent="-285750" fontAlgn="auto">
              <a:lnSpc>
                <a:spcPct val="100000"/>
              </a:lnSpc>
              <a:spcBef>
                <a:spcPts val="0"/>
              </a:spcBef>
              <a:spcAft>
                <a:spcPts val="0"/>
              </a:spcAft>
              <a:buClrTx/>
              <a:buSzTx/>
              <a:buFont typeface="Arial" panose="020B0604020202020204" pitchFamily="34" charset="0"/>
              <a:buChar char="•"/>
              <a:tabLst/>
              <a:defRPr/>
            </a:pPr>
            <a:r>
              <a:rPr lang="nb-NO" sz="1600" dirty="0">
                <a:solidFill>
                  <a:srgbClr val="44546A"/>
                </a:solidFill>
              </a:rPr>
              <a:t>Driftsløsninger for utnytting av Copernicus-programmet i Norge</a:t>
            </a:r>
          </a:p>
          <a:p>
            <a:pPr marR="0" lvl="0" indent="-285750" fontAlgn="auto">
              <a:lnSpc>
                <a:spcPct val="100000"/>
              </a:lnSpc>
              <a:spcBef>
                <a:spcPts val="0"/>
              </a:spcBef>
              <a:spcAft>
                <a:spcPts val="0"/>
              </a:spcAft>
              <a:buClrTx/>
              <a:buSzTx/>
              <a:buFont typeface="Arial" panose="020B0604020202020204" pitchFamily="34" charset="0"/>
              <a:buChar char="•"/>
              <a:tabLst/>
              <a:defRPr/>
            </a:pPr>
            <a:r>
              <a:rPr lang="nb-NO" sz="1600" dirty="0">
                <a:solidFill>
                  <a:srgbClr val="44546A"/>
                </a:solidFill>
              </a:rPr>
              <a:t>Etablere effektive mottaks- og lagringsløsninger for Sentinel-1 radardata</a:t>
            </a:r>
          </a:p>
          <a:p>
            <a:pPr marR="0" lvl="0" indent="-285750" fontAlgn="auto">
              <a:lnSpc>
                <a:spcPct val="100000"/>
              </a:lnSpc>
              <a:spcBef>
                <a:spcPts val="0"/>
              </a:spcBef>
              <a:spcAft>
                <a:spcPts val="0"/>
              </a:spcAft>
              <a:buClrTx/>
              <a:buSzTx/>
              <a:buFont typeface="Arial" panose="020B0604020202020204" pitchFamily="34" charset="0"/>
              <a:buChar char="•"/>
              <a:tabLst/>
              <a:defRPr/>
            </a:pPr>
            <a:r>
              <a:rPr lang="nb-NO" sz="1600" dirty="0">
                <a:solidFill>
                  <a:srgbClr val="44546A"/>
                </a:solidFill>
              </a:rPr>
              <a:t>Etablere tilgangsløsninger for slike data</a:t>
            </a:r>
          </a:p>
          <a:p>
            <a:pPr marR="0" lvl="0" indent="-285750" fontAlgn="auto">
              <a:lnSpc>
                <a:spcPct val="100000"/>
              </a:lnSpc>
              <a:spcBef>
                <a:spcPts val="0"/>
              </a:spcBef>
              <a:spcAft>
                <a:spcPts val="0"/>
              </a:spcAft>
              <a:buClrTx/>
              <a:buSzTx/>
              <a:buFont typeface="Arial" panose="020B0604020202020204" pitchFamily="34" charset="0"/>
              <a:buChar char="•"/>
              <a:tabLst/>
              <a:defRPr/>
            </a:pPr>
            <a:r>
              <a:rPr lang="nb-NO" sz="1600" dirty="0">
                <a:solidFill>
                  <a:srgbClr val="44546A"/>
                </a:solidFill>
              </a:rPr>
              <a:t>Etablere analyser og grunnleggende produkter i hht brukerbehov</a:t>
            </a:r>
          </a:p>
          <a:p>
            <a:pPr marR="0" lvl="0" indent="-285750" fontAlgn="auto">
              <a:lnSpc>
                <a:spcPct val="100000"/>
              </a:lnSpc>
              <a:spcBef>
                <a:spcPts val="0"/>
              </a:spcBef>
              <a:spcAft>
                <a:spcPts val="0"/>
              </a:spcAft>
              <a:buClrTx/>
              <a:buSzTx/>
              <a:buFont typeface="Arial" panose="020B0604020202020204" pitchFamily="34" charset="0"/>
              <a:buChar char="•"/>
              <a:tabLst/>
              <a:defRPr/>
            </a:pPr>
            <a:r>
              <a:rPr lang="nb-NO" sz="1600" dirty="0">
                <a:solidFill>
                  <a:srgbClr val="44546A"/>
                </a:solidFill>
              </a:rPr>
              <a:t>Benytte stordata-teknologi og prosessering av store datamengder. </a:t>
            </a:r>
          </a:p>
          <a:p>
            <a:pPr marR="0" lvl="0" indent="-285750" fontAlgn="auto">
              <a:lnSpc>
                <a:spcPct val="100000"/>
              </a:lnSpc>
              <a:spcBef>
                <a:spcPts val="0"/>
              </a:spcBef>
              <a:spcAft>
                <a:spcPts val="0"/>
              </a:spcAft>
              <a:buClrTx/>
              <a:buSzTx/>
              <a:buFont typeface="Arial" panose="020B0604020202020204" pitchFamily="34" charset="0"/>
              <a:buChar char="•"/>
              <a:tabLst/>
              <a:defRPr/>
            </a:pPr>
            <a:r>
              <a:rPr lang="nb-NO" sz="1600" dirty="0">
                <a:solidFill>
                  <a:srgbClr val="44546A"/>
                </a:solidFill>
              </a:rPr>
              <a:t>Støtte driften av </a:t>
            </a:r>
            <a:r>
              <a:rPr lang="nb-NO" sz="1600" dirty="0" err="1">
                <a:solidFill>
                  <a:srgbClr val="44546A"/>
                </a:solidFill>
              </a:rPr>
              <a:t>InSAR</a:t>
            </a:r>
            <a:r>
              <a:rPr lang="nb-NO" sz="1600" dirty="0">
                <a:solidFill>
                  <a:srgbClr val="44546A"/>
                </a:solidFill>
              </a:rPr>
              <a:t>-Norge, </a:t>
            </a:r>
            <a:r>
              <a:rPr kumimoji="0" lang="nb-NO" sz="1400" b="0" i="0" u="sng" strike="noStrike" kern="1200" cap="none" spc="0" normalizeH="0" baseline="0" noProof="0" dirty="0">
                <a:ln>
                  <a:noFill/>
                </a:ln>
                <a:solidFill>
                  <a:prstClr val="black"/>
                </a:solidFill>
                <a:effectLst/>
                <a:uLnTx/>
                <a:uFillTx/>
                <a:latin typeface="Calibri" panose="020F0502020204030204"/>
                <a:ea typeface="+mn-ea"/>
                <a:cs typeface="+mn-cs"/>
                <a:hlinkClick r:id="rId3"/>
              </a:rPr>
              <a:t>www.Insar.no</a:t>
            </a:r>
            <a:r>
              <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600" b="0" i="0" u="none" strike="noStrike" kern="1200" cap="none" spc="0" normalizeH="0" baseline="0" noProof="0" dirty="0">
              <a:ln>
                <a:noFill/>
              </a:ln>
              <a:solidFill>
                <a:srgbClr val="44546A"/>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6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Gjennomføring</a:t>
            </a:r>
            <a:r>
              <a:rPr kumimoji="0" lang="nb-NO"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2018-2021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Ansvarlig: </a:t>
            </a:r>
            <a:r>
              <a:rPr kumimoji="0" lang="nb-NO" sz="16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NGU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Medvirkende</a:t>
            </a:r>
            <a:r>
              <a:rPr kumimoji="0" lang="nb-NO"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nb-NO" sz="16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NVE</a:t>
            </a:r>
            <a:r>
              <a:rPr kumimoji="0" lang="nb-NO"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Norsk </a:t>
            </a:r>
            <a:r>
              <a:rPr kumimoji="0" lang="nb-NO" sz="16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romsenter m.fl.</a:t>
            </a:r>
            <a:endParaRPr kumimoji="0" lang="nb-NO"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Delmål: </a:t>
            </a:r>
            <a:r>
              <a:rPr kumimoji="0" lang="nb-NO" sz="16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1.2, </a:t>
            </a:r>
            <a:r>
              <a:rPr lang="nb-NO" sz="1600" b="1" dirty="0" smtClean="0">
                <a:solidFill>
                  <a:srgbClr val="5B9BD5">
                    <a:lumMod val="75000"/>
                  </a:srgbClr>
                </a:solidFill>
                <a:latin typeface="Calibri" panose="020F0502020204030204"/>
              </a:rPr>
              <a:t>2.1, </a:t>
            </a:r>
            <a:r>
              <a:rPr kumimoji="0" lang="nb-NO" sz="16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2.2</a:t>
            </a:r>
            <a:r>
              <a:rPr kumimoji="0" lang="nb-NO"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nb-NO" sz="16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2.4, </a:t>
            </a:r>
            <a:r>
              <a:rPr kumimoji="0" lang="nb-NO"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3.4 </a:t>
            </a:r>
          </a:p>
        </p:txBody>
      </p:sp>
      <p:pic>
        <p:nvPicPr>
          <p:cNvPr id="7" name="Bilde 6" descr="Bilde - INSA-radarsatellitt - måling på kai - setninger og bevegelse i grunn pr målepunkt" title="Bilde - INSA-radarsatellitt - måling på kai"/>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2852" y="972350"/>
            <a:ext cx="2606826" cy="2288029"/>
          </a:xfrm>
          <a:prstGeom prst="rect">
            <a:avLst/>
          </a:prstGeom>
          <a:ln>
            <a:noFill/>
          </a:ln>
          <a:effectLst>
            <a:outerShdw blurRad="292100" dist="139700" dir="2700000" algn="tl" rotWithShape="0">
              <a:srgbClr val="333333">
                <a:alpha val="65000"/>
              </a:srgbClr>
            </a:outerShdw>
          </a:effectLst>
        </p:spPr>
      </p:pic>
      <p:sp>
        <p:nvSpPr>
          <p:cNvPr id="9" name="Pil ned 8" descr="Pil" title="Pil"/>
          <p:cNvSpPr/>
          <p:nvPr/>
        </p:nvSpPr>
        <p:spPr>
          <a:xfrm>
            <a:off x="9855199" y="5221439"/>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1" name="Pil ned 10" descr="Pil" title="Pil"/>
          <p:cNvSpPr/>
          <p:nvPr/>
        </p:nvSpPr>
        <p:spPr>
          <a:xfrm>
            <a:off x="8553813" y="5221438"/>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4" name="Tittel 3" hidden="1"/>
          <p:cNvSpPr>
            <a:spLocks noGrp="1"/>
          </p:cNvSpPr>
          <p:nvPr>
            <p:ph type="title" idx="4294967295"/>
          </p:nvPr>
        </p:nvSpPr>
        <p:spPr/>
        <p:txBody>
          <a:bodyPr/>
          <a:lstStyle/>
          <a:p>
            <a:r>
              <a:rPr lang="en-US" dirty="0" err="1" smtClean="0"/>
              <a:t>Tiltak</a:t>
            </a:r>
            <a:r>
              <a:rPr lang="en-US" dirty="0" smtClean="0"/>
              <a:t> 14: </a:t>
            </a:r>
            <a:r>
              <a:rPr lang="en-US" dirty="0" err="1" smtClean="0"/>
              <a:t>Driftsette</a:t>
            </a:r>
            <a:r>
              <a:rPr lang="en-US" dirty="0" smtClean="0"/>
              <a:t> </a:t>
            </a:r>
            <a:r>
              <a:rPr lang="en-US" dirty="0" err="1" smtClean="0"/>
              <a:t>operasjonell</a:t>
            </a:r>
            <a:r>
              <a:rPr lang="en-US" dirty="0" smtClean="0"/>
              <a:t> </a:t>
            </a:r>
            <a:r>
              <a:rPr lang="en-US" dirty="0" err="1" smtClean="0"/>
              <a:t>storbruk</a:t>
            </a:r>
            <a:r>
              <a:rPr lang="en-US" dirty="0" smtClean="0"/>
              <a:t> </a:t>
            </a:r>
            <a:r>
              <a:rPr lang="en-US" dirty="0" err="1" smtClean="0"/>
              <a:t>av</a:t>
            </a:r>
            <a:r>
              <a:rPr lang="en-US" dirty="0" smtClean="0"/>
              <a:t> </a:t>
            </a:r>
            <a:r>
              <a:rPr lang="en-US" dirty="0" err="1" smtClean="0"/>
              <a:t>radarsatellittdata</a:t>
            </a:r>
            <a:endParaRPr lang="en-US" dirty="0"/>
          </a:p>
        </p:txBody>
      </p:sp>
    </p:spTree>
    <p:extLst>
      <p:ext uri="{BB962C8B-B14F-4D97-AF65-F5344CB8AC3E}">
        <p14:creationId xmlns:p14="http://schemas.microsoft.com/office/powerpoint/2010/main" val="22180153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xmlns="" id="{83B4A614-748B-43E4-A94E-0CACDD416D74}"/>
              </a:ext>
            </a:extLst>
          </p:cNvPr>
          <p:cNvSpPr txBox="1"/>
          <p:nvPr/>
        </p:nvSpPr>
        <p:spPr>
          <a:xfrm>
            <a:off x="981934" y="760048"/>
            <a:ext cx="7536849"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TILTAK </a:t>
            </a:r>
            <a:r>
              <a:rPr kumimoji="0" lang="nb-NO" sz="18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14: </a:t>
            </a:r>
            <a:endParaRPr kumimoji="0" lang="nb-NO" sz="18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dirty="0" smtClean="0">
                <a:ln>
                  <a:noFill/>
                </a:ln>
                <a:solidFill>
                  <a:srgbClr val="44546A"/>
                </a:solidFill>
                <a:effectLst/>
                <a:uLnTx/>
                <a:uFillTx/>
                <a:latin typeface="Calibri" panose="020F0502020204030204"/>
                <a:ea typeface="+mn-ea"/>
                <a:cs typeface="+mn-cs"/>
              </a:rPr>
              <a:t>DRIFTSETTE OPERASJONELL </a:t>
            </a:r>
            <a:r>
              <a:rPr kumimoji="0" lang="nb-NO" sz="1800" b="1" i="0" u="none" strike="noStrike" kern="1200" cap="none" spc="0" normalizeH="0" baseline="0" noProof="0" dirty="0">
                <a:ln>
                  <a:noFill/>
                </a:ln>
                <a:solidFill>
                  <a:srgbClr val="44546A"/>
                </a:solidFill>
                <a:effectLst/>
                <a:uLnTx/>
                <a:uFillTx/>
                <a:latin typeface="Calibri" panose="020F0502020204030204"/>
                <a:ea typeface="+mn-ea"/>
                <a:cs typeface="+mn-cs"/>
              </a:rPr>
              <a:t>STORBRUK AV </a:t>
            </a:r>
            <a:r>
              <a:rPr kumimoji="0" lang="nb-NO" sz="1800" b="1" i="0" u="none" strike="noStrike" kern="1200" cap="none" spc="0" normalizeH="0" baseline="0" noProof="0" dirty="0" smtClean="0">
                <a:ln>
                  <a:noFill/>
                </a:ln>
                <a:solidFill>
                  <a:srgbClr val="44546A"/>
                </a:solidFill>
                <a:effectLst/>
                <a:uLnTx/>
                <a:uFillTx/>
                <a:latin typeface="Calibri" panose="020F0502020204030204"/>
                <a:ea typeface="+mn-ea"/>
                <a:cs typeface="+mn-cs"/>
              </a:rPr>
              <a:t>RADARSATELLITTDATA, aktiviteter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dirty="0">
                <a:ln>
                  <a:noFill/>
                </a:ln>
                <a:solidFill>
                  <a:srgbClr val="44546A"/>
                </a:solidFill>
                <a:effectLst/>
                <a:uLnTx/>
                <a:uFillTx/>
                <a:latin typeface="Calibri" panose="020F0502020204030204"/>
                <a:ea typeface="+mn-ea"/>
                <a:cs typeface="+mn-cs"/>
              </a:rPr>
              <a:t/>
            </a:r>
            <a:br>
              <a:rPr kumimoji="0" lang="nb-NO" sz="1800" b="1" i="0" u="none" strike="noStrike" kern="1200" cap="none" spc="0" normalizeH="0" baseline="0" noProof="0" dirty="0">
                <a:ln>
                  <a:noFill/>
                </a:ln>
                <a:solidFill>
                  <a:srgbClr val="44546A"/>
                </a:solidFill>
                <a:effectLst/>
                <a:uLnTx/>
                <a:uFillTx/>
                <a:latin typeface="Calibri" panose="020F0502020204030204"/>
                <a:ea typeface="+mn-ea"/>
                <a:cs typeface="+mn-cs"/>
              </a:rPr>
            </a:br>
            <a:endParaRPr kumimoji="0" lang="nb-NO" sz="1800" b="1" i="0" u="none" strike="noStrike" kern="1200" cap="none" spc="0" normalizeH="0" baseline="0" noProof="0" dirty="0" smtClean="0">
              <a:ln>
                <a:noFill/>
              </a:ln>
              <a:solidFill>
                <a:srgbClr val="44546A"/>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600" b="0"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pic>
        <p:nvPicPr>
          <p:cNvPr id="6" name="Bilde 5" descr="Setninger i fjell" title="Insar -radarsatelitt-analys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89449" y="921106"/>
            <a:ext cx="2177239" cy="2084512"/>
          </a:xfrm>
          <a:prstGeom prst="rect">
            <a:avLst/>
          </a:prstGeom>
          <a:ln>
            <a:noFill/>
          </a:ln>
          <a:effectLst>
            <a:outerShdw blurRad="292100" dist="139700" dir="2700000" algn="tl" rotWithShape="0">
              <a:srgbClr val="333333">
                <a:alpha val="65000"/>
              </a:srgbClr>
            </a:outerShdw>
          </a:effectLst>
        </p:spPr>
      </p:pic>
      <p:graphicFrame>
        <p:nvGraphicFramePr>
          <p:cNvPr id="10" name="Tabell 9" descr="Tabell over tiltak " title="Tabell over tiltak "/>
          <p:cNvGraphicFramePr>
            <a:graphicFrameLocks noGrp="1"/>
          </p:cNvGraphicFramePr>
          <p:nvPr>
            <p:extLst>
              <p:ext uri="{D42A27DB-BD31-4B8C-83A1-F6EECF244321}">
                <p14:modId xmlns:p14="http://schemas.microsoft.com/office/powerpoint/2010/main" val="4200169262"/>
              </p:ext>
            </p:extLst>
          </p:nvPr>
        </p:nvGraphicFramePr>
        <p:xfrm>
          <a:off x="1425100" y="3455316"/>
          <a:ext cx="9441588" cy="2114789"/>
        </p:xfrm>
        <a:graphic>
          <a:graphicData uri="http://schemas.openxmlformats.org/drawingml/2006/table">
            <a:tbl>
              <a:tblPr firstRow="1" firstCol="1" bandRow="1">
                <a:tableStyleId>{5C22544A-7EE6-4342-B048-85BDC9FD1C3A}</a:tableStyleId>
              </a:tblPr>
              <a:tblGrid>
                <a:gridCol w="2070070">
                  <a:extLst>
                    <a:ext uri="{9D8B030D-6E8A-4147-A177-3AD203B41FA5}">
                      <a16:colId xmlns:a16="http://schemas.microsoft.com/office/drawing/2014/main" xmlns="" val="3502610251"/>
                    </a:ext>
                  </a:extLst>
                </a:gridCol>
                <a:gridCol w="4801332">
                  <a:extLst>
                    <a:ext uri="{9D8B030D-6E8A-4147-A177-3AD203B41FA5}">
                      <a16:colId xmlns:a16="http://schemas.microsoft.com/office/drawing/2014/main" xmlns="" val="4055341596"/>
                    </a:ext>
                  </a:extLst>
                </a:gridCol>
                <a:gridCol w="1213377">
                  <a:extLst>
                    <a:ext uri="{9D8B030D-6E8A-4147-A177-3AD203B41FA5}">
                      <a16:colId xmlns:a16="http://schemas.microsoft.com/office/drawing/2014/main" xmlns="" val="2603288534"/>
                    </a:ext>
                  </a:extLst>
                </a:gridCol>
                <a:gridCol w="1356809">
                  <a:extLst>
                    <a:ext uri="{9D8B030D-6E8A-4147-A177-3AD203B41FA5}">
                      <a16:colId xmlns:a16="http://schemas.microsoft.com/office/drawing/2014/main" xmlns="" val="1951133150"/>
                    </a:ext>
                  </a:extLst>
                </a:gridCol>
              </a:tblGrid>
              <a:tr h="248189">
                <a:tc>
                  <a:txBody>
                    <a:bodyPr/>
                    <a:lstStyle/>
                    <a:p>
                      <a:pPr>
                        <a:lnSpc>
                          <a:spcPct val="107000"/>
                        </a:lnSpc>
                        <a:spcAft>
                          <a:spcPts val="0"/>
                        </a:spcAft>
                      </a:pPr>
                      <a:r>
                        <a:rPr lang="nb-NO" sz="1200" dirty="0" smtClean="0">
                          <a:solidFill>
                            <a:schemeClr val="bg1"/>
                          </a:solidFill>
                          <a:effectLst/>
                          <a:latin typeface="+mn-lt"/>
                          <a:ea typeface="Calibri" panose="020F0502020204030204" pitchFamily="34" charset="0"/>
                          <a:cs typeface="Times New Roman" panose="02020603050405020304" pitchFamily="18" charset="0"/>
                        </a:rPr>
                        <a:t>Tittel på aktivitet</a:t>
                      </a:r>
                      <a:endParaRPr lang="nb-NO" sz="12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200" dirty="0" smtClean="0">
                          <a:effectLst/>
                          <a:latin typeface="+mn-lt"/>
                          <a:ea typeface="Calibri" panose="020F0502020204030204" pitchFamily="34" charset="0"/>
                          <a:cs typeface="Times New Roman" panose="02020603050405020304" pitchFamily="18" charset="0"/>
                        </a:rPr>
                        <a:t>Beskrivelse, mål for aktivitet</a:t>
                      </a:r>
                      <a:endParaRPr lang="nb-NO"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200" dirty="0" smtClean="0">
                          <a:effectLst/>
                          <a:latin typeface="+mn-lt"/>
                          <a:ea typeface="Calibri" panose="020F0502020204030204" pitchFamily="34" charset="0"/>
                          <a:cs typeface="Times New Roman" panose="02020603050405020304" pitchFamily="18" charset="0"/>
                        </a:rPr>
                        <a:t>Tidsrom for gjennomføring av aktivitet</a:t>
                      </a:r>
                      <a:endParaRPr lang="nb-NO"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200" dirty="0" smtClean="0">
                          <a:effectLst/>
                          <a:latin typeface="+mn-lt"/>
                          <a:ea typeface="Calibri" panose="020F0502020204030204" pitchFamily="34" charset="0"/>
                          <a:cs typeface="Times New Roman" panose="02020603050405020304" pitchFamily="18" charset="0"/>
                        </a:rPr>
                        <a:t>Ansvarlig og  deltagere i aktivitet</a:t>
                      </a:r>
                      <a:endParaRPr lang="nb-NO" sz="1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95798174"/>
                  </a:ext>
                </a:extLst>
              </a:tr>
              <a:tr h="676828">
                <a:tc>
                  <a:txBody>
                    <a:bodyPr/>
                    <a:lstStyle/>
                    <a:p>
                      <a:pPr>
                        <a:lnSpc>
                          <a:spcPct val="107000"/>
                        </a:lnSpc>
                        <a:spcAft>
                          <a:spcPts val="0"/>
                        </a:spcAft>
                      </a:pPr>
                      <a:r>
                        <a:rPr lang="nb-NO" sz="1200" dirty="0">
                          <a:solidFill>
                            <a:schemeClr val="bg1"/>
                          </a:solidFill>
                          <a:effectLst/>
                          <a:latin typeface="+mn-lt"/>
                        </a:rPr>
                        <a:t>Utvikle og vedlikeholde infrastruktur</a:t>
                      </a:r>
                      <a:endParaRPr lang="nb-NO" sz="12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nSpc>
                          <a:spcPct val="107000"/>
                        </a:lnSpc>
                        <a:spcAft>
                          <a:spcPts val="0"/>
                        </a:spcAft>
                      </a:pPr>
                      <a:r>
                        <a:rPr lang="nb-NO" sz="1200" dirty="0">
                          <a:effectLst/>
                          <a:latin typeface="+mn-lt"/>
                        </a:rPr>
                        <a:t>Opprettholde kapasitet og ytelse på høykapasitets tungregningsklynge (</a:t>
                      </a:r>
                      <a:r>
                        <a:rPr lang="nb-NO" sz="1200" dirty="0" err="1">
                          <a:effectLst/>
                          <a:latin typeface="+mn-lt"/>
                        </a:rPr>
                        <a:t>high</a:t>
                      </a:r>
                      <a:r>
                        <a:rPr lang="nb-NO" sz="1200" dirty="0">
                          <a:effectLst/>
                          <a:latin typeface="+mn-lt"/>
                        </a:rPr>
                        <a:t> </a:t>
                      </a:r>
                      <a:r>
                        <a:rPr lang="nb-NO" sz="1200" dirty="0" err="1">
                          <a:effectLst/>
                          <a:latin typeface="+mn-lt"/>
                        </a:rPr>
                        <a:t>capacity</a:t>
                      </a:r>
                      <a:r>
                        <a:rPr lang="nb-NO" sz="1200" dirty="0">
                          <a:effectLst/>
                          <a:latin typeface="+mn-lt"/>
                        </a:rPr>
                        <a:t> </a:t>
                      </a:r>
                      <a:r>
                        <a:rPr lang="nb-NO" sz="1200" dirty="0" err="1">
                          <a:effectLst/>
                          <a:latin typeface="+mn-lt"/>
                        </a:rPr>
                        <a:t>computing</a:t>
                      </a:r>
                      <a:r>
                        <a:rPr lang="nb-NO" sz="1200" dirty="0">
                          <a:effectLst/>
                          <a:latin typeface="+mn-lt"/>
                        </a:rPr>
                        <a:t> </a:t>
                      </a:r>
                      <a:r>
                        <a:rPr lang="nb-NO" sz="1200" dirty="0" err="1">
                          <a:effectLst/>
                          <a:latin typeface="+mn-lt"/>
                        </a:rPr>
                        <a:t>cluster</a:t>
                      </a:r>
                      <a:r>
                        <a:rPr lang="nb-NO" sz="1200" dirty="0">
                          <a:effectLst/>
                          <a:latin typeface="+mn-lt"/>
                        </a:rPr>
                        <a:t>)</a:t>
                      </a:r>
                    </a:p>
                    <a:p>
                      <a:pPr>
                        <a:lnSpc>
                          <a:spcPct val="107000"/>
                        </a:lnSpc>
                        <a:spcAft>
                          <a:spcPts val="0"/>
                        </a:spcAft>
                      </a:pPr>
                      <a:r>
                        <a:rPr lang="nb-NO" sz="1200" dirty="0">
                          <a:effectLst/>
                          <a:latin typeface="+mn-lt"/>
                        </a:rPr>
                        <a:t> </a:t>
                      </a:r>
                      <a:endParaRPr lang="nb-NO"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200">
                          <a:effectLst/>
                          <a:latin typeface="+mn-lt"/>
                        </a:rPr>
                        <a:t>1/2019-12/2019</a:t>
                      </a:r>
                      <a:endParaRPr lang="nb-NO" sz="12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200" dirty="0">
                          <a:effectLst/>
                          <a:latin typeface="+mn-lt"/>
                        </a:rPr>
                        <a:t>NGU</a:t>
                      </a:r>
                      <a:endParaRPr lang="nb-NO" sz="1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743379608"/>
                  </a:ext>
                </a:extLst>
              </a:tr>
              <a:tr h="399621">
                <a:tc>
                  <a:txBody>
                    <a:bodyPr/>
                    <a:lstStyle/>
                    <a:p>
                      <a:pPr>
                        <a:lnSpc>
                          <a:spcPct val="107000"/>
                        </a:lnSpc>
                        <a:spcAft>
                          <a:spcPts val="0"/>
                        </a:spcAft>
                      </a:pPr>
                      <a:r>
                        <a:rPr lang="nb-NO" sz="1200" dirty="0">
                          <a:solidFill>
                            <a:schemeClr val="bg1"/>
                          </a:solidFill>
                          <a:effectLst/>
                          <a:latin typeface="+mn-lt"/>
                        </a:rPr>
                        <a:t>Brukeropplæring</a:t>
                      </a:r>
                      <a:endParaRPr lang="nb-NO" sz="12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nSpc>
                          <a:spcPct val="107000"/>
                        </a:lnSpc>
                        <a:spcAft>
                          <a:spcPts val="0"/>
                        </a:spcAft>
                      </a:pPr>
                      <a:r>
                        <a:rPr lang="nb-NO" sz="1200" dirty="0">
                          <a:effectLst/>
                          <a:latin typeface="+mn-lt"/>
                        </a:rPr>
                        <a:t>Opplæring av nye brukere av tjenesten (informasjons- og opplæringsmøter)</a:t>
                      </a:r>
                    </a:p>
                    <a:p>
                      <a:pPr>
                        <a:lnSpc>
                          <a:spcPct val="107000"/>
                        </a:lnSpc>
                        <a:spcAft>
                          <a:spcPts val="0"/>
                        </a:spcAft>
                      </a:pPr>
                      <a:r>
                        <a:rPr lang="nb-NO" sz="1200" dirty="0">
                          <a:effectLst/>
                          <a:latin typeface="+mn-lt"/>
                        </a:rPr>
                        <a:t> </a:t>
                      </a:r>
                      <a:endParaRPr lang="nb-NO"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200" dirty="0">
                          <a:effectLst/>
                          <a:latin typeface="+mn-lt"/>
                        </a:rPr>
                        <a:t>1/2019-12/2019</a:t>
                      </a:r>
                    </a:p>
                    <a:p>
                      <a:pPr>
                        <a:lnSpc>
                          <a:spcPct val="107000"/>
                        </a:lnSpc>
                        <a:spcAft>
                          <a:spcPts val="0"/>
                        </a:spcAft>
                      </a:pPr>
                      <a:r>
                        <a:rPr lang="nb-NO" sz="1200" dirty="0">
                          <a:effectLst/>
                          <a:latin typeface="+mn-lt"/>
                        </a:rPr>
                        <a:t> </a:t>
                      </a:r>
                      <a:endParaRPr lang="nb-NO"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200" dirty="0">
                          <a:effectLst/>
                          <a:latin typeface="+mn-lt"/>
                        </a:rPr>
                        <a:t>NGU</a:t>
                      </a:r>
                      <a:endParaRPr lang="nb-NO" sz="1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17454961"/>
                  </a:ext>
                </a:extLst>
              </a:tr>
              <a:tr h="451219">
                <a:tc>
                  <a:txBody>
                    <a:bodyPr/>
                    <a:lstStyle/>
                    <a:p>
                      <a:pPr>
                        <a:lnSpc>
                          <a:spcPct val="107000"/>
                        </a:lnSpc>
                        <a:spcAft>
                          <a:spcPts val="0"/>
                        </a:spcAft>
                      </a:pPr>
                      <a:r>
                        <a:rPr lang="nb-NO" sz="1200" dirty="0">
                          <a:solidFill>
                            <a:schemeClr val="bg1"/>
                          </a:solidFill>
                          <a:effectLst/>
                          <a:latin typeface="+mn-lt"/>
                        </a:rPr>
                        <a:t>Utvikle nye nedlastingsløsninger</a:t>
                      </a:r>
                      <a:endParaRPr lang="nb-NO" sz="12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nSpc>
                          <a:spcPct val="107000"/>
                        </a:lnSpc>
                        <a:spcAft>
                          <a:spcPts val="0"/>
                        </a:spcAft>
                      </a:pPr>
                      <a:r>
                        <a:rPr lang="nb-NO" sz="1200" dirty="0">
                          <a:effectLst/>
                          <a:latin typeface="+mn-lt"/>
                        </a:rPr>
                        <a:t>Utvikle API for tilgang til data i utvalgte områder</a:t>
                      </a:r>
                    </a:p>
                    <a:p>
                      <a:pPr>
                        <a:lnSpc>
                          <a:spcPct val="107000"/>
                        </a:lnSpc>
                        <a:spcAft>
                          <a:spcPts val="0"/>
                        </a:spcAft>
                      </a:pPr>
                      <a:r>
                        <a:rPr lang="nb-NO" sz="1200" dirty="0">
                          <a:effectLst/>
                          <a:latin typeface="+mn-lt"/>
                        </a:rPr>
                        <a:t> </a:t>
                      </a:r>
                      <a:endParaRPr lang="nb-NO"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200" dirty="0">
                          <a:effectLst/>
                          <a:latin typeface="+mn-lt"/>
                        </a:rPr>
                        <a:t>1/2019-12/2019</a:t>
                      </a:r>
                    </a:p>
                    <a:p>
                      <a:pPr>
                        <a:lnSpc>
                          <a:spcPct val="107000"/>
                        </a:lnSpc>
                        <a:spcAft>
                          <a:spcPts val="0"/>
                        </a:spcAft>
                      </a:pPr>
                      <a:r>
                        <a:rPr lang="nb-NO" sz="1200" dirty="0">
                          <a:effectLst/>
                          <a:latin typeface="+mn-lt"/>
                        </a:rPr>
                        <a:t> </a:t>
                      </a:r>
                      <a:endParaRPr lang="nb-NO"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200" dirty="0">
                          <a:effectLst/>
                          <a:latin typeface="+mn-lt"/>
                        </a:rPr>
                        <a:t>NGU</a:t>
                      </a:r>
                      <a:endParaRPr lang="nb-NO" sz="1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688595578"/>
                  </a:ext>
                </a:extLst>
              </a:tr>
            </a:tbl>
          </a:graphicData>
        </a:graphic>
      </p:graphicFrame>
      <p:sp>
        <p:nvSpPr>
          <p:cNvPr id="2" name="Tittel 1" hidden="1"/>
          <p:cNvSpPr>
            <a:spLocks noGrp="1"/>
          </p:cNvSpPr>
          <p:nvPr>
            <p:ph type="title" idx="4294967295"/>
          </p:nvPr>
        </p:nvSpPr>
        <p:spPr/>
        <p:txBody>
          <a:bodyPr/>
          <a:lstStyle/>
          <a:p>
            <a:r>
              <a:rPr lang="en-US" dirty="0" err="1" smtClean="0"/>
              <a:t>Tiltak</a:t>
            </a:r>
            <a:r>
              <a:rPr lang="en-US" dirty="0" smtClean="0"/>
              <a:t> 14: </a:t>
            </a:r>
            <a:r>
              <a:rPr lang="en-US" dirty="0" err="1" smtClean="0"/>
              <a:t>Driftsette</a:t>
            </a:r>
            <a:r>
              <a:rPr lang="en-US" dirty="0" smtClean="0"/>
              <a:t> </a:t>
            </a:r>
            <a:r>
              <a:rPr lang="en-US" dirty="0" err="1" smtClean="0"/>
              <a:t>operasjonell</a:t>
            </a:r>
            <a:r>
              <a:rPr lang="en-US" baseline="0" dirty="0" smtClean="0"/>
              <a:t> </a:t>
            </a:r>
            <a:r>
              <a:rPr lang="en-US" baseline="0" dirty="0" err="1" smtClean="0"/>
              <a:t>storbruk</a:t>
            </a:r>
            <a:r>
              <a:rPr lang="en-US" baseline="0" dirty="0" smtClean="0"/>
              <a:t> </a:t>
            </a:r>
            <a:r>
              <a:rPr lang="en-US" baseline="0" dirty="0" err="1" smtClean="0"/>
              <a:t>av</a:t>
            </a:r>
            <a:r>
              <a:rPr lang="en-US" baseline="0" dirty="0" smtClean="0"/>
              <a:t> </a:t>
            </a:r>
            <a:r>
              <a:rPr lang="en-US" baseline="0" dirty="0" err="1" smtClean="0"/>
              <a:t>radarsattelittdata</a:t>
            </a:r>
            <a:r>
              <a:rPr lang="en-US" baseline="0" dirty="0" smtClean="0"/>
              <a:t>, </a:t>
            </a:r>
            <a:r>
              <a:rPr lang="en-US" baseline="0" dirty="0" err="1" smtClean="0"/>
              <a:t>aktiviteter</a:t>
            </a:r>
            <a:endParaRPr lang="en-US" dirty="0"/>
          </a:p>
        </p:txBody>
      </p:sp>
    </p:spTree>
    <p:extLst>
      <p:ext uri="{BB962C8B-B14F-4D97-AF65-F5344CB8AC3E}">
        <p14:creationId xmlns:p14="http://schemas.microsoft.com/office/powerpoint/2010/main" val="227790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4 deler&#10;innsamling av data&#10;lagring og forvaltning&#10;tilrettelegging og distribusjon&#10;tilgang og bruk " title="Hva tiltaket berør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81094" y="5609545"/>
            <a:ext cx="5227584" cy="496360"/>
          </a:xfrm>
          <a:prstGeom prst="rect">
            <a:avLst/>
          </a:prstGeom>
        </p:spPr>
      </p:pic>
      <p:sp>
        <p:nvSpPr>
          <p:cNvPr id="3" name="TekstSylinder 2">
            <a:extLst>
              <a:ext uri="{FF2B5EF4-FFF2-40B4-BE49-F238E27FC236}">
                <a16:creationId xmlns:a16="http://schemas.microsoft.com/office/drawing/2014/main" xmlns="" id="{83B4A614-748B-43E4-A94E-0CACDD416D74}"/>
              </a:ext>
            </a:extLst>
          </p:cNvPr>
          <p:cNvSpPr txBox="1"/>
          <p:nvPr/>
        </p:nvSpPr>
        <p:spPr>
          <a:xfrm>
            <a:off x="931141" y="627943"/>
            <a:ext cx="6398492" cy="57861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TILTAK </a:t>
            </a:r>
            <a:r>
              <a:rPr kumimoji="0" lang="nb-NO" sz="18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15: </a:t>
            </a:r>
            <a:endParaRPr kumimoji="0" lang="nb-NO" sz="18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dirty="0" smtClean="0">
                <a:ln>
                  <a:noFill/>
                </a:ln>
                <a:solidFill>
                  <a:srgbClr val="44546A"/>
                </a:solidFill>
                <a:effectLst/>
                <a:uLnTx/>
                <a:uFillTx/>
                <a:latin typeface="Calibri" panose="020F0502020204030204"/>
                <a:ea typeface="+mn-ea"/>
                <a:cs typeface="+mn-cs"/>
              </a:rPr>
              <a:t>EN FELLES GEOGRAFISK INFORMASJONSBASE FOR SAMFUNNSSIKKERHET OG BEREDSKAP</a:t>
            </a:r>
            <a:endParaRPr kumimoji="0" lang="nb-NO" sz="1800" b="1" i="0" u="none" strike="noStrike" kern="1200" cap="none" spc="0" normalizeH="0" baseline="0" noProof="0" dirty="0">
              <a:ln>
                <a:noFill/>
              </a:ln>
              <a:solidFill>
                <a:srgbClr val="44546A"/>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smtClean="0">
              <a:ln>
                <a:noFill/>
              </a:ln>
              <a:solidFill>
                <a:srgbClr val="44546A"/>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600" dirty="0">
                <a:solidFill>
                  <a:srgbClr val="44546A"/>
                </a:solidFill>
              </a:rPr>
              <a:t>God beredskap nasjonalt, regionalt og lokalt forutsetter et godt felles beslutningsunderlag. Utvikling av en felles geografisk informasjonsbase for samfunnssikkerhet og beredskap vil bidra til å sikre godt samvirke og god koordinering mellom aktørene, mellom sivile beredskapsetater og for sivilt-militært samarbeid. Med Geonorge som nav i dataflyten skal det etableres et permanent tilbud av god kvalitet, tilrettelagt for bruk ved forebygging, planlegging, analyse, håndtering av hendelser og rapportering.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600" dirty="0">
                <a:solidFill>
                  <a:srgbClr val="44546A"/>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600" dirty="0">
                <a:solidFill>
                  <a:srgbClr val="44546A"/>
                </a:solidFill>
              </a:rPr>
              <a:t>Et kortsiktig arbeid vil fokusere på etablering og tilgjengeliggjøring av høyt prioriterte datasett. Det startes også et langsiktig arbeid mot en framtidig totalløsning.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solidFill>
                <a:srgbClr val="44546A"/>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600" dirty="0">
                <a:solidFill>
                  <a:srgbClr val="44546A"/>
                </a:solidFill>
              </a:rPr>
              <a:t>Oppstart i 2019. Arbeidet med kortsiktige tiltak vil foregå i 2019-2020. Langsiktige tiltak vil etter hvert gå over i permanent drift.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600" b="0" i="0" u="none" strike="noStrike" kern="1200" cap="none" spc="0" normalizeH="0" baseline="0" noProof="0" dirty="0">
              <a:ln>
                <a:noFill/>
              </a:ln>
              <a:solidFill>
                <a:srgbClr val="44546A"/>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Gjennomføring: </a:t>
            </a:r>
            <a:r>
              <a:rPr kumimoji="0" lang="nb-NO" sz="16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2019-2022 </a:t>
            </a:r>
            <a:endParaRPr kumimoji="0" lang="nb-NO"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Ansvarlig: </a:t>
            </a:r>
            <a:r>
              <a:rPr kumimoji="0" lang="nb-NO" sz="16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DSB, Kartverket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Medvirkende: </a:t>
            </a:r>
            <a:r>
              <a:rPr kumimoji="0" lang="nb-NO" sz="16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Politiet, Forsvaret, Helsedirektoratet</a:t>
            </a:r>
            <a:endParaRPr kumimoji="0" lang="nb-NO"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Delmål: 2.2, 2.1, 2.3, 1.1, 1.2, 3.1,.. </a:t>
            </a:r>
          </a:p>
        </p:txBody>
      </p:sp>
      <p:pic>
        <p:nvPicPr>
          <p:cNvPr id="6" name="Bilde 5" descr="Modellert flom ved sykehus" title="Flom-bild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303696" y="1858200"/>
            <a:ext cx="1633577" cy="2065248"/>
          </a:xfrm>
          <a:prstGeom prst="rect">
            <a:avLst/>
          </a:prstGeom>
          <a:ln>
            <a:noFill/>
          </a:ln>
          <a:effectLst>
            <a:outerShdw blurRad="292100" dist="139700" dir="2700000" algn="tl" rotWithShape="0">
              <a:srgbClr val="333333">
                <a:alpha val="65000"/>
              </a:srgbClr>
            </a:outerShdw>
          </a:effectLst>
        </p:spPr>
      </p:pic>
      <p:pic>
        <p:nvPicPr>
          <p:cNvPr id="7" name="Bilde 6" descr="Kystverket" title="Berdskap"/>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69404" y="3762207"/>
            <a:ext cx="1951080" cy="1180389"/>
          </a:xfrm>
          <a:prstGeom prst="rect">
            <a:avLst/>
          </a:prstGeom>
          <a:ln>
            <a:noFill/>
          </a:ln>
          <a:effectLst>
            <a:outerShdw blurRad="292100" dist="139700" dir="2700000" algn="tl" rotWithShape="0">
              <a:srgbClr val="333333">
                <a:alpha val="65000"/>
              </a:srgbClr>
            </a:outerShdw>
          </a:effectLst>
        </p:spPr>
      </p:pic>
      <p:pic>
        <p:nvPicPr>
          <p:cNvPr id="8" name="Picture 2" descr="https://photos-5.dropbox.com/t/2/AACyT8pbZInXFEIeGNo1U7oqyU1EcOuLZf6k314E2WXUuQ/12/66069445/jpeg/32x32/3/1484074800/0/2/20130611__PEDERTORPMATHISEN_001.jpg/EMmZqTMY3gggAigC/C2dFFesYPB07PYaiwnNDbVH6cCaA6mveZ1KUsbXP3k0%2Cxu_RV6ti8n5B4Xse0hLQkdNHnJtdLyhxCrckd7x4LOc%2C-AiNbAKP7owYXt8U7YMCaKoS-3nAXR5Xqc7U84bvN4Y?size_mode=3&amp;dl=0&amp;size=800x600"/>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11916" y="596243"/>
            <a:ext cx="2174469" cy="14487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Pil ned 9" descr="Pil" title="Pil"/>
          <p:cNvSpPr/>
          <p:nvPr/>
        </p:nvSpPr>
        <p:spPr>
          <a:xfrm>
            <a:off x="9855199" y="5286754"/>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2" name="Pil ned 11" descr="Pil" title="Pil"/>
          <p:cNvSpPr/>
          <p:nvPr/>
        </p:nvSpPr>
        <p:spPr>
          <a:xfrm>
            <a:off x="8553813" y="5286753"/>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4" name="Tittel 3" hidden="1"/>
          <p:cNvSpPr>
            <a:spLocks noGrp="1"/>
          </p:cNvSpPr>
          <p:nvPr>
            <p:ph type="title" idx="4294967295"/>
          </p:nvPr>
        </p:nvSpPr>
        <p:spPr/>
        <p:txBody>
          <a:bodyPr>
            <a:normAutofit fontScale="90000"/>
          </a:bodyPr>
          <a:lstStyle/>
          <a:p>
            <a:r>
              <a:rPr lang="en-US" dirty="0" err="1" smtClean="0"/>
              <a:t>Tiltak</a:t>
            </a:r>
            <a:r>
              <a:rPr lang="en-US" dirty="0" smtClean="0"/>
              <a:t> 15: </a:t>
            </a:r>
            <a:r>
              <a:rPr lang="en-US" dirty="0" err="1" smtClean="0"/>
              <a:t>En</a:t>
            </a:r>
            <a:r>
              <a:rPr lang="en-US" dirty="0" smtClean="0"/>
              <a:t> </a:t>
            </a:r>
            <a:r>
              <a:rPr lang="en-US" dirty="0" err="1" smtClean="0"/>
              <a:t>felles</a:t>
            </a:r>
            <a:r>
              <a:rPr lang="en-US" dirty="0" smtClean="0"/>
              <a:t> </a:t>
            </a:r>
            <a:r>
              <a:rPr lang="en-US" dirty="0" err="1" smtClean="0"/>
              <a:t>geografisk</a:t>
            </a:r>
            <a:r>
              <a:rPr lang="en-US" dirty="0" smtClean="0"/>
              <a:t> </a:t>
            </a:r>
            <a:r>
              <a:rPr lang="en-US" dirty="0" err="1" smtClean="0"/>
              <a:t>informasjonsbase</a:t>
            </a:r>
            <a:r>
              <a:rPr lang="en-US" dirty="0" smtClean="0"/>
              <a:t> for </a:t>
            </a:r>
            <a:r>
              <a:rPr lang="en-US" dirty="0" err="1" smtClean="0"/>
              <a:t>samfunnsikkerhet</a:t>
            </a:r>
            <a:r>
              <a:rPr lang="en-US" dirty="0" smtClean="0"/>
              <a:t> </a:t>
            </a:r>
            <a:r>
              <a:rPr lang="en-US" dirty="0" err="1" smtClean="0"/>
              <a:t>og</a:t>
            </a:r>
            <a:r>
              <a:rPr lang="en-US" dirty="0" smtClean="0"/>
              <a:t> </a:t>
            </a:r>
            <a:r>
              <a:rPr lang="en-US" dirty="0" err="1" smtClean="0"/>
              <a:t>beredskap</a:t>
            </a:r>
            <a:endParaRPr lang="en-US" dirty="0"/>
          </a:p>
        </p:txBody>
      </p:sp>
    </p:spTree>
    <p:extLst>
      <p:ext uri="{BB962C8B-B14F-4D97-AF65-F5344CB8AC3E}">
        <p14:creationId xmlns:p14="http://schemas.microsoft.com/office/powerpoint/2010/main" val="6446813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xmlns="" id="{83B4A614-748B-43E4-A94E-0CACDD416D74}"/>
              </a:ext>
            </a:extLst>
          </p:cNvPr>
          <p:cNvSpPr txBox="1"/>
          <p:nvPr/>
        </p:nvSpPr>
        <p:spPr>
          <a:xfrm>
            <a:off x="1091663" y="663459"/>
            <a:ext cx="7536849" cy="17235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TILTAK </a:t>
            </a:r>
            <a:r>
              <a:rPr kumimoji="0" lang="nb-NO" sz="18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15: </a:t>
            </a:r>
            <a:endParaRPr kumimoji="0" lang="nb-NO" sz="18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dirty="0">
                <a:ln>
                  <a:noFill/>
                </a:ln>
                <a:solidFill>
                  <a:srgbClr val="44546A"/>
                </a:solidFill>
                <a:effectLst/>
                <a:uLnTx/>
                <a:uFillTx/>
                <a:latin typeface="Calibri" panose="020F0502020204030204"/>
                <a:ea typeface="+mn-ea"/>
                <a:cs typeface="+mn-cs"/>
              </a:rPr>
              <a:t>EN FELLES GEOGRAFISK INFORMASJONSBASE FOR SAMFUNNSSIKKERHET OG </a:t>
            </a:r>
            <a:r>
              <a:rPr kumimoji="0" lang="nb-NO" sz="1800" b="1" i="0" u="none" strike="noStrike" kern="1200" cap="none" spc="0" normalizeH="0" baseline="0" noProof="0" dirty="0" smtClean="0">
                <a:ln>
                  <a:noFill/>
                </a:ln>
                <a:solidFill>
                  <a:srgbClr val="44546A"/>
                </a:solidFill>
                <a:effectLst/>
                <a:uLnTx/>
                <a:uFillTx/>
                <a:latin typeface="Calibri" panose="020F0502020204030204"/>
                <a:ea typeface="+mn-ea"/>
                <a:cs typeface="+mn-cs"/>
              </a:rPr>
              <a:t>BEREDSKAP, aktiviteter</a:t>
            </a:r>
            <a:endParaRPr kumimoji="0" lang="nb-NO" sz="1800" b="1" i="0" u="none" strike="noStrike" kern="1200" cap="none" spc="0" normalizeH="0" baseline="0" noProof="0" dirty="0">
              <a:ln>
                <a:noFill/>
              </a:ln>
              <a:solidFill>
                <a:srgbClr val="44546A"/>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dirty="0">
                <a:ln>
                  <a:noFill/>
                </a:ln>
                <a:solidFill>
                  <a:srgbClr val="44546A"/>
                </a:solidFill>
                <a:effectLst/>
                <a:uLnTx/>
                <a:uFillTx/>
                <a:latin typeface="Calibri" panose="020F0502020204030204"/>
                <a:ea typeface="+mn-ea"/>
                <a:cs typeface="+mn-cs"/>
              </a:rPr>
              <a:t/>
            </a:r>
            <a:br>
              <a:rPr kumimoji="0" lang="nb-NO" sz="1800" b="1" i="0" u="none" strike="noStrike" kern="1200" cap="none" spc="0" normalizeH="0" baseline="0" noProof="0" dirty="0">
                <a:ln>
                  <a:noFill/>
                </a:ln>
                <a:solidFill>
                  <a:srgbClr val="44546A"/>
                </a:solidFill>
                <a:effectLst/>
                <a:uLnTx/>
                <a:uFillTx/>
                <a:latin typeface="Calibri" panose="020F0502020204030204"/>
                <a:ea typeface="+mn-ea"/>
                <a:cs typeface="+mn-cs"/>
              </a:rPr>
            </a:br>
            <a:endParaRPr kumimoji="0" lang="nb-NO" sz="1800" b="1" i="0" u="none" strike="noStrike" kern="1200" cap="none" spc="0" normalizeH="0" baseline="0" noProof="0" dirty="0" smtClean="0">
              <a:ln>
                <a:noFill/>
              </a:ln>
              <a:solidFill>
                <a:srgbClr val="44546A"/>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600" b="0"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pic>
        <p:nvPicPr>
          <p:cNvPr id="4" name="Bilde 3" descr="Helikopter - beredskap" title="Helikopter - Beredskap"/>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97124" y="516104"/>
            <a:ext cx="1857044" cy="1090167"/>
          </a:xfrm>
          <a:prstGeom prst="rect">
            <a:avLst/>
          </a:prstGeom>
        </p:spPr>
      </p:pic>
      <p:graphicFrame>
        <p:nvGraphicFramePr>
          <p:cNvPr id="7" name="Tabell 6" descr="Tabell over tiltak " title="Tabell over tiltak "/>
          <p:cNvGraphicFramePr>
            <a:graphicFrameLocks noGrp="1"/>
          </p:cNvGraphicFramePr>
          <p:nvPr>
            <p:extLst/>
          </p:nvPr>
        </p:nvGraphicFramePr>
        <p:xfrm>
          <a:off x="1163225" y="1755640"/>
          <a:ext cx="9690943" cy="4648773"/>
        </p:xfrm>
        <a:graphic>
          <a:graphicData uri="http://schemas.openxmlformats.org/drawingml/2006/table">
            <a:tbl>
              <a:tblPr firstRow="1" firstCol="1" bandRow="1">
                <a:tableStyleId>{5C22544A-7EE6-4342-B048-85BDC9FD1C3A}</a:tableStyleId>
              </a:tblPr>
              <a:tblGrid>
                <a:gridCol w="2263787">
                  <a:extLst>
                    <a:ext uri="{9D8B030D-6E8A-4147-A177-3AD203B41FA5}">
                      <a16:colId xmlns:a16="http://schemas.microsoft.com/office/drawing/2014/main" xmlns="" val="3365133018"/>
                    </a:ext>
                  </a:extLst>
                </a:gridCol>
                <a:gridCol w="4245997">
                  <a:extLst>
                    <a:ext uri="{9D8B030D-6E8A-4147-A177-3AD203B41FA5}">
                      <a16:colId xmlns:a16="http://schemas.microsoft.com/office/drawing/2014/main" xmlns="" val="1350183026"/>
                    </a:ext>
                  </a:extLst>
                </a:gridCol>
                <a:gridCol w="1606163">
                  <a:extLst>
                    <a:ext uri="{9D8B030D-6E8A-4147-A177-3AD203B41FA5}">
                      <a16:colId xmlns:a16="http://schemas.microsoft.com/office/drawing/2014/main" xmlns="" val="2026872034"/>
                    </a:ext>
                  </a:extLst>
                </a:gridCol>
                <a:gridCol w="1574996">
                  <a:extLst>
                    <a:ext uri="{9D8B030D-6E8A-4147-A177-3AD203B41FA5}">
                      <a16:colId xmlns:a16="http://schemas.microsoft.com/office/drawing/2014/main" xmlns="" val="3373522088"/>
                    </a:ext>
                  </a:extLst>
                </a:gridCol>
              </a:tblGrid>
              <a:tr h="383262">
                <a:tc>
                  <a:txBody>
                    <a:bodyPr/>
                    <a:lstStyle/>
                    <a:p>
                      <a:pPr>
                        <a:lnSpc>
                          <a:spcPct val="107000"/>
                        </a:lnSpc>
                        <a:spcAft>
                          <a:spcPts val="0"/>
                        </a:spcAft>
                      </a:pPr>
                      <a:r>
                        <a:rPr lang="nb-NO" sz="1100" dirty="0">
                          <a:effectLst/>
                        </a:rPr>
                        <a:t>Tittel på aktivitet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82" marR="52482" marT="0" marB="0"/>
                </a:tc>
                <a:tc>
                  <a:txBody>
                    <a:bodyPr/>
                    <a:lstStyle/>
                    <a:p>
                      <a:pPr>
                        <a:lnSpc>
                          <a:spcPct val="107000"/>
                        </a:lnSpc>
                        <a:spcAft>
                          <a:spcPts val="0"/>
                        </a:spcAft>
                      </a:pPr>
                      <a:r>
                        <a:rPr lang="nb-NO" sz="1100" dirty="0">
                          <a:effectLst/>
                        </a:rPr>
                        <a:t>Beskrivelse, mål for aktivitet</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82" marR="52482" marT="0" marB="0"/>
                </a:tc>
                <a:tc>
                  <a:txBody>
                    <a:bodyPr/>
                    <a:lstStyle/>
                    <a:p>
                      <a:pPr>
                        <a:lnSpc>
                          <a:spcPct val="107000"/>
                        </a:lnSpc>
                        <a:spcAft>
                          <a:spcPts val="0"/>
                        </a:spcAft>
                      </a:pPr>
                      <a:r>
                        <a:rPr lang="nb-NO" sz="1100">
                          <a:effectLst/>
                        </a:rPr>
                        <a:t>Tidsrom for gjennom-føring av aktivitet</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2482" marR="52482" marT="0" marB="0"/>
                </a:tc>
                <a:tc>
                  <a:txBody>
                    <a:bodyPr/>
                    <a:lstStyle/>
                    <a:p>
                      <a:pPr>
                        <a:lnSpc>
                          <a:spcPct val="107000"/>
                        </a:lnSpc>
                        <a:spcAft>
                          <a:spcPts val="0"/>
                        </a:spcAft>
                      </a:pPr>
                      <a:r>
                        <a:rPr lang="nb-NO" sz="1100" dirty="0">
                          <a:effectLst/>
                        </a:rPr>
                        <a:t>Ansvarlig og deltagere i aktivitet</a:t>
                      </a:r>
                    </a:p>
                    <a:p>
                      <a:pPr>
                        <a:lnSpc>
                          <a:spcPct val="107000"/>
                        </a:lnSpc>
                        <a:spcAft>
                          <a:spcPts val="0"/>
                        </a:spcAft>
                      </a:pPr>
                      <a:r>
                        <a:rPr lang="nb-NO" sz="1100" dirty="0">
                          <a:effectLst/>
                        </a:rPr>
                        <a:t>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82" marR="52482" marT="0" marB="0"/>
                </a:tc>
                <a:extLst>
                  <a:ext uri="{0D108BD9-81ED-4DB2-BD59-A6C34878D82A}">
                    <a16:rowId xmlns:a16="http://schemas.microsoft.com/office/drawing/2014/main" xmlns="" val="2114868657"/>
                  </a:ext>
                </a:extLst>
              </a:tr>
              <a:tr h="612290">
                <a:tc>
                  <a:txBody>
                    <a:bodyPr/>
                    <a:lstStyle/>
                    <a:p>
                      <a:pPr>
                        <a:lnSpc>
                          <a:spcPct val="107000"/>
                        </a:lnSpc>
                        <a:spcAft>
                          <a:spcPts val="0"/>
                        </a:spcAft>
                      </a:pPr>
                      <a:r>
                        <a:rPr lang="nb-NO" sz="1100">
                          <a:effectLst/>
                        </a:rPr>
                        <a:t>Forberedende arbeid </a:t>
                      </a:r>
                    </a:p>
                    <a:p>
                      <a:pPr>
                        <a:lnSpc>
                          <a:spcPct val="107000"/>
                        </a:lnSpc>
                        <a:spcAft>
                          <a:spcPts val="0"/>
                        </a:spcAft>
                      </a:pPr>
                      <a:r>
                        <a:rPr lang="nb-NO" sz="1100">
                          <a:effectLst/>
                        </a:rPr>
                        <a:t>– arbeidsgruppe</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2482" marR="52482" marT="0" marB="0"/>
                </a:tc>
                <a:tc>
                  <a:txBody>
                    <a:bodyPr/>
                    <a:lstStyle/>
                    <a:p>
                      <a:pPr>
                        <a:lnSpc>
                          <a:spcPct val="105000"/>
                        </a:lnSpc>
                        <a:spcAft>
                          <a:spcPts val="0"/>
                        </a:spcAft>
                      </a:pPr>
                      <a:r>
                        <a:rPr lang="nb-NO" sz="1100">
                          <a:effectLst/>
                        </a:rPr>
                        <a:t>Det etableres en arbeidsgruppe bestående av representanter for Politiet, Forsvaret/FMGT, Kartverket, DSB og Helsedirektoratet (hvis HD ønsker å delta). Kartverket koordinerer aktiviteten. Arbeidsgruppen utarbeider forslag til et kortsiktig og et langsiktig arbeid.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2482" marR="52482" marT="0" marB="0"/>
                </a:tc>
                <a:tc>
                  <a:txBody>
                    <a:bodyPr/>
                    <a:lstStyle/>
                    <a:p>
                      <a:pPr>
                        <a:lnSpc>
                          <a:spcPct val="107000"/>
                        </a:lnSpc>
                        <a:spcAft>
                          <a:spcPts val="0"/>
                        </a:spcAft>
                      </a:pPr>
                      <a:r>
                        <a:rPr lang="nb-NO" sz="1100">
                          <a:effectLst/>
                        </a:rPr>
                        <a:t>2019-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2482" marR="52482" marT="0" marB="0"/>
                </a:tc>
                <a:tc>
                  <a:txBody>
                    <a:bodyPr/>
                    <a:lstStyle/>
                    <a:p>
                      <a:pPr>
                        <a:lnSpc>
                          <a:spcPct val="107000"/>
                        </a:lnSpc>
                        <a:spcAft>
                          <a:spcPts val="0"/>
                        </a:spcAft>
                      </a:pPr>
                      <a:r>
                        <a:rPr lang="nb-NO" sz="1100" dirty="0">
                          <a:effectLst/>
                        </a:rPr>
                        <a:t>Politiet, DSB, Forsvaret/FMGT, </a:t>
                      </a:r>
                      <a:r>
                        <a:rPr lang="nb-NO" sz="1100" dirty="0" smtClean="0">
                          <a:effectLst/>
                        </a:rPr>
                        <a:t>Kartverket,</a:t>
                      </a:r>
                      <a:r>
                        <a:rPr lang="nb-NO" sz="1100" baseline="0" dirty="0" smtClean="0">
                          <a:effectLst/>
                        </a:rPr>
                        <a:t> </a:t>
                      </a:r>
                      <a:r>
                        <a:rPr lang="nb-NO" sz="1100" dirty="0" err="1" smtClean="0">
                          <a:effectLst/>
                        </a:rPr>
                        <a:t>Helsedir</a:t>
                      </a:r>
                      <a:r>
                        <a:rPr lang="nb-NO" sz="1100" dirty="0" smtClean="0">
                          <a:effectLst/>
                        </a:rPr>
                        <a:t>.</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82" marR="52482" marT="0" marB="0"/>
                </a:tc>
                <a:extLst>
                  <a:ext uri="{0D108BD9-81ED-4DB2-BD59-A6C34878D82A}">
                    <a16:rowId xmlns:a16="http://schemas.microsoft.com/office/drawing/2014/main" xmlns="" val="1027261099"/>
                  </a:ext>
                </a:extLst>
              </a:tr>
              <a:tr h="374371">
                <a:tc>
                  <a:txBody>
                    <a:bodyPr/>
                    <a:lstStyle/>
                    <a:p>
                      <a:pPr>
                        <a:lnSpc>
                          <a:spcPct val="107000"/>
                        </a:lnSpc>
                        <a:spcAft>
                          <a:spcPts val="0"/>
                        </a:spcAft>
                      </a:pPr>
                      <a:r>
                        <a:rPr lang="nb-NO" sz="1100" dirty="0">
                          <a:effectLst/>
                        </a:rPr>
                        <a:t>Forberedende arbeid </a:t>
                      </a:r>
                    </a:p>
                    <a:p>
                      <a:pPr>
                        <a:lnSpc>
                          <a:spcPct val="107000"/>
                        </a:lnSpc>
                        <a:spcAft>
                          <a:spcPts val="0"/>
                        </a:spcAft>
                      </a:pPr>
                      <a:r>
                        <a:rPr lang="nb-NO" sz="1100" dirty="0">
                          <a:effectLst/>
                        </a:rPr>
                        <a:t>- referansegruppe</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82" marR="52482" marT="0" marB="0"/>
                </a:tc>
                <a:tc>
                  <a:txBody>
                    <a:bodyPr/>
                    <a:lstStyle/>
                    <a:p>
                      <a:pPr>
                        <a:lnSpc>
                          <a:spcPct val="105000"/>
                        </a:lnSpc>
                        <a:spcAft>
                          <a:spcPts val="0"/>
                        </a:spcAft>
                      </a:pPr>
                      <a:r>
                        <a:rPr lang="nb-NO" sz="1100">
                          <a:effectLst/>
                        </a:rPr>
                        <a:t>Det etableres en referansegruppe bestående av ledere fra Politiet, DSB, Forsvaret/FMGT, Kartverket og evt. Helsedirektoratet.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2482" marR="52482" marT="0" marB="0"/>
                </a:tc>
                <a:tc>
                  <a:txBody>
                    <a:bodyPr/>
                    <a:lstStyle/>
                    <a:p>
                      <a:pPr>
                        <a:lnSpc>
                          <a:spcPct val="107000"/>
                        </a:lnSpc>
                        <a:spcAft>
                          <a:spcPts val="0"/>
                        </a:spcAft>
                      </a:pPr>
                      <a:r>
                        <a:rPr lang="nb-NO" sz="1100">
                          <a:effectLst/>
                        </a:rPr>
                        <a:t>2019-</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2482" marR="52482" marT="0" marB="0"/>
                </a:tc>
                <a:tc>
                  <a:txBody>
                    <a:bodyPr/>
                    <a:lstStyle/>
                    <a:p>
                      <a:pPr>
                        <a:lnSpc>
                          <a:spcPct val="107000"/>
                        </a:lnSpc>
                        <a:spcAft>
                          <a:spcPts val="0"/>
                        </a:spcAft>
                      </a:pPr>
                      <a:r>
                        <a:rPr lang="nb-NO" sz="1100" dirty="0">
                          <a:effectLst/>
                        </a:rPr>
                        <a:t>Politiet, DSB, Forsvaret/FMGT, </a:t>
                      </a:r>
                      <a:r>
                        <a:rPr lang="nb-NO" sz="1100" dirty="0" smtClean="0">
                          <a:effectLst/>
                        </a:rPr>
                        <a:t>Kartverket,</a:t>
                      </a:r>
                      <a:r>
                        <a:rPr lang="nb-NO" sz="1100" baseline="0" dirty="0" smtClean="0">
                          <a:effectLst/>
                        </a:rPr>
                        <a:t>  </a:t>
                      </a:r>
                      <a:r>
                        <a:rPr lang="nb-NO" sz="1100" dirty="0" err="1" smtClean="0">
                          <a:effectLst/>
                        </a:rPr>
                        <a:t>Helsedir</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82" marR="52482" marT="0" marB="0"/>
                </a:tc>
                <a:extLst>
                  <a:ext uri="{0D108BD9-81ED-4DB2-BD59-A6C34878D82A}">
                    <a16:rowId xmlns:a16="http://schemas.microsoft.com/office/drawing/2014/main" xmlns="" val="2739498148"/>
                  </a:ext>
                </a:extLst>
              </a:tr>
              <a:tr h="857205">
                <a:tc>
                  <a:txBody>
                    <a:bodyPr/>
                    <a:lstStyle/>
                    <a:p>
                      <a:pPr>
                        <a:lnSpc>
                          <a:spcPct val="107000"/>
                        </a:lnSpc>
                        <a:spcAft>
                          <a:spcPts val="0"/>
                        </a:spcAft>
                      </a:pPr>
                      <a:r>
                        <a:rPr lang="nb-NO" sz="1100">
                          <a:effectLst/>
                        </a:rPr>
                        <a:t>Forberedende arbeid </a:t>
                      </a:r>
                    </a:p>
                    <a:p>
                      <a:pPr>
                        <a:lnSpc>
                          <a:spcPct val="107000"/>
                        </a:lnSpc>
                        <a:spcAft>
                          <a:spcPts val="0"/>
                        </a:spcAft>
                      </a:pPr>
                      <a:r>
                        <a:rPr lang="nb-NO" sz="1100">
                          <a:effectLst/>
                        </a:rPr>
                        <a:t>- Konseptskisse</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2482" marR="52482" marT="0" marB="0"/>
                </a:tc>
                <a:tc>
                  <a:txBody>
                    <a:bodyPr/>
                    <a:lstStyle/>
                    <a:p>
                      <a:pPr>
                        <a:lnSpc>
                          <a:spcPct val="105000"/>
                        </a:lnSpc>
                        <a:spcAft>
                          <a:spcPts val="0"/>
                        </a:spcAft>
                      </a:pPr>
                      <a:r>
                        <a:rPr lang="nb-NO" sz="1100">
                          <a:effectLst/>
                        </a:rPr>
                        <a:t>Arbeidsgruppen utarbeider en konseptskisse for utvikling og drift av en felles nasjonal geografisk informasjonsbase for samfunnssikkerhet og beredskap. Konseptskissen må beskrive målbilde, organisering, overordnede tekniske løsninger, datainnhold og finansieringsbehov. Det må legges opp til nødvendige medvirkningsprosesser. Skissen vil danne grunnlag for prosesser for å sikre finansiering.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2482" marR="52482" marT="0" marB="0"/>
                </a:tc>
                <a:tc>
                  <a:txBody>
                    <a:bodyPr/>
                    <a:lstStyle/>
                    <a:p>
                      <a:pPr>
                        <a:lnSpc>
                          <a:spcPct val="107000"/>
                        </a:lnSpc>
                        <a:spcAft>
                          <a:spcPts val="0"/>
                        </a:spcAft>
                      </a:pPr>
                      <a:r>
                        <a:rPr lang="nb-NO" sz="1100">
                          <a:effectLst/>
                        </a:rPr>
                        <a:t>2019</a:t>
                      </a:r>
                    </a:p>
                    <a:p>
                      <a:pPr>
                        <a:lnSpc>
                          <a:spcPct val="107000"/>
                        </a:lnSpc>
                        <a:spcAft>
                          <a:spcPts val="0"/>
                        </a:spcAft>
                      </a:pPr>
                      <a:r>
                        <a:rPr lang="nb-NO" sz="1100">
                          <a:effectLst/>
                        </a:rPr>
                        <a:t> </a:t>
                      </a:r>
                    </a:p>
                    <a:p>
                      <a:pPr>
                        <a:lnSpc>
                          <a:spcPct val="107000"/>
                        </a:lnSpc>
                        <a:spcAft>
                          <a:spcPts val="0"/>
                        </a:spcAft>
                      </a:pPr>
                      <a:r>
                        <a:rPr lang="nb-NO" sz="1100">
                          <a:effectLst/>
                        </a:rPr>
                        <a: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2482" marR="52482" marT="0" marB="0"/>
                </a:tc>
                <a:tc>
                  <a:txBody>
                    <a:bodyPr/>
                    <a:lstStyle/>
                    <a:p>
                      <a:pPr>
                        <a:lnSpc>
                          <a:spcPct val="107000"/>
                        </a:lnSpc>
                        <a:spcAft>
                          <a:spcPts val="0"/>
                        </a:spcAft>
                      </a:pPr>
                      <a:r>
                        <a:rPr lang="nb-NO" sz="1100" dirty="0">
                          <a:effectLst/>
                        </a:rPr>
                        <a:t>Politiet, DSB, Forsvaret/FMGT, </a:t>
                      </a:r>
                      <a:r>
                        <a:rPr lang="nb-NO" sz="1100" dirty="0" smtClean="0">
                          <a:effectLst/>
                        </a:rPr>
                        <a:t>Kartverket,</a:t>
                      </a:r>
                      <a:r>
                        <a:rPr lang="nb-NO" sz="1100" baseline="0" dirty="0" smtClean="0">
                          <a:effectLst/>
                        </a:rPr>
                        <a:t> Hels</a:t>
                      </a:r>
                      <a:r>
                        <a:rPr lang="nb-NO" sz="1100" dirty="0" smtClean="0">
                          <a:effectLst/>
                        </a:rPr>
                        <a:t>edirektoratet</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82" marR="52482" marT="0" marB="0"/>
                </a:tc>
                <a:extLst>
                  <a:ext uri="{0D108BD9-81ED-4DB2-BD59-A6C34878D82A}">
                    <a16:rowId xmlns:a16="http://schemas.microsoft.com/office/drawing/2014/main" xmlns="" val="406610486"/>
                  </a:ext>
                </a:extLst>
              </a:tr>
              <a:tr h="249581">
                <a:tc>
                  <a:txBody>
                    <a:bodyPr/>
                    <a:lstStyle/>
                    <a:p>
                      <a:pPr>
                        <a:lnSpc>
                          <a:spcPct val="107000"/>
                        </a:lnSpc>
                        <a:spcAft>
                          <a:spcPts val="0"/>
                        </a:spcAft>
                      </a:pPr>
                      <a:r>
                        <a:rPr lang="nb-NO" sz="1100" dirty="0">
                          <a:effectLst/>
                        </a:rPr>
                        <a:t>Beslutninger </a:t>
                      </a:r>
                    </a:p>
                    <a:p>
                      <a:pPr>
                        <a:lnSpc>
                          <a:spcPct val="107000"/>
                        </a:lnSpc>
                        <a:spcAft>
                          <a:spcPts val="0"/>
                        </a:spcAft>
                      </a:pPr>
                      <a:r>
                        <a:rPr lang="nb-NO" sz="1100" dirty="0">
                          <a:effectLst/>
                        </a:rPr>
                        <a:t>– konsept, finansiering</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82" marR="52482" marT="0" marB="0"/>
                </a:tc>
                <a:tc>
                  <a:txBody>
                    <a:bodyPr/>
                    <a:lstStyle/>
                    <a:p>
                      <a:pPr>
                        <a:lnSpc>
                          <a:spcPct val="107000"/>
                        </a:lnSpc>
                        <a:spcAft>
                          <a:spcPts val="0"/>
                        </a:spcAft>
                      </a:pPr>
                      <a:r>
                        <a:rPr lang="nb-NO" sz="1100">
                          <a:effectLst/>
                        </a:rPr>
                        <a:t>Avklart kortsiktig finansiering, og tiltak for å sikre langsiktig finansiering.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2482" marR="52482" marT="0" marB="0"/>
                </a:tc>
                <a:tc>
                  <a:txBody>
                    <a:bodyPr/>
                    <a:lstStyle/>
                    <a:p>
                      <a:pPr>
                        <a:lnSpc>
                          <a:spcPct val="107000"/>
                        </a:lnSpc>
                        <a:spcAft>
                          <a:spcPts val="0"/>
                        </a:spcAft>
                      </a:pPr>
                      <a:r>
                        <a:rPr lang="nb-NO" sz="1100">
                          <a:effectLst/>
                        </a:rPr>
                        <a:t>2019-</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2482" marR="52482" marT="0" marB="0"/>
                </a:tc>
                <a:tc>
                  <a:txBody>
                    <a:bodyPr/>
                    <a:lstStyle/>
                    <a:p>
                      <a:pPr>
                        <a:lnSpc>
                          <a:spcPct val="107000"/>
                        </a:lnSpc>
                        <a:spcAft>
                          <a:spcPts val="0"/>
                        </a:spcAft>
                      </a:pPr>
                      <a:r>
                        <a:rPr lang="nb-NO" sz="1100" dirty="0">
                          <a:effectLst/>
                        </a:rPr>
                        <a:t>Politiet, DSB, Forsvaret/FMGT, </a:t>
                      </a:r>
                      <a:r>
                        <a:rPr lang="nb-NO" sz="1100" dirty="0" smtClean="0">
                          <a:effectLst/>
                        </a:rPr>
                        <a:t>Kartverket,</a:t>
                      </a:r>
                      <a:r>
                        <a:rPr lang="nb-NO" sz="1100" baseline="0" dirty="0" smtClean="0">
                          <a:effectLst/>
                        </a:rPr>
                        <a:t> </a:t>
                      </a:r>
                      <a:r>
                        <a:rPr lang="nb-NO" sz="1100" dirty="0" smtClean="0">
                          <a:effectLst/>
                        </a:rPr>
                        <a:t> </a:t>
                      </a:r>
                      <a:r>
                        <a:rPr lang="nb-NO" sz="1100" dirty="0" err="1" smtClean="0">
                          <a:effectLst/>
                        </a:rPr>
                        <a:t>Helsedir</a:t>
                      </a:r>
                      <a:r>
                        <a:rPr lang="nb-NO" sz="1100" dirty="0" smtClean="0">
                          <a:effectLst/>
                        </a:rPr>
                        <a:t>.</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82" marR="52482" marT="0" marB="0"/>
                </a:tc>
                <a:extLst>
                  <a:ext uri="{0D108BD9-81ED-4DB2-BD59-A6C34878D82A}">
                    <a16:rowId xmlns:a16="http://schemas.microsoft.com/office/drawing/2014/main" xmlns="" val="3315643429"/>
                  </a:ext>
                </a:extLst>
              </a:tr>
              <a:tr h="1259567">
                <a:tc>
                  <a:txBody>
                    <a:bodyPr/>
                    <a:lstStyle/>
                    <a:p>
                      <a:pPr>
                        <a:lnSpc>
                          <a:spcPct val="107000"/>
                        </a:lnSpc>
                        <a:spcAft>
                          <a:spcPts val="0"/>
                        </a:spcAft>
                      </a:pPr>
                      <a:r>
                        <a:rPr lang="nb-NO" sz="1100">
                          <a:effectLst/>
                        </a:rPr>
                        <a:t> </a:t>
                      </a:r>
                    </a:p>
                    <a:p>
                      <a:pPr>
                        <a:lnSpc>
                          <a:spcPct val="107000"/>
                        </a:lnSpc>
                        <a:spcAft>
                          <a:spcPts val="0"/>
                        </a:spcAft>
                      </a:pPr>
                      <a:r>
                        <a:rPr lang="nb-NO" sz="1100">
                          <a:effectLst/>
                        </a:rPr>
                        <a:t>Iverksetting</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2482" marR="52482" marT="0" marB="0"/>
                </a:tc>
                <a:tc>
                  <a:txBody>
                    <a:bodyPr/>
                    <a:lstStyle/>
                    <a:p>
                      <a:pPr>
                        <a:lnSpc>
                          <a:spcPct val="105000"/>
                        </a:lnSpc>
                        <a:spcAft>
                          <a:spcPts val="0"/>
                        </a:spcAft>
                      </a:pPr>
                      <a:r>
                        <a:rPr lang="nb-NO" sz="1100" dirty="0">
                          <a:effectLst/>
                        </a:rPr>
                        <a:t>Iverksetting med skrittvis etablering av felles nasjonal geografisk informasjonsbase for samfunnssikkerhet og beredskap.   </a:t>
                      </a:r>
                    </a:p>
                    <a:p>
                      <a:pPr marL="342900" lvl="0" indent="-342900">
                        <a:lnSpc>
                          <a:spcPct val="110000"/>
                        </a:lnSpc>
                        <a:spcAft>
                          <a:spcPts val="0"/>
                        </a:spcAft>
                        <a:buFont typeface="Calibri" panose="020F0502020204030204" pitchFamily="34" charset="0"/>
                        <a:buChar char="-"/>
                      </a:pPr>
                      <a:r>
                        <a:rPr lang="nb-NO" sz="1100" dirty="0">
                          <a:effectLst/>
                        </a:rPr>
                        <a:t>Kortsiktige tiltak: Arbeidsgruppen foreslår prioritering av oppgaver med utgangspunkt i arbeidet i Beredskapsforum i Norge digitalt. Fokus blir på etablering og tilgjengeliggjøring av høyt prioriterte datasett. </a:t>
                      </a:r>
                    </a:p>
                    <a:p>
                      <a:pPr marL="342900" lvl="0" indent="-342900">
                        <a:lnSpc>
                          <a:spcPct val="110000"/>
                        </a:lnSpc>
                        <a:spcAft>
                          <a:spcPts val="0"/>
                        </a:spcAft>
                        <a:buFont typeface="Calibri" panose="020F0502020204030204" pitchFamily="34" charset="0"/>
                        <a:buChar char="-"/>
                      </a:pPr>
                      <a:r>
                        <a:rPr lang="nb-NO" sz="1100" dirty="0">
                          <a:effectLst/>
                        </a:rPr>
                        <a:t>Langsiktig skrittvis realisering ut fra finansiering </a:t>
                      </a:r>
                    </a:p>
                  </a:txBody>
                  <a:tcPr marL="52482" marR="52482" marT="0" marB="0"/>
                </a:tc>
                <a:tc>
                  <a:txBody>
                    <a:bodyPr/>
                    <a:lstStyle/>
                    <a:p>
                      <a:pPr>
                        <a:lnSpc>
                          <a:spcPct val="107000"/>
                        </a:lnSpc>
                        <a:spcAft>
                          <a:spcPts val="0"/>
                        </a:spcAft>
                      </a:pPr>
                      <a:r>
                        <a:rPr lang="nb-NO" sz="1100">
                          <a:effectLst/>
                        </a:rPr>
                        <a:t>Oppstart 2019</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2482" marR="52482" marT="0" marB="0"/>
                </a:tc>
                <a:tc>
                  <a:txBody>
                    <a:bodyPr/>
                    <a:lstStyle/>
                    <a:p>
                      <a:pPr>
                        <a:lnSpc>
                          <a:spcPct val="107000"/>
                        </a:lnSpc>
                        <a:spcAft>
                          <a:spcPts val="0"/>
                        </a:spcAft>
                      </a:pPr>
                      <a:r>
                        <a:rPr lang="nb-NO" sz="1100" dirty="0">
                          <a:effectLst/>
                        </a:rPr>
                        <a:t>Kartverket  i samarbeid med de andre etatene</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82" marR="52482" marT="0" marB="0"/>
                </a:tc>
                <a:extLst>
                  <a:ext uri="{0D108BD9-81ED-4DB2-BD59-A6C34878D82A}">
                    <a16:rowId xmlns:a16="http://schemas.microsoft.com/office/drawing/2014/main" xmlns="" val="642104390"/>
                  </a:ext>
                </a:extLst>
              </a:tr>
            </a:tbl>
          </a:graphicData>
        </a:graphic>
      </p:graphicFrame>
      <p:sp>
        <p:nvSpPr>
          <p:cNvPr id="2" name="Tittel 1" hidden="1"/>
          <p:cNvSpPr>
            <a:spLocks noGrp="1"/>
          </p:cNvSpPr>
          <p:nvPr>
            <p:ph type="title" idx="4294967295"/>
          </p:nvPr>
        </p:nvSpPr>
        <p:spPr/>
        <p:txBody>
          <a:bodyPr>
            <a:normAutofit fontScale="90000"/>
          </a:bodyPr>
          <a:lstStyle/>
          <a:p>
            <a:r>
              <a:rPr lang="en-US" dirty="0" err="1" smtClean="0"/>
              <a:t>Tiltak</a:t>
            </a:r>
            <a:r>
              <a:rPr lang="en-US" dirty="0" smtClean="0"/>
              <a:t> 15: </a:t>
            </a:r>
            <a:r>
              <a:rPr lang="en-US" dirty="0" err="1" smtClean="0"/>
              <a:t>En</a:t>
            </a:r>
            <a:r>
              <a:rPr lang="en-US" dirty="0" smtClean="0"/>
              <a:t> </a:t>
            </a:r>
            <a:r>
              <a:rPr lang="en-US" dirty="0" err="1" smtClean="0"/>
              <a:t>felles</a:t>
            </a:r>
            <a:r>
              <a:rPr lang="en-US" dirty="0" smtClean="0"/>
              <a:t> </a:t>
            </a:r>
            <a:r>
              <a:rPr lang="en-US" dirty="0" err="1" smtClean="0"/>
              <a:t>geografisk</a:t>
            </a:r>
            <a:r>
              <a:rPr lang="en-US" dirty="0" smtClean="0"/>
              <a:t> </a:t>
            </a:r>
            <a:r>
              <a:rPr lang="en-US" dirty="0" err="1" smtClean="0"/>
              <a:t>informasjonsbase</a:t>
            </a:r>
            <a:r>
              <a:rPr lang="en-US" baseline="0" dirty="0" smtClean="0"/>
              <a:t> for </a:t>
            </a:r>
            <a:r>
              <a:rPr lang="en-US" baseline="0" dirty="0" err="1" smtClean="0"/>
              <a:t>samfunnssikkert</a:t>
            </a:r>
            <a:r>
              <a:rPr lang="en-US" baseline="0" dirty="0" smtClean="0"/>
              <a:t> </a:t>
            </a:r>
            <a:r>
              <a:rPr lang="en-US" baseline="0" dirty="0" err="1" smtClean="0"/>
              <a:t>og</a:t>
            </a:r>
            <a:r>
              <a:rPr lang="en-US" baseline="0" dirty="0" smtClean="0"/>
              <a:t> </a:t>
            </a:r>
            <a:r>
              <a:rPr lang="en-US" baseline="0" dirty="0" err="1" smtClean="0"/>
              <a:t>beredskap</a:t>
            </a:r>
            <a:r>
              <a:rPr lang="en-US" baseline="0" dirty="0" smtClean="0"/>
              <a:t>, </a:t>
            </a:r>
            <a:r>
              <a:rPr lang="en-US" baseline="0" dirty="0" err="1" smtClean="0"/>
              <a:t>aktiviteter</a:t>
            </a:r>
            <a:endParaRPr lang="en-US" dirty="0"/>
          </a:p>
        </p:txBody>
      </p:sp>
    </p:spTree>
    <p:extLst>
      <p:ext uri="{BB962C8B-B14F-4D97-AF65-F5344CB8AC3E}">
        <p14:creationId xmlns:p14="http://schemas.microsoft.com/office/powerpoint/2010/main" val="33200147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ernativ prosess 1" descr="tekstboks" title="tekstboks"/>
          <p:cNvSpPr/>
          <p:nvPr/>
        </p:nvSpPr>
        <p:spPr>
          <a:xfrm>
            <a:off x="769815" y="307975"/>
            <a:ext cx="10652369" cy="6221046"/>
          </a:xfrm>
          <a:prstGeom prst="flowChartAlternateProcess">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b-NO" b="1" dirty="0">
              <a:solidFill>
                <a:srgbClr val="5B9BD5">
                  <a:lumMod val="75000"/>
                </a:srgbClr>
              </a:solidFill>
            </a:endParaRPr>
          </a:p>
        </p:txBody>
      </p:sp>
      <p:pic>
        <p:nvPicPr>
          <p:cNvPr id="3" name="Bilde 2" descr="4 deler&#10;innsamling av data&#10;lagring og forvaltning&#10;tilrettelegging og distribusjon&#10;tilgang og bruk " title="Hva tiltaket berør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81094" y="5583419"/>
            <a:ext cx="5227584" cy="496360"/>
          </a:xfrm>
          <a:prstGeom prst="rect">
            <a:avLst/>
          </a:prstGeom>
        </p:spPr>
      </p:pic>
      <p:sp>
        <p:nvSpPr>
          <p:cNvPr id="6" name="TekstSylinder 5">
            <a:extLst>
              <a:ext uri="{FF2B5EF4-FFF2-40B4-BE49-F238E27FC236}">
                <a16:creationId xmlns:a16="http://schemas.microsoft.com/office/drawing/2014/main" xmlns="" id="{0DBF0E10-9451-443F-A91E-DBA6931451E5}"/>
              </a:ext>
            </a:extLst>
          </p:cNvPr>
          <p:cNvSpPr txBox="1"/>
          <p:nvPr/>
        </p:nvSpPr>
        <p:spPr>
          <a:xfrm>
            <a:off x="960485" y="633120"/>
            <a:ext cx="6964955" cy="5570756"/>
          </a:xfrm>
          <a:prstGeom prst="rect">
            <a:avLst/>
          </a:prstGeom>
          <a:noFill/>
        </p:spPr>
        <p:txBody>
          <a:bodyPr wrap="square" rtlCol="0">
            <a:spAutoFit/>
          </a:bodyPr>
          <a:lstStyle/>
          <a:p>
            <a:r>
              <a:rPr lang="nb-NO" b="1" dirty="0">
                <a:solidFill>
                  <a:srgbClr val="5B9BD5">
                    <a:lumMod val="75000"/>
                  </a:srgbClr>
                </a:solidFill>
              </a:rPr>
              <a:t>TILTAK </a:t>
            </a:r>
            <a:r>
              <a:rPr lang="nb-NO" b="1" dirty="0" smtClean="0">
                <a:solidFill>
                  <a:srgbClr val="5B9BD5">
                    <a:lumMod val="75000"/>
                  </a:srgbClr>
                </a:solidFill>
              </a:rPr>
              <a:t>16: </a:t>
            </a:r>
            <a:endParaRPr lang="nb-NO" dirty="0">
              <a:solidFill>
                <a:srgbClr val="5B9BD5">
                  <a:lumMod val="75000"/>
                </a:srgbClr>
              </a:solidFill>
            </a:endParaRPr>
          </a:p>
          <a:p>
            <a:r>
              <a:rPr lang="nb-NO" b="1" dirty="0">
                <a:solidFill>
                  <a:srgbClr val="44546A"/>
                </a:solidFill>
              </a:rPr>
              <a:t>UTNYTTE PUBLIKUMSBASERT DATAFANGST</a:t>
            </a:r>
          </a:p>
          <a:p>
            <a:endParaRPr lang="nb-NO" sz="1600" dirty="0" smtClean="0">
              <a:solidFill>
                <a:srgbClr val="44546A"/>
              </a:solidFill>
            </a:endParaRPr>
          </a:p>
          <a:p>
            <a:r>
              <a:rPr lang="nb-NO" sz="1600" dirty="0" smtClean="0">
                <a:solidFill>
                  <a:srgbClr val="44546A"/>
                </a:solidFill>
              </a:rPr>
              <a:t>Utnyttelse </a:t>
            </a:r>
            <a:r>
              <a:rPr lang="nb-NO" sz="1600" dirty="0">
                <a:solidFill>
                  <a:srgbClr val="44546A"/>
                </a:solidFill>
              </a:rPr>
              <a:t>av publikum og mobile sensorer til datafangst  – såkalt </a:t>
            </a:r>
            <a:r>
              <a:rPr lang="nb-NO" sz="1600" dirty="0" err="1">
                <a:solidFill>
                  <a:srgbClr val="44546A"/>
                </a:solidFill>
              </a:rPr>
              <a:t>crowdsourcing</a:t>
            </a:r>
            <a:r>
              <a:rPr lang="nb-NO" sz="1600" dirty="0">
                <a:solidFill>
                  <a:srgbClr val="44546A"/>
                </a:solidFill>
              </a:rPr>
              <a:t> – gir mulighet for supplerende datainnsamling til infrastrukturen. </a:t>
            </a:r>
          </a:p>
          <a:p>
            <a:endParaRPr lang="nb-NO" sz="1600" dirty="0">
              <a:solidFill>
                <a:srgbClr val="44546A"/>
              </a:solidFill>
            </a:endParaRPr>
          </a:p>
          <a:p>
            <a:pPr marL="285750" indent="-285750">
              <a:buFont typeface="Arial" panose="020B0604020202020204" pitchFamily="34" charset="0"/>
              <a:buChar char="•"/>
            </a:pPr>
            <a:r>
              <a:rPr lang="nb-NO" sz="1600" dirty="0">
                <a:solidFill>
                  <a:srgbClr val="44546A"/>
                </a:solidFill>
              </a:rPr>
              <a:t>Dokumentere erfaringene fra eksisterende </a:t>
            </a:r>
            <a:r>
              <a:rPr lang="nb-NO" sz="1600" dirty="0" err="1" smtClean="0">
                <a:solidFill>
                  <a:srgbClr val="44546A"/>
                </a:solidFill>
              </a:rPr>
              <a:t>crowdsourcings</a:t>
            </a:r>
            <a:r>
              <a:rPr lang="nb-NO" sz="1600" dirty="0" smtClean="0">
                <a:solidFill>
                  <a:srgbClr val="44546A"/>
                </a:solidFill>
              </a:rPr>
              <a:t>-løsninger som er i bruk i fagetater og kommuner.</a:t>
            </a:r>
            <a:endParaRPr lang="nb-NO" sz="1600" dirty="0">
              <a:solidFill>
                <a:srgbClr val="44546A"/>
              </a:solidFill>
            </a:endParaRPr>
          </a:p>
          <a:p>
            <a:pPr marL="285750" indent="-285750">
              <a:buFont typeface="Arial" panose="020B0604020202020204" pitchFamily="34" charset="0"/>
              <a:buChar char="•"/>
            </a:pPr>
            <a:r>
              <a:rPr lang="nb-NO" sz="1600" dirty="0">
                <a:solidFill>
                  <a:srgbClr val="44546A"/>
                </a:solidFill>
              </a:rPr>
              <a:t>Utrede hvordan det kan legges bedre til rette for å utnytte publikumsbasert datafangst, for eksempel til å melde feil eller i krisesituasjoner.</a:t>
            </a:r>
          </a:p>
          <a:p>
            <a:pPr marL="285750" indent="-285750">
              <a:buFont typeface="Arial" panose="020B0604020202020204" pitchFamily="34" charset="0"/>
              <a:buChar char="•"/>
            </a:pPr>
            <a:r>
              <a:rPr lang="nb-NO" sz="1600" dirty="0">
                <a:solidFill>
                  <a:srgbClr val="44546A"/>
                </a:solidFill>
              </a:rPr>
              <a:t>Avklare prinsipper for åpenhet og eierskap til publikumsgenererte data, og vurdere lovgrunnlaget for analyser/stordata. </a:t>
            </a:r>
          </a:p>
          <a:p>
            <a:pPr marL="285750" indent="-285750">
              <a:buFont typeface="Arial" panose="020B0604020202020204" pitchFamily="34" charset="0"/>
              <a:buChar char="•"/>
            </a:pPr>
            <a:r>
              <a:rPr lang="nb-NO" sz="1600" dirty="0">
                <a:solidFill>
                  <a:srgbClr val="44546A"/>
                </a:solidFill>
              </a:rPr>
              <a:t>Utvikle piloter og demonstratorer sammen med tjenesteytere, private organisasjoner og offentlige etater.</a:t>
            </a:r>
          </a:p>
          <a:p>
            <a:pPr marL="285750" indent="-285750">
              <a:buFont typeface="Arial" panose="020B0604020202020204" pitchFamily="34" charset="0"/>
              <a:buChar char="•"/>
            </a:pPr>
            <a:r>
              <a:rPr lang="nb-NO" sz="1600" dirty="0" smtClean="0">
                <a:solidFill>
                  <a:srgbClr val="44546A"/>
                </a:solidFill>
              </a:rPr>
              <a:t>Utrede </a:t>
            </a:r>
            <a:r>
              <a:rPr lang="nb-NO" sz="1600" dirty="0">
                <a:solidFill>
                  <a:srgbClr val="44546A"/>
                </a:solidFill>
              </a:rPr>
              <a:t>behovet for nye datastandarder og tjenester for datafangst, kvalitetsmerking og forvaltning av publikumsgenererte data</a:t>
            </a:r>
            <a:r>
              <a:rPr lang="nb-NO" sz="1600" dirty="0" smtClean="0">
                <a:solidFill>
                  <a:srgbClr val="44546A"/>
                </a:solidFill>
              </a:rPr>
              <a:t>.</a:t>
            </a:r>
          </a:p>
          <a:p>
            <a:pPr marL="285750" indent="-285750">
              <a:buFont typeface="Arial" panose="020B0604020202020204" pitchFamily="34" charset="0"/>
              <a:buChar char="•"/>
            </a:pPr>
            <a:r>
              <a:rPr lang="nb-NO" sz="1600" dirty="0">
                <a:solidFill>
                  <a:srgbClr val="44546A"/>
                </a:solidFill>
              </a:rPr>
              <a:t>Foreslå tiltak for videre </a:t>
            </a:r>
            <a:r>
              <a:rPr lang="nb-NO" sz="1600" dirty="0" smtClean="0">
                <a:solidFill>
                  <a:srgbClr val="44546A"/>
                </a:solidFill>
              </a:rPr>
              <a:t>utvikling og anvendelser.</a:t>
            </a:r>
            <a:endParaRPr lang="nb-NO" sz="1600" dirty="0">
              <a:solidFill>
                <a:srgbClr val="44546A"/>
              </a:solidFill>
            </a:endParaRPr>
          </a:p>
          <a:p>
            <a:endParaRPr lang="nb-NO" sz="1600" b="1" dirty="0">
              <a:solidFill>
                <a:srgbClr val="44546A"/>
              </a:solidFill>
            </a:endParaRPr>
          </a:p>
          <a:p>
            <a:r>
              <a:rPr lang="nb-NO" sz="1600" b="1" dirty="0">
                <a:solidFill>
                  <a:srgbClr val="5B9BD5">
                    <a:lumMod val="75000"/>
                  </a:srgbClr>
                </a:solidFill>
              </a:rPr>
              <a:t>Gjennomføring: 2019-2020 </a:t>
            </a:r>
          </a:p>
          <a:p>
            <a:r>
              <a:rPr lang="nb-NO" sz="1600" b="1" dirty="0">
                <a:solidFill>
                  <a:srgbClr val="5B9BD5">
                    <a:lumMod val="75000"/>
                  </a:srgbClr>
                </a:solidFill>
              </a:rPr>
              <a:t>Ansvarlig: </a:t>
            </a:r>
            <a:r>
              <a:rPr lang="nb-NO" sz="1600" b="1" dirty="0" smtClean="0">
                <a:solidFill>
                  <a:srgbClr val="5B9BD5">
                    <a:lumMod val="75000"/>
                  </a:srgbClr>
                </a:solidFill>
              </a:rPr>
              <a:t>Kartverket</a:t>
            </a:r>
          </a:p>
          <a:p>
            <a:r>
              <a:rPr lang="nb-NO" sz="1600" b="1" dirty="0">
                <a:solidFill>
                  <a:srgbClr val="5B9BD5">
                    <a:lumMod val="75000"/>
                  </a:srgbClr>
                </a:solidFill>
              </a:rPr>
              <a:t>Medvirkende: </a:t>
            </a:r>
            <a:r>
              <a:rPr lang="nb-NO" sz="1600" b="1" dirty="0" smtClean="0">
                <a:solidFill>
                  <a:srgbClr val="5B9BD5">
                    <a:lumMod val="75000"/>
                  </a:srgbClr>
                </a:solidFill>
              </a:rPr>
              <a:t>Fagetater, kommuner, privat sektor</a:t>
            </a:r>
            <a:endParaRPr lang="nb-NO" sz="1600" b="1" dirty="0">
              <a:solidFill>
                <a:srgbClr val="5B9BD5">
                  <a:lumMod val="75000"/>
                </a:srgbClr>
              </a:solidFill>
            </a:endParaRPr>
          </a:p>
          <a:p>
            <a:r>
              <a:rPr lang="nb-NO" sz="1600" b="1" dirty="0">
                <a:solidFill>
                  <a:srgbClr val="5B9BD5">
                    <a:lumMod val="75000"/>
                  </a:srgbClr>
                </a:solidFill>
              </a:rPr>
              <a:t>Delmål: 1.7</a:t>
            </a:r>
            <a:r>
              <a:rPr lang="nb-NO" sz="1600" b="1" dirty="0" smtClean="0">
                <a:solidFill>
                  <a:srgbClr val="5B9BD5">
                    <a:lumMod val="75000"/>
                  </a:srgbClr>
                </a:solidFill>
              </a:rPr>
              <a:t>, </a:t>
            </a:r>
            <a:r>
              <a:rPr lang="nb-NO" sz="1600" b="1" dirty="0">
                <a:solidFill>
                  <a:srgbClr val="5B9BD5">
                    <a:lumMod val="75000"/>
                  </a:srgbClr>
                </a:solidFill>
              </a:rPr>
              <a:t>2.4, 2.5</a:t>
            </a:r>
            <a:r>
              <a:rPr lang="nb-NO" sz="1600" b="1" dirty="0" smtClean="0">
                <a:solidFill>
                  <a:srgbClr val="5B9BD5">
                    <a:lumMod val="75000"/>
                  </a:srgbClr>
                </a:solidFill>
              </a:rPr>
              <a:t>, </a:t>
            </a:r>
            <a:endParaRPr lang="nb-NO" sz="1600" dirty="0">
              <a:solidFill>
                <a:prstClr val="black"/>
              </a:solidFill>
            </a:endParaRPr>
          </a:p>
        </p:txBody>
      </p:sp>
      <p:pic>
        <p:nvPicPr>
          <p:cNvPr id="7" name="Bilde 4" descr="Inntegning på nettbrett i felt" title="Crowd sourcing - sykkel-computer-dat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44401" y="2582130"/>
            <a:ext cx="2203944" cy="13987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e 7" descr="Crowd sourcing - sykkel-computer-data" title="Crowd sourcing - sykkel-computer-data"/>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44401" y="932367"/>
            <a:ext cx="2203944" cy="1377465"/>
          </a:xfrm>
          <a:prstGeom prst="rect">
            <a:avLst/>
          </a:prstGeom>
          <a:ln>
            <a:noFill/>
          </a:ln>
          <a:effectLst>
            <a:outerShdw blurRad="292100" dist="139700" dir="2700000" algn="tl" rotWithShape="0">
              <a:srgbClr val="333333">
                <a:alpha val="65000"/>
              </a:srgbClr>
            </a:outerShdw>
          </a:effectLst>
        </p:spPr>
      </p:pic>
      <p:sp>
        <p:nvSpPr>
          <p:cNvPr id="9" name="Pil ned 8" descr="Pil" title="Pil"/>
          <p:cNvSpPr/>
          <p:nvPr/>
        </p:nvSpPr>
        <p:spPr>
          <a:xfrm>
            <a:off x="6069101" y="5260628"/>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1" name="Pil ned 10" descr="Pil" title="Pil"/>
          <p:cNvSpPr/>
          <p:nvPr/>
        </p:nvSpPr>
        <p:spPr>
          <a:xfrm>
            <a:off x="7291094" y="5255302"/>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4" name="Tittel 3" hidden="1"/>
          <p:cNvSpPr>
            <a:spLocks noGrp="1"/>
          </p:cNvSpPr>
          <p:nvPr>
            <p:ph type="title" idx="4294967295"/>
          </p:nvPr>
        </p:nvSpPr>
        <p:spPr/>
        <p:txBody>
          <a:bodyPr/>
          <a:lstStyle/>
          <a:p>
            <a:r>
              <a:rPr lang="en-US" dirty="0" err="1" smtClean="0"/>
              <a:t>Tiltak</a:t>
            </a:r>
            <a:r>
              <a:rPr lang="en-US" dirty="0" smtClean="0"/>
              <a:t> 16: </a:t>
            </a:r>
            <a:r>
              <a:rPr lang="en-US" dirty="0" err="1" smtClean="0"/>
              <a:t>Utnytte</a:t>
            </a:r>
            <a:r>
              <a:rPr lang="en-US" dirty="0" smtClean="0"/>
              <a:t> </a:t>
            </a:r>
            <a:r>
              <a:rPr lang="en-US" dirty="0" err="1" smtClean="0"/>
              <a:t>publikumsbasert</a:t>
            </a:r>
            <a:r>
              <a:rPr lang="en-US" dirty="0" smtClean="0"/>
              <a:t> </a:t>
            </a:r>
            <a:r>
              <a:rPr lang="en-US" dirty="0" err="1" smtClean="0"/>
              <a:t>datafangst</a:t>
            </a:r>
            <a:endParaRPr lang="en-US" dirty="0"/>
          </a:p>
        </p:txBody>
      </p:sp>
    </p:spTree>
    <p:extLst>
      <p:ext uri="{BB962C8B-B14F-4D97-AF65-F5344CB8AC3E}">
        <p14:creationId xmlns:p14="http://schemas.microsoft.com/office/powerpoint/2010/main" val="34433016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1" descr="Tabell over tiltak " title="Tabell over tiltak "/>
          <p:cNvGraphicFramePr>
            <a:graphicFrameLocks noGrp="1"/>
          </p:cNvGraphicFramePr>
          <p:nvPr>
            <p:extLst/>
          </p:nvPr>
        </p:nvGraphicFramePr>
        <p:xfrm>
          <a:off x="1101980" y="2015183"/>
          <a:ext cx="10057621" cy="2906444"/>
        </p:xfrm>
        <a:graphic>
          <a:graphicData uri="http://schemas.openxmlformats.org/drawingml/2006/table">
            <a:tbl>
              <a:tblPr firstRow="1" firstCol="1" bandRow="1">
                <a:tableStyleId>{5C22544A-7EE6-4342-B048-85BDC9FD1C3A}</a:tableStyleId>
              </a:tblPr>
              <a:tblGrid>
                <a:gridCol w="2358149">
                  <a:extLst>
                    <a:ext uri="{9D8B030D-6E8A-4147-A177-3AD203B41FA5}">
                      <a16:colId xmlns:a16="http://schemas.microsoft.com/office/drawing/2014/main" xmlns="" val="4283931407"/>
                    </a:ext>
                  </a:extLst>
                </a:gridCol>
                <a:gridCol w="4160720">
                  <a:extLst>
                    <a:ext uri="{9D8B030D-6E8A-4147-A177-3AD203B41FA5}">
                      <a16:colId xmlns:a16="http://schemas.microsoft.com/office/drawing/2014/main" xmlns="" val="528618106"/>
                    </a:ext>
                  </a:extLst>
                </a:gridCol>
                <a:gridCol w="1566407">
                  <a:extLst>
                    <a:ext uri="{9D8B030D-6E8A-4147-A177-3AD203B41FA5}">
                      <a16:colId xmlns:a16="http://schemas.microsoft.com/office/drawing/2014/main" xmlns="" val="2625843490"/>
                    </a:ext>
                  </a:extLst>
                </a:gridCol>
                <a:gridCol w="1972345">
                  <a:extLst>
                    <a:ext uri="{9D8B030D-6E8A-4147-A177-3AD203B41FA5}">
                      <a16:colId xmlns:a16="http://schemas.microsoft.com/office/drawing/2014/main" xmlns="" val="4146579275"/>
                    </a:ext>
                  </a:extLst>
                </a:gridCol>
              </a:tblGrid>
              <a:tr h="557960">
                <a:tc>
                  <a:txBody>
                    <a:bodyPr/>
                    <a:lstStyle/>
                    <a:p>
                      <a:pPr>
                        <a:lnSpc>
                          <a:spcPct val="107000"/>
                        </a:lnSpc>
                        <a:spcAft>
                          <a:spcPts val="0"/>
                        </a:spcAft>
                      </a:pPr>
                      <a:r>
                        <a:rPr lang="nb-NO" sz="1200">
                          <a:effectLst/>
                        </a:rPr>
                        <a:t>Tittel på aktivitet </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78219" marR="78219" marT="0" marB="0"/>
                </a:tc>
                <a:tc>
                  <a:txBody>
                    <a:bodyPr/>
                    <a:lstStyle/>
                    <a:p>
                      <a:pPr>
                        <a:lnSpc>
                          <a:spcPct val="107000"/>
                        </a:lnSpc>
                        <a:spcAft>
                          <a:spcPts val="0"/>
                        </a:spcAft>
                      </a:pPr>
                      <a:r>
                        <a:rPr lang="nb-NO" sz="1200" dirty="0">
                          <a:effectLst/>
                        </a:rPr>
                        <a:t>Beskrivelse, mål for aktivitet</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8219" marR="78219" marT="0" marB="0"/>
                </a:tc>
                <a:tc>
                  <a:txBody>
                    <a:bodyPr/>
                    <a:lstStyle/>
                    <a:p>
                      <a:pPr>
                        <a:lnSpc>
                          <a:spcPct val="107000"/>
                        </a:lnSpc>
                        <a:spcAft>
                          <a:spcPts val="0"/>
                        </a:spcAft>
                      </a:pPr>
                      <a:r>
                        <a:rPr lang="nb-NO" sz="1200" dirty="0">
                          <a:effectLst/>
                        </a:rPr>
                        <a:t>Tidsrom for gjennom-føring av </a:t>
                      </a:r>
                      <a:r>
                        <a:rPr lang="nb-NO" sz="1200" dirty="0" smtClean="0">
                          <a:effectLst/>
                        </a:rPr>
                        <a:t>aktivitet</a:t>
                      </a:r>
                      <a:endParaRPr lang="nb-NO" sz="1200" dirty="0">
                        <a:effectLst/>
                      </a:endParaRPr>
                    </a:p>
                  </a:txBody>
                  <a:tcPr marL="78219" marR="78219" marT="0" marB="0"/>
                </a:tc>
                <a:tc>
                  <a:txBody>
                    <a:bodyPr/>
                    <a:lstStyle/>
                    <a:p>
                      <a:pPr>
                        <a:lnSpc>
                          <a:spcPct val="107000"/>
                        </a:lnSpc>
                        <a:spcAft>
                          <a:spcPts val="0"/>
                        </a:spcAft>
                      </a:pPr>
                      <a:r>
                        <a:rPr lang="nb-NO" sz="1200" dirty="0">
                          <a:effectLst/>
                        </a:rPr>
                        <a:t>Ansvarlig og deltagere i </a:t>
                      </a:r>
                      <a:r>
                        <a:rPr lang="nb-NO" sz="1200" dirty="0" smtClean="0">
                          <a:effectLst/>
                        </a:rPr>
                        <a:t>aktivitet</a:t>
                      </a:r>
                      <a:endParaRPr lang="nb-NO" sz="1200" dirty="0">
                        <a:effectLst/>
                      </a:endParaRPr>
                    </a:p>
                  </a:txBody>
                  <a:tcPr marL="78219" marR="78219" marT="0" marB="0"/>
                </a:tc>
                <a:extLst>
                  <a:ext uri="{0D108BD9-81ED-4DB2-BD59-A6C34878D82A}">
                    <a16:rowId xmlns:a16="http://schemas.microsoft.com/office/drawing/2014/main" xmlns="" val="1409978828"/>
                  </a:ext>
                </a:extLst>
              </a:tr>
              <a:tr h="185987">
                <a:tc>
                  <a:txBody>
                    <a:bodyPr/>
                    <a:lstStyle/>
                    <a:p>
                      <a:pPr>
                        <a:lnSpc>
                          <a:spcPct val="107000"/>
                        </a:lnSpc>
                        <a:spcAft>
                          <a:spcPts val="0"/>
                        </a:spcAft>
                      </a:pPr>
                      <a:r>
                        <a:rPr lang="nb-NO" sz="1200">
                          <a:effectLst/>
                        </a:rPr>
                        <a:t>Prosjektplanlegging </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78219" marR="78219" marT="0" marB="0"/>
                </a:tc>
                <a:tc>
                  <a:txBody>
                    <a:bodyPr/>
                    <a:lstStyle/>
                    <a:p>
                      <a:pPr>
                        <a:lnSpc>
                          <a:spcPct val="107000"/>
                        </a:lnSpc>
                        <a:spcAft>
                          <a:spcPts val="0"/>
                        </a:spcAft>
                      </a:pPr>
                      <a:r>
                        <a:rPr lang="nb-NO" sz="1200" dirty="0">
                          <a:effectLst/>
                        </a:rPr>
                        <a:t>Planlegging for prosjekt fra 2020- enkle oppgaver i </a:t>
                      </a:r>
                      <a:r>
                        <a:rPr lang="nb-NO" sz="1200" dirty="0" smtClean="0">
                          <a:effectLst/>
                        </a:rPr>
                        <a:t>2019</a:t>
                      </a:r>
                    </a:p>
                    <a:p>
                      <a:pPr>
                        <a:lnSpc>
                          <a:spcPct val="107000"/>
                        </a:lnSpc>
                        <a:spcAft>
                          <a:spcPts val="0"/>
                        </a:spcAft>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8219" marR="78219" marT="0" marB="0"/>
                </a:tc>
                <a:tc>
                  <a:txBody>
                    <a:bodyPr/>
                    <a:lstStyle/>
                    <a:p>
                      <a:pPr>
                        <a:lnSpc>
                          <a:spcPct val="107000"/>
                        </a:lnSpc>
                        <a:spcAft>
                          <a:spcPts val="0"/>
                        </a:spcAft>
                      </a:pPr>
                      <a:r>
                        <a:rPr lang="nb-NO" sz="1200" dirty="0">
                          <a:effectLst/>
                        </a:rPr>
                        <a:t>5/2019</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8219" marR="78219" marT="0" marB="0"/>
                </a:tc>
                <a:tc>
                  <a:txBody>
                    <a:bodyPr/>
                    <a:lstStyle/>
                    <a:p>
                      <a:pPr>
                        <a:lnSpc>
                          <a:spcPct val="107000"/>
                        </a:lnSpc>
                        <a:spcAft>
                          <a:spcPts val="0"/>
                        </a:spcAft>
                      </a:pPr>
                      <a:r>
                        <a:rPr lang="nb-NO" sz="1200">
                          <a:effectLst/>
                        </a:rPr>
                        <a:t>Kartverket</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78219" marR="78219" marT="0" marB="0"/>
                </a:tc>
                <a:extLst>
                  <a:ext uri="{0D108BD9-81ED-4DB2-BD59-A6C34878D82A}">
                    <a16:rowId xmlns:a16="http://schemas.microsoft.com/office/drawing/2014/main" xmlns="" val="3487450505"/>
                  </a:ext>
                </a:extLst>
              </a:tr>
              <a:tr h="185987">
                <a:tc>
                  <a:txBody>
                    <a:bodyPr/>
                    <a:lstStyle/>
                    <a:p>
                      <a:pPr>
                        <a:lnSpc>
                          <a:spcPct val="107000"/>
                        </a:lnSpc>
                        <a:spcAft>
                          <a:spcPts val="0"/>
                        </a:spcAft>
                      </a:pPr>
                      <a:r>
                        <a:rPr lang="nb-NO" sz="1200">
                          <a:effectLst/>
                        </a:rPr>
                        <a:t>Status løsninger</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78219" marR="78219" marT="0" marB="0"/>
                </a:tc>
                <a:tc>
                  <a:txBody>
                    <a:bodyPr/>
                    <a:lstStyle/>
                    <a:p>
                      <a:pPr>
                        <a:lnSpc>
                          <a:spcPct val="107000"/>
                        </a:lnSpc>
                        <a:spcAft>
                          <a:spcPts val="0"/>
                        </a:spcAft>
                      </a:pPr>
                      <a:r>
                        <a:rPr lang="nb-NO" sz="1200" dirty="0">
                          <a:effectLst/>
                        </a:rPr>
                        <a:t>Grov kartlegging av etaters </a:t>
                      </a:r>
                      <a:r>
                        <a:rPr lang="nb-NO" sz="1200" dirty="0" err="1">
                          <a:effectLst/>
                        </a:rPr>
                        <a:t>crowd-sourcing</a:t>
                      </a:r>
                      <a:r>
                        <a:rPr lang="nb-NO" sz="1200" dirty="0">
                          <a:effectLst/>
                        </a:rPr>
                        <a:t> </a:t>
                      </a:r>
                      <a:r>
                        <a:rPr lang="nb-NO" sz="1200" dirty="0" smtClean="0">
                          <a:effectLst/>
                        </a:rPr>
                        <a:t>løsninger</a:t>
                      </a:r>
                    </a:p>
                    <a:p>
                      <a:pPr>
                        <a:lnSpc>
                          <a:spcPct val="107000"/>
                        </a:lnSpc>
                        <a:spcAft>
                          <a:spcPts val="0"/>
                        </a:spcAft>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8219" marR="78219" marT="0" marB="0"/>
                </a:tc>
                <a:tc>
                  <a:txBody>
                    <a:bodyPr/>
                    <a:lstStyle/>
                    <a:p>
                      <a:pPr>
                        <a:lnSpc>
                          <a:spcPct val="107000"/>
                        </a:lnSpc>
                        <a:spcAft>
                          <a:spcPts val="0"/>
                        </a:spcAft>
                      </a:pPr>
                      <a:r>
                        <a:rPr lang="nb-NO" sz="1200">
                          <a:effectLst/>
                        </a:rPr>
                        <a:t>6/2019</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78219" marR="78219" marT="0" marB="0"/>
                </a:tc>
                <a:tc>
                  <a:txBody>
                    <a:bodyPr/>
                    <a:lstStyle/>
                    <a:p>
                      <a:pPr>
                        <a:lnSpc>
                          <a:spcPct val="107000"/>
                        </a:lnSpc>
                        <a:spcAft>
                          <a:spcPts val="0"/>
                        </a:spcAft>
                      </a:pPr>
                      <a:r>
                        <a:rPr lang="nb-NO" sz="1200">
                          <a:effectLst/>
                        </a:rPr>
                        <a:t>Kartverket, etater</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78219" marR="78219" marT="0" marB="0"/>
                </a:tc>
                <a:extLst>
                  <a:ext uri="{0D108BD9-81ED-4DB2-BD59-A6C34878D82A}">
                    <a16:rowId xmlns:a16="http://schemas.microsoft.com/office/drawing/2014/main" xmlns="" val="1686595813"/>
                  </a:ext>
                </a:extLst>
              </a:tr>
              <a:tr h="371973">
                <a:tc>
                  <a:txBody>
                    <a:bodyPr/>
                    <a:lstStyle/>
                    <a:p>
                      <a:pPr>
                        <a:lnSpc>
                          <a:spcPct val="107000"/>
                        </a:lnSpc>
                        <a:spcAft>
                          <a:spcPts val="0"/>
                        </a:spcAft>
                      </a:pPr>
                      <a:r>
                        <a:rPr lang="nb-NO" sz="1200">
                          <a:effectLst/>
                        </a:rPr>
                        <a:t>Dokumentasjon – metadata mv </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78219" marR="78219" marT="0" marB="0"/>
                </a:tc>
                <a:tc>
                  <a:txBody>
                    <a:bodyPr/>
                    <a:lstStyle/>
                    <a:p>
                      <a:pPr>
                        <a:lnSpc>
                          <a:spcPct val="107000"/>
                        </a:lnSpc>
                        <a:spcAft>
                          <a:spcPts val="0"/>
                        </a:spcAft>
                      </a:pPr>
                      <a:r>
                        <a:rPr lang="nb-NO" sz="1200" dirty="0">
                          <a:effectLst/>
                        </a:rPr>
                        <a:t>Dokumentasjon i Geonorge om eksisterende </a:t>
                      </a:r>
                      <a:r>
                        <a:rPr lang="nb-NO" sz="1200" dirty="0" err="1">
                          <a:effectLst/>
                        </a:rPr>
                        <a:t>crowd-sourcing</a:t>
                      </a:r>
                      <a:r>
                        <a:rPr lang="nb-NO" sz="1200" dirty="0">
                          <a:effectLst/>
                        </a:rPr>
                        <a:t> løsninger</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8219" marR="78219" marT="0" marB="0"/>
                </a:tc>
                <a:tc>
                  <a:txBody>
                    <a:bodyPr/>
                    <a:lstStyle/>
                    <a:p>
                      <a:pPr>
                        <a:lnSpc>
                          <a:spcPct val="107000"/>
                        </a:lnSpc>
                        <a:spcAft>
                          <a:spcPts val="0"/>
                        </a:spcAft>
                      </a:pPr>
                      <a:r>
                        <a:rPr lang="nb-NO" sz="1200">
                          <a:effectLst/>
                        </a:rPr>
                        <a:t>9/2019</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78219" marR="78219" marT="0" marB="0"/>
                </a:tc>
                <a:tc>
                  <a:txBody>
                    <a:bodyPr/>
                    <a:lstStyle/>
                    <a:p>
                      <a:pPr>
                        <a:lnSpc>
                          <a:spcPct val="107000"/>
                        </a:lnSpc>
                        <a:spcAft>
                          <a:spcPts val="0"/>
                        </a:spcAft>
                      </a:pPr>
                      <a:r>
                        <a:rPr lang="nb-NO" sz="1200">
                          <a:effectLst/>
                        </a:rPr>
                        <a:t>Kartverket, etater</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78219" marR="78219" marT="0" marB="0"/>
                </a:tc>
                <a:extLst>
                  <a:ext uri="{0D108BD9-81ED-4DB2-BD59-A6C34878D82A}">
                    <a16:rowId xmlns:a16="http://schemas.microsoft.com/office/drawing/2014/main" xmlns="" val="674213778"/>
                  </a:ext>
                </a:extLst>
              </a:tr>
              <a:tr h="371973">
                <a:tc>
                  <a:txBody>
                    <a:bodyPr/>
                    <a:lstStyle/>
                    <a:p>
                      <a:pPr>
                        <a:lnSpc>
                          <a:spcPct val="107000"/>
                        </a:lnSpc>
                        <a:spcAft>
                          <a:spcPts val="0"/>
                        </a:spcAft>
                      </a:pPr>
                      <a:r>
                        <a:rPr lang="nb-NO" sz="1200">
                          <a:effectLst/>
                        </a:rPr>
                        <a:t>Informasjon om løsninger</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78219" marR="78219" marT="0" marB="0"/>
                </a:tc>
                <a:tc>
                  <a:txBody>
                    <a:bodyPr/>
                    <a:lstStyle/>
                    <a:p>
                      <a:pPr>
                        <a:lnSpc>
                          <a:spcPct val="107000"/>
                        </a:lnSpc>
                        <a:spcAft>
                          <a:spcPts val="0"/>
                        </a:spcAft>
                      </a:pPr>
                      <a:r>
                        <a:rPr lang="nb-NO" sz="1200">
                          <a:effectLst/>
                        </a:rPr>
                        <a:t>Informasjon til kommuner via Plan- og temadatautvalg, FKK og via Norge digitalt-kanaler om tilbudet  </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78219" marR="78219" marT="0" marB="0"/>
                </a:tc>
                <a:tc>
                  <a:txBody>
                    <a:bodyPr/>
                    <a:lstStyle/>
                    <a:p>
                      <a:pPr>
                        <a:lnSpc>
                          <a:spcPct val="107000"/>
                        </a:lnSpc>
                        <a:spcAft>
                          <a:spcPts val="0"/>
                        </a:spcAft>
                      </a:pPr>
                      <a:r>
                        <a:rPr lang="nb-NO" sz="1200">
                          <a:effectLst/>
                        </a:rPr>
                        <a:t>9/2019</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78219" marR="78219" marT="0" marB="0"/>
                </a:tc>
                <a:tc>
                  <a:txBody>
                    <a:bodyPr/>
                    <a:lstStyle/>
                    <a:p>
                      <a:pPr>
                        <a:lnSpc>
                          <a:spcPct val="107000"/>
                        </a:lnSpc>
                        <a:spcAft>
                          <a:spcPts val="0"/>
                        </a:spcAft>
                      </a:pPr>
                      <a:r>
                        <a:rPr lang="nb-NO" sz="1200">
                          <a:effectLst/>
                        </a:rPr>
                        <a:t>Kartverket, PTU, Temadataforum mv </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78219" marR="78219" marT="0" marB="0"/>
                </a:tc>
                <a:extLst>
                  <a:ext uri="{0D108BD9-81ED-4DB2-BD59-A6C34878D82A}">
                    <a16:rowId xmlns:a16="http://schemas.microsoft.com/office/drawing/2014/main" xmlns="" val="4000501973"/>
                  </a:ext>
                </a:extLst>
              </a:tr>
              <a:tr h="743947">
                <a:tc>
                  <a:txBody>
                    <a:bodyPr/>
                    <a:lstStyle/>
                    <a:p>
                      <a:pPr>
                        <a:lnSpc>
                          <a:spcPct val="107000"/>
                        </a:lnSpc>
                        <a:spcAft>
                          <a:spcPts val="0"/>
                        </a:spcAft>
                      </a:pPr>
                      <a:r>
                        <a:rPr lang="nb-NO" sz="1200">
                          <a:effectLst/>
                        </a:rPr>
                        <a:t>Gjennomføre hovedprosjekt</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78219" marR="78219" marT="0" marB="0"/>
                </a:tc>
                <a:tc>
                  <a:txBody>
                    <a:bodyPr/>
                    <a:lstStyle/>
                    <a:p>
                      <a:pPr>
                        <a:lnSpc>
                          <a:spcPct val="107000"/>
                        </a:lnSpc>
                        <a:spcAft>
                          <a:spcPts val="0"/>
                        </a:spcAft>
                      </a:pPr>
                      <a:r>
                        <a:rPr lang="nb-NO" sz="1200">
                          <a:effectLst/>
                        </a:rPr>
                        <a:t>Prosjekt som tar sikte på å avklare utfordringer, og etablere piloter og gode løsninger hos etater mv slik at crowd sourcing utnyttes i større grad enn i dag til å korrigere data, og å etablere nye data. </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78219" marR="78219" marT="0" marB="0"/>
                </a:tc>
                <a:tc>
                  <a:txBody>
                    <a:bodyPr/>
                    <a:lstStyle/>
                    <a:p>
                      <a:pPr>
                        <a:lnSpc>
                          <a:spcPct val="107000"/>
                        </a:lnSpc>
                        <a:spcAft>
                          <a:spcPts val="0"/>
                        </a:spcAft>
                      </a:pPr>
                      <a:r>
                        <a:rPr lang="nb-NO" sz="1200">
                          <a:effectLst/>
                        </a:rPr>
                        <a:t>1/2020-12/2020</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78219" marR="78219" marT="0" marB="0"/>
                </a:tc>
                <a:tc>
                  <a:txBody>
                    <a:bodyPr/>
                    <a:lstStyle/>
                    <a:p>
                      <a:pPr>
                        <a:lnSpc>
                          <a:spcPct val="107000"/>
                        </a:lnSpc>
                        <a:spcAft>
                          <a:spcPts val="0"/>
                        </a:spcAft>
                      </a:pPr>
                      <a:r>
                        <a:rPr lang="nb-NO" sz="1200" dirty="0">
                          <a:effectLst/>
                        </a:rPr>
                        <a:t>Kartverket, etater m .fl.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8219" marR="78219" marT="0" marB="0"/>
                </a:tc>
                <a:extLst>
                  <a:ext uri="{0D108BD9-81ED-4DB2-BD59-A6C34878D82A}">
                    <a16:rowId xmlns:a16="http://schemas.microsoft.com/office/drawing/2014/main" xmlns="" val="2996391031"/>
                  </a:ext>
                </a:extLst>
              </a:tr>
            </a:tbl>
          </a:graphicData>
        </a:graphic>
      </p:graphicFrame>
      <p:sp>
        <p:nvSpPr>
          <p:cNvPr id="3" name="TekstSylinder 2">
            <a:extLst>
              <a:ext uri="{FF2B5EF4-FFF2-40B4-BE49-F238E27FC236}">
                <a16:creationId xmlns:a16="http://schemas.microsoft.com/office/drawing/2014/main" xmlns="" id="{0DBF0E10-9451-443F-A91E-DBA6931451E5}"/>
              </a:ext>
            </a:extLst>
          </p:cNvPr>
          <p:cNvSpPr txBox="1"/>
          <p:nvPr/>
        </p:nvSpPr>
        <p:spPr>
          <a:xfrm>
            <a:off x="1050773" y="720902"/>
            <a:ext cx="6964955" cy="646331"/>
          </a:xfrm>
          <a:prstGeom prst="rect">
            <a:avLst/>
          </a:prstGeom>
          <a:noFill/>
        </p:spPr>
        <p:txBody>
          <a:bodyPr wrap="square" rtlCol="0">
            <a:spAutoFit/>
          </a:bodyPr>
          <a:lstStyle/>
          <a:p>
            <a:r>
              <a:rPr lang="nb-NO" b="1" dirty="0">
                <a:solidFill>
                  <a:srgbClr val="5B9BD5">
                    <a:lumMod val="75000"/>
                  </a:srgbClr>
                </a:solidFill>
              </a:rPr>
              <a:t>TILTAK </a:t>
            </a:r>
            <a:r>
              <a:rPr lang="nb-NO" b="1" dirty="0" smtClean="0">
                <a:solidFill>
                  <a:srgbClr val="5B9BD5">
                    <a:lumMod val="75000"/>
                  </a:srgbClr>
                </a:solidFill>
              </a:rPr>
              <a:t>16: </a:t>
            </a:r>
            <a:endParaRPr lang="nb-NO" dirty="0">
              <a:solidFill>
                <a:srgbClr val="5B9BD5">
                  <a:lumMod val="75000"/>
                </a:srgbClr>
              </a:solidFill>
            </a:endParaRPr>
          </a:p>
          <a:p>
            <a:r>
              <a:rPr lang="nb-NO" b="1" dirty="0">
                <a:solidFill>
                  <a:srgbClr val="44546A"/>
                </a:solidFill>
              </a:rPr>
              <a:t>UTNYTTE PUBLIKUMSBASERT </a:t>
            </a:r>
            <a:r>
              <a:rPr lang="nb-NO" b="1" dirty="0" smtClean="0">
                <a:solidFill>
                  <a:srgbClr val="44546A"/>
                </a:solidFill>
              </a:rPr>
              <a:t>DATAFANGST, aktiviteter</a:t>
            </a:r>
            <a:endParaRPr lang="nb-NO" b="1" dirty="0">
              <a:solidFill>
                <a:srgbClr val="44546A"/>
              </a:solidFill>
            </a:endParaRPr>
          </a:p>
        </p:txBody>
      </p:sp>
      <p:sp>
        <p:nvSpPr>
          <p:cNvPr id="4" name="Tittel 3" hidden="1"/>
          <p:cNvSpPr>
            <a:spLocks noGrp="1"/>
          </p:cNvSpPr>
          <p:nvPr>
            <p:ph type="title" idx="4294967295"/>
          </p:nvPr>
        </p:nvSpPr>
        <p:spPr/>
        <p:txBody>
          <a:bodyPr/>
          <a:lstStyle/>
          <a:p>
            <a:r>
              <a:rPr lang="en-US" dirty="0" err="1" smtClean="0"/>
              <a:t>Tiltak</a:t>
            </a:r>
            <a:r>
              <a:rPr lang="en-US" dirty="0" smtClean="0"/>
              <a:t> 16: </a:t>
            </a:r>
            <a:r>
              <a:rPr lang="en-US" dirty="0" err="1" smtClean="0"/>
              <a:t>Utnytte</a:t>
            </a:r>
            <a:r>
              <a:rPr lang="en-US" dirty="0" smtClean="0"/>
              <a:t> </a:t>
            </a:r>
            <a:r>
              <a:rPr lang="en-US" dirty="0" err="1" smtClean="0"/>
              <a:t>publikumsbasert</a:t>
            </a:r>
            <a:r>
              <a:rPr lang="en-US" dirty="0" smtClean="0"/>
              <a:t> </a:t>
            </a:r>
            <a:r>
              <a:rPr lang="en-US" dirty="0" err="1" smtClean="0"/>
              <a:t>datafangst</a:t>
            </a:r>
            <a:r>
              <a:rPr lang="en-US" dirty="0" smtClean="0"/>
              <a:t>,</a:t>
            </a:r>
            <a:r>
              <a:rPr lang="en-US" baseline="0" dirty="0" smtClean="0"/>
              <a:t> </a:t>
            </a:r>
            <a:r>
              <a:rPr lang="en-US" baseline="0" dirty="0" err="1" smtClean="0"/>
              <a:t>aktiviteter</a:t>
            </a:r>
            <a:endParaRPr lang="en-US" dirty="0"/>
          </a:p>
        </p:txBody>
      </p:sp>
    </p:spTree>
    <p:extLst>
      <p:ext uri="{BB962C8B-B14F-4D97-AF65-F5344CB8AC3E}">
        <p14:creationId xmlns:p14="http://schemas.microsoft.com/office/powerpoint/2010/main" val="34651328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4 deler&#10;innsamling av data&#10;lagring og forvaltning&#10;tilrettelegging og distribusjon&#10;tilgang og bruk " title="Hva tiltaket berør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81094" y="5583419"/>
            <a:ext cx="5227584" cy="496360"/>
          </a:xfrm>
          <a:prstGeom prst="rect">
            <a:avLst/>
          </a:prstGeom>
        </p:spPr>
      </p:pic>
      <p:sp>
        <p:nvSpPr>
          <p:cNvPr id="4" name="TekstSylinder 3">
            <a:extLst>
              <a:ext uri="{FF2B5EF4-FFF2-40B4-BE49-F238E27FC236}">
                <a16:creationId xmlns:a16="http://schemas.microsoft.com/office/drawing/2014/main" xmlns="" id="{9B14A9FE-5D2A-4F14-B3F9-B7DA0404E46F}"/>
              </a:ext>
            </a:extLst>
          </p:cNvPr>
          <p:cNvSpPr txBox="1"/>
          <p:nvPr/>
        </p:nvSpPr>
        <p:spPr>
          <a:xfrm>
            <a:off x="1017768" y="540272"/>
            <a:ext cx="6885830" cy="5847755"/>
          </a:xfrm>
          <a:prstGeom prst="rect">
            <a:avLst/>
          </a:prstGeom>
          <a:noFill/>
        </p:spPr>
        <p:txBody>
          <a:bodyPr wrap="square" rtlCol="0">
            <a:spAutoFit/>
          </a:bodyPr>
          <a:lstStyle/>
          <a:p>
            <a:r>
              <a:rPr lang="nb-NO" b="1" dirty="0">
                <a:solidFill>
                  <a:srgbClr val="5B9BD5">
                    <a:lumMod val="75000"/>
                  </a:srgbClr>
                </a:solidFill>
              </a:rPr>
              <a:t>TILTAK </a:t>
            </a:r>
            <a:r>
              <a:rPr lang="nb-NO" b="1" dirty="0" smtClean="0">
                <a:solidFill>
                  <a:srgbClr val="5B9BD5">
                    <a:lumMod val="75000"/>
                  </a:srgbClr>
                </a:solidFill>
              </a:rPr>
              <a:t>17: </a:t>
            </a:r>
            <a:endParaRPr lang="nb-NO" dirty="0">
              <a:solidFill>
                <a:srgbClr val="5B9BD5">
                  <a:lumMod val="75000"/>
                </a:srgbClr>
              </a:solidFill>
            </a:endParaRPr>
          </a:p>
          <a:p>
            <a:r>
              <a:rPr lang="nb-NO" b="1" dirty="0">
                <a:solidFill>
                  <a:srgbClr val="44546A"/>
                </a:solidFill>
              </a:rPr>
              <a:t>VIDEREUTVIKLE GEONORGE SOM PLATTFORM FOR NASJONAL</a:t>
            </a:r>
            <a:br>
              <a:rPr lang="nb-NO" b="1" dirty="0">
                <a:solidFill>
                  <a:srgbClr val="44546A"/>
                </a:solidFill>
              </a:rPr>
            </a:br>
            <a:r>
              <a:rPr lang="nb-NO" b="1" dirty="0">
                <a:solidFill>
                  <a:srgbClr val="44546A"/>
                </a:solidFill>
              </a:rPr>
              <a:t>TJENESTEBASERT INFRASTRUKTUR FOR GEOGRAFISKE DATA</a:t>
            </a:r>
            <a:endParaRPr lang="nb-NO" dirty="0">
              <a:solidFill>
                <a:srgbClr val="44546A"/>
              </a:solidFill>
            </a:endParaRPr>
          </a:p>
          <a:p>
            <a:endParaRPr lang="nb-NO" sz="1600" dirty="0" smtClean="0">
              <a:solidFill>
                <a:srgbClr val="44546A"/>
              </a:solidFill>
            </a:endParaRPr>
          </a:p>
          <a:p>
            <a:r>
              <a:rPr lang="nb-NO" sz="1600" dirty="0" smtClean="0">
                <a:solidFill>
                  <a:srgbClr val="44546A"/>
                </a:solidFill>
              </a:rPr>
              <a:t>Geonorge </a:t>
            </a:r>
            <a:r>
              <a:rPr lang="nb-NO" sz="1600" dirty="0">
                <a:solidFill>
                  <a:srgbClr val="44546A"/>
                </a:solidFill>
              </a:rPr>
              <a:t>skal sikre en effektiv dataflyt på tvers av sektorer og nivåer i samfunnet, og vil ha stor betydning for digitalisering og verdiskapning i både offentlig og privat sektor.</a:t>
            </a:r>
          </a:p>
          <a:p>
            <a:r>
              <a:rPr lang="nb-NO" sz="1600" dirty="0">
                <a:solidFill>
                  <a:srgbClr val="44546A"/>
                </a:solidFill>
              </a:rPr>
              <a:t> </a:t>
            </a:r>
          </a:p>
          <a:p>
            <a:pPr marL="285750" indent="-285750">
              <a:buFont typeface="Arial" panose="020B0604020202020204" pitchFamily="34" charset="0"/>
              <a:buChar char="•"/>
            </a:pPr>
            <a:r>
              <a:rPr lang="nb-NO" sz="1600" dirty="0">
                <a:solidFill>
                  <a:srgbClr val="44546A"/>
                </a:solidFill>
              </a:rPr>
              <a:t>Løfte og videreutvikle </a:t>
            </a:r>
            <a:r>
              <a:rPr lang="nb-NO" sz="1600" dirty="0" err="1">
                <a:solidFill>
                  <a:srgbClr val="44546A"/>
                </a:solidFill>
              </a:rPr>
              <a:t>Geonorge</a:t>
            </a:r>
            <a:r>
              <a:rPr lang="nb-NO" sz="1600" dirty="0">
                <a:solidFill>
                  <a:srgbClr val="44546A"/>
                </a:solidFill>
              </a:rPr>
              <a:t> som nasjonal felleskomponent, med standardiserte grensesnitt som enkelt lar seg integrere i brukerapplikasjoner.</a:t>
            </a:r>
          </a:p>
          <a:p>
            <a:pPr marL="285750" indent="-285750">
              <a:buFont typeface="Arial" panose="020B0604020202020204" pitchFamily="34" charset="0"/>
              <a:buChar char="•"/>
            </a:pPr>
            <a:r>
              <a:rPr lang="nb-NO" sz="1600" dirty="0" smtClean="0">
                <a:solidFill>
                  <a:srgbClr val="44546A"/>
                </a:solidFill>
              </a:rPr>
              <a:t>Videreutvikle Geonorge som felles informasjonskanal mellom aktørene.</a:t>
            </a:r>
          </a:p>
          <a:p>
            <a:pPr marL="285750" indent="-285750">
              <a:buFont typeface="Arial" panose="020B0604020202020204" pitchFamily="34" charset="0"/>
              <a:buChar char="•"/>
            </a:pPr>
            <a:r>
              <a:rPr lang="nb-NO" sz="1600" dirty="0" smtClean="0">
                <a:solidFill>
                  <a:srgbClr val="44546A"/>
                </a:solidFill>
              </a:rPr>
              <a:t>Skape </a:t>
            </a:r>
            <a:r>
              <a:rPr lang="nb-NO" sz="1600" dirty="0">
                <a:solidFill>
                  <a:srgbClr val="44546A"/>
                </a:solidFill>
              </a:rPr>
              <a:t>forutsigbarhet for aktører som er avhengige av god tilgjengelighet til data.</a:t>
            </a:r>
          </a:p>
          <a:p>
            <a:pPr marL="285750" indent="-285750">
              <a:buFont typeface="Arial" panose="020B0604020202020204" pitchFamily="34" charset="0"/>
              <a:buChar char="•"/>
            </a:pPr>
            <a:r>
              <a:rPr lang="nb-NO" sz="1600" dirty="0">
                <a:solidFill>
                  <a:srgbClr val="44546A"/>
                </a:solidFill>
              </a:rPr>
              <a:t>Stille krav til bruk av </a:t>
            </a:r>
            <a:r>
              <a:rPr lang="nb-NO" sz="1600" dirty="0" err="1">
                <a:solidFill>
                  <a:srgbClr val="44546A"/>
                </a:solidFill>
              </a:rPr>
              <a:t>Geonorge</a:t>
            </a:r>
            <a:r>
              <a:rPr lang="nb-NO" sz="1600" dirty="0">
                <a:solidFill>
                  <a:srgbClr val="44546A"/>
                </a:solidFill>
              </a:rPr>
              <a:t> i relevante regelverk og rundskriv, og slik sikre vedvarende kvalitet på datainnholdet. </a:t>
            </a:r>
          </a:p>
          <a:p>
            <a:pPr marL="285750" indent="-285750">
              <a:buFont typeface="Arial" panose="020B0604020202020204" pitchFamily="34" charset="0"/>
              <a:buChar char="•"/>
            </a:pPr>
            <a:r>
              <a:rPr lang="nb-NO" sz="1600" dirty="0">
                <a:solidFill>
                  <a:srgbClr val="44546A"/>
                </a:solidFill>
              </a:rPr>
              <a:t>Sikre finansiering av den videre </a:t>
            </a:r>
            <a:r>
              <a:rPr lang="nb-NO" sz="1600" dirty="0" smtClean="0">
                <a:solidFill>
                  <a:srgbClr val="44546A"/>
                </a:solidFill>
              </a:rPr>
              <a:t>drift og utvikling </a:t>
            </a:r>
            <a:r>
              <a:rPr lang="nb-NO" sz="1600" dirty="0">
                <a:solidFill>
                  <a:srgbClr val="44546A"/>
                </a:solidFill>
              </a:rPr>
              <a:t>av Geonorge.</a:t>
            </a:r>
          </a:p>
          <a:p>
            <a:pPr marL="285750" indent="-285750">
              <a:buFont typeface="Arial" panose="020B0604020202020204" pitchFamily="34" charset="0"/>
              <a:buChar char="•"/>
            </a:pPr>
            <a:r>
              <a:rPr lang="nb-NO" sz="1600" dirty="0">
                <a:solidFill>
                  <a:srgbClr val="44546A"/>
                </a:solidFill>
              </a:rPr>
              <a:t>Avklare sammenhengen mellom </a:t>
            </a:r>
            <a:r>
              <a:rPr lang="nb-NO" sz="1600" dirty="0" err="1">
                <a:solidFill>
                  <a:srgbClr val="44546A"/>
                </a:solidFill>
              </a:rPr>
              <a:t>Geonorge</a:t>
            </a:r>
            <a:r>
              <a:rPr lang="nb-NO" sz="1600" dirty="0">
                <a:solidFill>
                  <a:srgbClr val="44546A"/>
                </a:solidFill>
              </a:rPr>
              <a:t> og andre infrastrukturer (data.norge.no, nasjonale forskningsinfrastrukturer, etc.).</a:t>
            </a:r>
          </a:p>
          <a:p>
            <a:endParaRPr lang="nb-NO" sz="1600" dirty="0">
              <a:solidFill>
                <a:srgbClr val="44546A"/>
              </a:solidFill>
            </a:endParaRPr>
          </a:p>
          <a:p>
            <a:r>
              <a:rPr lang="nb-NO" sz="1600" b="1" dirty="0">
                <a:solidFill>
                  <a:srgbClr val="5B9BD5">
                    <a:lumMod val="75000"/>
                  </a:srgbClr>
                </a:solidFill>
              </a:rPr>
              <a:t>Gjennomføring: </a:t>
            </a:r>
            <a:r>
              <a:rPr lang="nb-NO" sz="1600" b="1" dirty="0" smtClean="0">
                <a:solidFill>
                  <a:srgbClr val="5B9BD5">
                    <a:lumMod val="75000"/>
                  </a:srgbClr>
                </a:solidFill>
              </a:rPr>
              <a:t>Løpende </a:t>
            </a:r>
          </a:p>
          <a:p>
            <a:r>
              <a:rPr lang="nb-NO" sz="1600" b="1" dirty="0" smtClean="0">
                <a:solidFill>
                  <a:srgbClr val="5B9BD5">
                    <a:lumMod val="75000"/>
                  </a:srgbClr>
                </a:solidFill>
              </a:rPr>
              <a:t>Ansvarlig</a:t>
            </a:r>
            <a:r>
              <a:rPr lang="nb-NO" sz="1600" b="1" dirty="0">
                <a:solidFill>
                  <a:srgbClr val="5B9BD5">
                    <a:lumMod val="75000"/>
                  </a:srgbClr>
                </a:solidFill>
              </a:rPr>
              <a:t>: Kartverket</a:t>
            </a:r>
          </a:p>
          <a:p>
            <a:r>
              <a:rPr lang="nb-NO" sz="1600" b="1" dirty="0">
                <a:solidFill>
                  <a:srgbClr val="5B9BD5">
                    <a:lumMod val="75000"/>
                  </a:srgbClr>
                </a:solidFill>
              </a:rPr>
              <a:t>Medvirkende: Norge digitalt-parter</a:t>
            </a:r>
          </a:p>
          <a:p>
            <a:r>
              <a:rPr lang="nb-NO" sz="1600" b="1" dirty="0" smtClean="0">
                <a:solidFill>
                  <a:srgbClr val="5B9BD5">
                    <a:lumMod val="75000"/>
                  </a:srgbClr>
                </a:solidFill>
              </a:rPr>
              <a:t>Delmål</a:t>
            </a:r>
            <a:r>
              <a:rPr lang="nb-NO" sz="1600" b="1" dirty="0">
                <a:solidFill>
                  <a:srgbClr val="5B9BD5">
                    <a:lumMod val="75000"/>
                  </a:srgbClr>
                </a:solidFill>
              </a:rPr>
              <a:t>: 2.1</a:t>
            </a:r>
            <a:endParaRPr lang="nb-NO" sz="1600" dirty="0">
              <a:solidFill>
                <a:prstClr val="black"/>
              </a:solidFill>
            </a:endParaRPr>
          </a:p>
        </p:txBody>
      </p:sp>
      <p:pic>
        <p:nvPicPr>
          <p:cNvPr id="5" name="Bilde 4" descr="Node i geografisk infrastruktur - bruk i mange sektorer" title="Geonorge som nod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44872" y="1690688"/>
            <a:ext cx="3042817" cy="1727520"/>
          </a:xfrm>
          <a:prstGeom prst="rect">
            <a:avLst/>
          </a:prstGeom>
          <a:ln>
            <a:noFill/>
          </a:ln>
          <a:effectLst>
            <a:outerShdw blurRad="292100" dist="139700" dir="2700000" algn="tl" rotWithShape="0">
              <a:srgbClr val="333333">
                <a:alpha val="65000"/>
              </a:srgbClr>
            </a:outerShdw>
          </a:effectLst>
        </p:spPr>
      </p:pic>
      <p:sp>
        <p:nvSpPr>
          <p:cNvPr id="11" name="Pil ned 10" descr="Pil" title="Pil"/>
          <p:cNvSpPr/>
          <p:nvPr/>
        </p:nvSpPr>
        <p:spPr>
          <a:xfrm>
            <a:off x="9855199" y="5247565"/>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2" name="Tittel 1" hidden="1"/>
          <p:cNvSpPr>
            <a:spLocks noGrp="1"/>
          </p:cNvSpPr>
          <p:nvPr>
            <p:ph type="title" idx="4294967295"/>
          </p:nvPr>
        </p:nvSpPr>
        <p:spPr/>
        <p:txBody>
          <a:bodyPr>
            <a:normAutofit fontScale="90000"/>
          </a:bodyPr>
          <a:lstStyle/>
          <a:p>
            <a:r>
              <a:rPr lang="en-US" dirty="0" err="1" smtClean="0"/>
              <a:t>Tiltak</a:t>
            </a:r>
            <a:r>
              <a:rPr lang="en-US" dirty="0" smtClean="0"/>
              <a:t> 17: </a:t>
            </a:r>
            <a:r>
              <a:rPr lang="en-US" dirty="0" err="1" smtClean="0"/>
              <a:t>Videreutvikle</a:t>
            </a:r>
            <a:r>
              <a:rPr lang="en-US" baseline="0" dirty="0" smtClean="0"/>
              <a:t> Geonorge </a:t>
            </a:r>
            <a:r>
              <a:rPr lang="en-US" baseline="0" dirty="0" err="1" smtClean="0"/>
              <a:t>som</a:t>
            </a:r>
            <a:r>
              <a:rPr lang="en-US" baseline="0" dirty="0" smtClean="0"/>
              <a:t> platform for </a:t>
            </a:r>
            <a:r>
              <a:rPr lang="en-US" baseline="0" dirty="0" err="1" smtClean="0"/>
              <a:t>nasjonal</a:t>
            </a:r>
            <a:r>
              <a:rPr lang="en-US" baseline="0" dirty="0" smtClean="0"/>
              <a:t> </a:t>
            </a:r>
            <a:r>
              <a:rPr lang="en-US" baseline="0" dirty="0" err="1" smtClean="0"/>
              <a:t>tjenestebasert</a:t>
            </a:r>
            <a:r>
              <a:rPr lang="en-US" baseline="0" dirty="0" smtClean="0"/>
              <a:t> </a:t>
            </a:r>
            <a:r>
              <a:rPr lang="en-US" baseline="0" dirty="0" err="1" smtClean="0"/>
              <a:t>infrastruktur</a:t>
            </a:r>
            <a:r>
              <a:rPr lang="en-US" baseline="0" dirty="0" smtClean="0"/>
              <a:t> for </a:t>
            </a:r>
            <a:r>
              <a:rPr lang="en-US" baseline="0" dirty="0" err="1" smtClean="0"/>
              <a:t>geografiske</a:t>
            </a:r>
            <a:r>
              <a:rPr lang="en-US" baseline="0" dirty="0" smtClean="0"/>
              <a:t> data</a:t>
            </a:r>
            <a:endParaRPr lang="en-US" dirty="0"/>
          </a:p>
        </p:txBody>
      </p:sp>
    </p:spTree>
    <p:extLst>
      <p:ext uri="{BB962C8B-B14F-4D97-AF65-F5344CB8AC3E}">
        <p14:creationId xmlns:p14="http://schemas.microsoft.com/office/powerpoint/2010/main" val="30417037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1" descr="Tabell over tiltak " title="Tabell over tiltak "/>
          <p:cNvGraphicFramePr>
            <a:graphicFrameLocks noGrp="1"/>
          </p:cNvGraphicFramePr>
          <p:nvPr>
            <p:extLst/>
          </p:nvPr>
        </p:nvGraphicFramePr>
        <p:xfrm>
          <a:off x="1255755" y="857673"/>
          <a:ext cx="9984260" cy="5596630"/>
        </p:xfrm>
        <a:graphic>
          <a:graphicData uri="http://schemas.openxmlformats.org/drawingml/2006/table">
            <a:tbl>
              <a:tblPr firstRow="1" firstCol="1" bandRow="1">
                <a:tableStyleId>{5C22544A-7EE6-4342-B048-85BDC9FD1C3A}</a:tableStyleId>
              </a:tblPr>
              <a:tblGrid>
                <a:gridCol w="2340949">
                  <a:extLst>
                    <a:ext uri="{9D8B030D-6E8A-4147-A177-3AD203B41FA5}">
                      <a16:colId xmlns:a16="http://schemas.microsoft.com/office/drawing/2014/main" xmlns="" val="3547663940"/>
                    </a:ext>
                  </a:extLst>
                </a:gridCol>
                <a:gridCol w="5542662">
                  <a:extLst>
                    <a:ext uri="{9D8B030D-6E8A-4147-A177-3AD203B41FA5}">
                      <a16:colId xmlns:a16="http://schemas.microsoft.com/office/drawing/2014/main" xmlns="" val="803531420"/>
                    </a:ext>
                  </a:extLst>
                </a:gridCol>
                <a:gridCol w="988540">
                  <a:extLst>
                    <a:ext uri="{9D8B030D-6E8A-4147-A177-3AD203B41FA5}">
                      <a16:colId xmlns:a16="http://schemas.microsoft.com/office/drawing/2014/main" xmlns="" val="1528833438"/>
                    </a:ext>
                  </a:extLst>
                </a:gridCol>
                <a:gridCol w="1112109">
                  <a:extLst>
                    <a:ext uri="{9D8B030D-6E8A-4147-A177-3AD203B41FA5}">
                      <a16:colId xmlns:a16="http://schemas.microsoft.com/office/drawing/2014/main" xmlns="" val="3293320055"/>
                    </a:ext>
                  </a:extLst>
                </a:gridCol>
              </a:tblGrid>
              <a:tr h="229319">
                <a:tc>
                  <a:txBody>
                    <a:bodyPr/>
                    <a:lstStyle/>
                    <a:p>
                      <a:pPr>
                        <a:lnSpc>
                          <a:spcPct val="107000"/>
                        </a:lnSpc>
                        <a:spcAft>
                          <a:spcPts val="0"/>
                        </a:spcAft>
                      </a:pPr>
                      <a:r>
                        <a:rPr lang="nb-NO" sz="1000">
                          <a:effectLst/>
                        </a:rPr>
                        <a:t>Tittel på aktivitet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32147" marR="32147" marT="0" marB="0"/>
                </a:tc>
                <a:tc>
                  <a:txBody>
                    <a:bodyPr/>
                    <a:lstStyle/>
                    <a:p>
                      <a:pPr>
                        <a:lnSpc>
                          <a:spcPct val="107000"/>
                        </a:lnSpc>
                        <a:spcAft>
                          <a:spcPts val="0"/>
                        </a:spcAft>
                      </a:pPr>
                      <a:r>
                        <a:rPr lang="nb-NO" sz="1000" dirty="0">
                          <a:effectLst/>
                        </a:rPr>
                        <a:t>Beskrivelse, mål for aktivitet</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147" marR="32147" marT="0" marB="0"/>
                </a:tc>
                <a:tc>
                  <a:txBody>
                    <a:bodyPr/>
                    <a:lstStyle/>
                    <a:p>
                      <a:pPr>
                        <a:lnSpc>
                          <a:spcPct val="107000"/>
                        </a:lnSpc>
                        <a:spcAft>
                          <a:spcPts val="0"/>
                        </a:spcAft>
                      </a:pPr>
                      <a:r>
                        <a:rPr lang="nb-NO" sz="1000" dirty="0">
                          <a:effectLst/>
                        </a:rPr>
                        <a:t>Tidsrom for gjennom-føring av </a:t>
                      </a:r>
                      <a:r>
                        <a:rPr lang="nb-NO" sz="1000" dirty="0" smtClean="0">
                          <a:effectLst/>
                        </a:rPr>
                        <a:t>aktivitet</a:t>
                      </a:r>
                      <a:endParaRPr lang="nb-NO" sz="1000" dirty="0">
                        <a:effectLst/>
                      </a:endParaRPr>
                    </a:p>
                  </a:txBody>
                  <a:tcPr marL="32147" marR="32147" marT="0" marB="0"/>
                </a:tc>
                <a:tc>
                  <a:txBody>
                    <a:bodyPr/>
                    <a:lstStyle/>
                    <a:p>
                      <a:pPr>
                        <a:lnSpc>
                          <a:spcPct val="107000"/>
                        </a:lnSpc>
                        <a:spcAft>
                          <a:spcPts val="0"/>
                        </a:spcAft>
                      </a:pPr>
                      <a:r>
                        <a:rPr lang="nb-NO" sz="1000" dirty="0">
                          <a:effectLst/>
                        </a:rPr>
                        <a:t>Ansvarlig og deltagere i </a:t>
                      </a:r>
                      <a:r>
                        <a:rPr lang="nb-NO" sz="1000" dirty="0" smtClean="0">
                          <a:effectLst/>
                        </a:rPr>
                        <a:t>aktivitet</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147" marR="32147" marT="0" marB="0"/>
                </a:tc>
                <a:extLst>
                  <a:ext uri="{0D108BD9-81ED-4DB2-BD59-A6C34878D82A}">
                    <a16:rowId xmlns:a16="http://schemas.microsoft.com/office/drawing/2014/main" xmlns="" val="970572379"/>
                  </a:ext>
                </a:extLst>
              </a:tr>
              <a:tr h="1054520">
                <a:tc>
                  <a:txBody>
                    <a:bodyPr/>
                    <a:lstStyle/>
                    <a:p>
                      <a:pPr>
                        <a:lnSpc>
                          <a:spcPct val="107000"/>
                        </a:lnSpc>
                        <a:spcAft>
                          <a:spcPts val="0"/>
                        </a:spcAft>
                      </a:pPr>
                      <a:r>
                        <a:rPr lang="nb-NO" sz="1000">
                          <a:effectLst/>
                        </a:rPr>
                        <a:t>Sikre en effektiv dataflyt</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32147" marR="32147" marT="0" marB="0"/>
                </a:tc>
                <a:tc>
                  <a:txBody>
                    <a:bodyPr/>
                    <a:lstStyle/>
                    <a:p>
                      <a:pPr marL="342900" lvl="0" indent="-342900">
                        <a:lnSpc>
                          <a:spcPct val="110000"/>
                        </a:lnSpc>
                        <a:spcAft>
                          <a:spcPts val="0"/>
                        </a:spcAft>
                        <a:buFont typeface="Symbol" panose="05050102010706020507" pitchFamily="18" charset="2"/>
                        <a:buChar char=""/>
                      </a:pPr>
                      <a:r>
                        <a:rPr lang="nb-NO" sz="1000" dirty="0">
                          <a:effectLst/>
                        </a:rPr>
                        <a:t>Flere datasett skal harmoniseres og distribueres gjennom Geonorge i henhold til krav fra Geodataloven og Plan- og bygningsloven (DOK</a:t>
                      </a:r>
                      <a:r>
                        <a:rPr lang="nb-NO" sz="1000" dirty="0" smtClean="0">
                          <a:effectLst/>
                        </a:rPr>
                        <a:t>). </a:t>
                      </a:r>
                      <a:endParaRPr lang="nb-NO" sz="1000" dirty="0">
                        <a:effectLst/>
                      </a:endParaRPr>
                    </a:p>
                    <a:p>
                      <a:pPr marL="342900" lvl="0" indent="-342900">
                        <a:lnSpc>
                          <a:spcPct val="110000"/>
                        </a:lnSpc>
                        <a:spcAft>
                          <a:spcPts val="0"/>
                        </a:spcAft>
                        <a:buFont typeface="Symbol" panose="05050102010706020507" pitchFamily="18" charset="2"/>
                        <a:buChar char=""/>
                      </a:pPr>
                      <a:r>
                        <a:rPr lang="nb-NO" sz="1000" dirty="0">
                          <a:effectLst/>
                        </a:rPr>
                        <a:t>Datasett skal tilrettelegges slik at det er lettere å abonnere på data fra geografiske områder eller temavise inndelinger som beredskap, plan, etc.</a:t>
                      </a:r>
                    </a:p>
                    <a:p>
                      <a:pPr marL="342900" lvl="0" indent="-342900">
                        <a:lnSpc>
                          <a:spcPct val="110000"/>
                        </a:lnSpc>
                        <a:spcAft>
                          <a:spcPts val="0"/>
                        </a:spcAft>
                        <a:buFont typeface="Symbol" panose="05050102010706020507" pitchFamily="18" charset="2"/>
                        <a:buChar char=""/>
                      </a:pPr>
                      <a:r>
                        <a:rPr lang="nb-NO" sz="1000" dirty="0">
                          <a:effectLst/>
                        </a:rPr>
                        <a:t>Geonorge skal test ut ny teknologi slik at en til enhver tid kan tilby effektive og etterspurte leveranseformer og leveranseformater</a:t>
                      </a:r>
                      <a:endParaRPr lang="nb-NO" sz="1000" dirty="0">
                        <a:effectLst/>
                        <a:latin typeface="Calibri" panose="020F0502020204030204" pitchFamily="34" charset="0"/>
                        <a:ea typeface="Calibri" panose="020F0502020204030204" pitchFamily="34" charset="0"/>
                        <a:cs typeface="Lucida Sans Unicode" panose="020B0602030504020204" pitchFamily="34" charset="0"/>
                      </a:endParaRPr>
                    </a:p>
                  </a:txBody>
                  <a:tcPr marL="32147" marR="32147" marT="0" marB="0"/>
                </a:tc>
                <a:tc>
                  <a:txBody>
                    <a:bodyPr/>
                    <a:lstStyle/>
                    <a:p>
                      <a:pPr>
                        <a:lnSpc>
                          <a:spcPct val="107000"/>
                        </a:lnSpc>
                        <a:spcAft>
                          <a:spcPts val="0"/>
                        </a:spcAft>
                      </a:pPr>
                      <a:r>
                        <a:rPr lang="nb-NO" sz="1000" dirty="0">
                          <a:effectLst/>
                        </a:rPr>
                        <a:t>1/2019-11/2022</a:t>
                      </a:r>
                    </a:p>
                    <a:p>
                      <a:pPr>
                        <a:lnSpc>
                          <a:spcPct val="107000"/>
                        </a:lnSpc>
                        <a:spcAft>
                          <a:spcPts val="0"/>
                        </a:spcAft>
                      </a:pPr>
                      <a:r>
                        <a:rPr lang="nb-NO" sz="1000" dirty="0">
                          <a:effectLst/>
                        </a:rPr>
                        <a:t> </a:t>
                      </a:r>
                    </a:p>
                    <a:p>
                      <a:pPr>
                        <a:lnSpc>
                          <a:spcPct val="107000"/>
                        </a:lnSpc>
                        <a:spcAft>
                          <a:spcPts val="0"/>
                        </a:spcAft>
                      </a:pPr>
                      <a:r>
                        <a:rPr lang="nb-NO" sz="1000" dirty="0" smtClean="0">
                          <a:effectLst/>
                        </a:rPr>
                        <a:t>1/2019-12/2020</a:t>
                      </a:r>
                      <a:endParaRPr lang="nb-NO" sz="1000" dirty="0">
                        <a:effectLst/>
                      </a:endParaRPr>
                    </a:p>
                    <a:p>
                      <a:pPr>
                        <a:lnSpc>
                          <a:spcPct val="107000"/>
                        </a:lnSpc>
                        <a:spcAft>
                          <a:spcPts val="0"/>
                        </a:spcAft>
                      </a:pPr>
                      <a:r>
                        <a:rPr lang="nb-NO" sz="1000" dirty="0">
                          <a:effectLst/>
                        </a:rPr>
                        <a:t> </a:t>
                      </a:r>
                    </a:p>
                    <a:p>
                      <a:pPr>
                        <a:lnSpc>
                          <a:spcPct val="107000"/>
                        </a:lnSpc>
                        <a:spcAft>
                          <a:spcPts val="0"/>
                        </a:spcAft>
                      </a:pPr>
                      <a:r>
                        <a:rPr lang="nb-NO" sz="1000" dirty="0">
                          <a:effectLst/>
                        </a:rPr>
                        <a:t>1/2019-11/2022</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147" marR="32147" marT="0" marB="0"/>
                </a:tc>
                <a:tc>
                  <a:txBody>
                    <a:bodyPr/>
                    <a:lstStyle/>
                    <a:p>
                      <a:pPr>
                        <a:lnSpc>
                          <a:spcPct val="107000"/>
                        </a:lnSpc>
                        <a:spcAft>
                          <a:spcPts val="0"/>
                        </a:spcAft>
                      </a:pPr>
                      <a:r>
                        <a:rPr lang="nb-NO" sz="1000" dirty="0" smtClean="0">
                          <a:effectLst/>
                        </a:rPr>
                        <a:t>Kartverket</a:t>
                      </a:r>
                      <a:r>
                        <a:rPr lang="nb-NO" sz="1000" dirty="0">
                          <a:effectLst/>
                        </a:rPr>
                        <a:t> </a:t>
                      </a:r>
                    </a:p>
                    <a:p>
                      <a:pPr>
                        <a:lnSpc>
                          <a:spcPct val="107000"/>
                        </a:lnSpc>
                        <a:spcAft>
                          <a:spcPts val="0"/>
                        </a:spcAft>
                      </a:pPr>
                      <a:r>
                        <a:rPr lang="nb-NO" sz="1000" dirty="0">
                          <a:effectLst/>
                        </a:rPr>
                        <a:t> </a:t>
                      </a:r>
                    </a:p>
                    <a:p>
                      <a:pPr>
                        <a:lnSpc>
                          <a:spcPct val="107000"/>
                        </a:lnSpc>
                        <a:spcAft>
                          <a:spcPts val="0"/>
                        </a:spcAft>
                      </a:pPr>
                      <a:r>
                        <a:rPr lang="nb-NO" sz="1000" dirty="0">
                          <a:effectLst/>
                        </a:rPr>
                        <a:t> </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147" marR="32147" marT="0" marB="0"/>
                </a:tc>
                <a:extLst>
                  <a:ext uri="{0D108BD9-81ED-4DB2-BD59-A6C34878D82A}">
                    <a16:rowId xmlns:a16="http://schemas.microsoft.com/office/drawing/2014/main" xmlns="" val="1515584388"/>
                  </a:ext>
                </a:extLst>
              </a:tr>
              <a:tr h="1728806">
                <a:tc>
                  <a:txBody>
                    <a:bodyPr/>
                    <a:lstStyle/>
                    <a:p>
                      <a:pPr>
                        <a:lnSpc>
                          <a:spcPct val="107000"/>
                        </a:lnSpc>
                        <a:spcAft>
                          <a:spcPts val="0"/>
                        </a:spcAft>
                      </a:pPr>
                      <a:r>
                        <a:rPr lang="nb-NO" sz="1000">
                          <a:effectLst/>
                        </a:rPr>
                        <a:t>Løfte og videreutvikle Geonorge gjennom standardiserte grensesnitt og sørge for at Geonorge samvirker med andre infrastrukturer</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32147" marR="32147" marT="0" marB="0"/>
                </a:tc>
                <a:tc>
                  <a:txBody>
                    <a:bodyPr/>
                    <a:lstStyle/>
                    <a:p>
                      <a:pPr marL="342900" lvl="0" indent="-342900">
                        <a:lnSpc>
                          <a:spcPct val="110000"/>
                        </a:lnSpc>
                        <a:spcAft>
                          <a:spcPts val="0"/>
                        </a:spcAft>
                        <a:buFont typeface="Symbol" panose="05050102010706020507" pitchFamily="18" charset="2"/>
                        <a:buChar char=""/>
                      </a:pPr>
                      <a:r>
                        <a:rPr lang="nb-NO" sz="1000" dirty="0">
                          <a:effectLst/>
                        </a:rPr>
                        <a:t>Nasjonale tilpasninger: Følge opp krav og anbefalinger fra nasjonale IT-strategier og implementasjonsstandarder når det gjelder </a:t>
                      </a:r>
                      <a:r>
                        <a:rPr lang="nb-NO" sz="1000" dirty="0" err="1">
                          <a:effectLst/>
                        </a:rPr>
                        <a:t>api</a:t>
                      </a:r>
                      <a:r>
                        <a:rPr lang="nb-NO" sz="1000" dirty="0">
                          <a:effectLst/>
                        </a:rPr>
                        <a:t>-er, </a:t>
                      </a:r>
                      <a:r>
                        <a:rPr lang="nb-NO" sz="1000" dirty="0" err="1">
                          <a:effectLst/>
                        </a:rPr>
                        <a:t>api</a:t>
                      </a:r>
                      <a:r>
                        <a:rPr lang="nb-NO" sz="1000" dirty="0">
                          <a:effectLst/>
                        </a:rPr>
                        <a:t>-katalog, navnerom, kodelister, metadata-beskrivelser, begreper, semantisk web</a:t>
                      </a:r>
                    </a:p>
                    <a:p>
                      <a:pPr marL="342900" lvl="0" indent="-342900">
                        <a:lnSpc>
                          <a:spcPct val="110000"/>
                        </a:lnSpc>
                        <a:spcAft>
                          <a:spcPts val="0"/>
                        </a:spcAft>
                        <a:buFont typeface="Symbol" panose="05050102010706020507" pitchFamily="18" charset="2"/>
                        <a:buChar char=""/>
                      </a:pPr>
                      <a:r>
                        <a:rPr lang="nb-NO" sz="1000" dirty="0">
                          <a:effectLst/>
                        </a:rPr>
                        <a:t>Tilrettelegge distribusjon av datasett i samarbeid med prosjekter som </a:t>
                      </a:r>
                      <a:r>
                        <a:rPr lang="nb-NO" sz="1000" dirty="0" err="1">
                          <a:effectLst/>
                        </a:rPr>
                        <a:t>GeoLett</a:t>
                      </a:r>
                      <a:r>
                        <a:rPr lang="nb-NO" sz="1000" dirty="0">
                          <a:effectLst/>
                        </a:rPr>
                        <a:t> og vurdere overføring av data via KS sin FIKS-plattform (Plattform for digital samhandling i kommunal sektor) for kommunale data</a:t>
                      </a:r>
                    </a:p>
                    <a:p>
                      <a:pPr marL="342900" lvl="0" indent="-342900">
                        <a:lnSpc>
                          <a:spcPct val="110000"/>
                        </a:lnSpc>
                        <a:spcAft>
                          <a:spcPts val="0"/>
                        </a:spcAft>
                        <a:buFont typeface="Symbol" panose="05050102010706020507" pitchFamily="18" charset="2"/>
                        <a:buChar char=""/>
                      </a:pPr>
                      <a:r>
                        <a:rPr lang="nb-NO" sz="1000" dirty="0">
                          <a:effectLst/>
                        </a:rPr>
                        <a:t>EU-tilpasninger: Ivareta nye </a:t>
                      </a:r>
                      <a:r>
                        <a:rPr lang="nb-NO" sz="1000" dirty="0" smtClean="0">
                          <a:effectLst/>
                        </a:rPr>
                        <a:t>krav/frister </a:t>
                      </a:r>
                      <a:r>
                        <a:rPr lang="nb-NO" sz="1000" dirty="0">
                          <a:effectLst/>
                        </a:rPr>
                        <a:t>fra standarder og tekniske veiledere fra </a:t>
                      </a:r>
                      <a:r>
                        <a:rPr lang="nb-NO" sz="1000" dirty="0" smtClean="0">
                          <a:effectLst/>
                        </a:rPr>
                        <a:t>Inspire</a:t>
                      </a:r>
                      <a:endParaRPr lang="nb-NO" sz="1000" dirty="0">
                        <a:effectLst/>
                      </a:endParaRPr>
                    </a:p>
                    <a:p>
                      <a:pPr marL="342900" lvl="0" indent="-342900">
                        <a:lnSpc>
                          <a:spcPct val="110000"/>
                        </a:lnSpc>
                        <a:spcAft>
                          <a:spcPts val="0"/>
                        </a:spcAft>
                        <a:buFont typeface="Symbol" panose="05050102010706020507" pitchFamily="18" charset="2"/>
                        <a:buChar char=""/>
                      </a:pPr>
                      <a:r>
                        <a:rPr lang="nb-NO" sz="1000" dirty="0">
                          <a:effectLst/>
                        </a:rPr>
                        <a:t>Videreføre «</a:t>
                      </a:r>
                      <a:r>
                        <a:rPr lang="nb-NO" sz="1000" dirty="0" err="1">
                          <a:effectLst/>
                        </a:rPr>
                        <a:t>once</a:t>
                      </a:r>
                      <a:r>
                        <a:rPr lang="nb-NO" sz="1000" dirty="0">
                          <a:effectLst/>
                        </a:rPr>
                        <a:t> </a:t>
                      </a:r>
                      <a:r>
                        <a:rPr lang="nb-NO" sz="1000" dirty="0" err="1">
                          <a:effectLst/>
                        </a:rPr>
                        <a:t>only</a:t>
                      </a:r>
                      <a:r>
                        <a:rPr lang="nb-NO" sz="1000" dirty="0">
                          <a:effectLst/>
                        </a:rPr>
                        <a:t>»-prinsippet i samhandling med Felles datakatalog, API-katalogen, data.norge.no, etatsinterne og kommunale kataloger, samt europeiske dataportaler </a:t>
                      </a:r>
                      <a:endParaRPr lang="nb-NO" sz="1000" dirty="0" smtClean="0">
                        <a:effectLst/>
                      </a:endParaRPr>
                    </a:p>
                    <a:p>
                      <a:pPr marL="342900" lvl="0" indent="-342900">
                        <a:lnSpc>
                          <a:spcPct val="110000"/>
                        </a:lnSpc>
                        <a:spcAft>
                          <a:spcPts val="0"/>
                        </a:spcAft>
                        <a:buFont typeface="Symbol" panose="05050102010706020507" pitchFamily="18" charset="2"/>
                        <a:buChar char=""/>
                      </a:pPr>
                      <a:r>
                        <a:rPr lang="nb-NO" sz="1000" dirty="0" smtClean="0">
                          <a:effectLst/>
                        </a:rPr>
                        <a:t>Jobbe </a:t>
                      </a:r>
                      <a:r>
                        <a:rPr lang="nb-NO" sz="1000" dirty="0">
                          <a:effectLst/>
                        </a:rPr>
                        <a:t>med e-</a:t>
                      </a:r>
                      <a:r>
                        <a:rPr lang="nb-NO" sz="1000" dirty="0" err="1">
                          <a:effectLst/>
                        </a:rPr>
                        <a:t>government</a:t>
                      </a:r>
                      <a:r>
                        <a:rPr lang="nb-NO" sz="1000" dirty="0">
                          <a:effectLst/>
                        </a:rPr>
                        <a:t> nasjonalt og </a:t>
                      </a:r>
                      <a:r>
                        <a:rPr lang="nb-NO" sz="1000" dirty="0" smtClean="0">
                          <a:effectLst/>
                        </a:rPr>
                        <a:t>internasjonalt</a:t>
                      </a:r>
                      <a:endParaRPr lang="nb-NO" sz="1000" dirty="0">
                        <a:effectLst/>
                      </a:endParaRPr>
                    </a:p>
                  </a:txBody>
                  <a:tcPr marL="32147" marR="32147" marT="0" marB="0"/>
                </a:tc>
                <a:tc>
                  <a:txBody>
                    <a:bodyPr/>
                    <a:lstStyle/>
                    <a:p>
                      <a:pPr>
                        <a:lnSpc>
                          <a:spcPct val="107000"/>
                        </a:lnSpc>
                        <a:spcAft>
                          <a:spcPts val="0"/>
                        </a:spcAft>
                      </a:pPr>
                      <a:r>
                        <a:rPr lang="nb-NO" sz="1000" dirty="0">
                          <a:effectLst/>
                        </a:rPr>
                        <a:t>1/2019-11/2022</a:t>
                      </a:r>
                    </a:p>
                    <a:p>
                      <a:pPr>
                        <a:lnSpc>
                          <a:spcPct val="107000"/>
                        </a:lnSpc>
                        <a:spcAft>
                          <a:spcPts val="0"/>
                        </a:spcAft>
                      </a:pPr>
                      <a:r>
                        <a:rPr lang="nb-NO" sz="1000" dirty="0">
                          <a:effectLst/>
                        </a:rPr>
                        <a:t> </a:t>
                      </a:r>
                      <a:endParaRPr lang="nb-NO" sz="1000" dirty="0" smtClean="0">
                        <a:effectLst/>
                      </a:endParaRPr>
                    </a:p>
                    <a:p>
                      <a:pPr>
                        <a:lnSpc>
                          <a:spcPct val="107000"/>
                        </a:lnSpc>
                        <a:spcAft>
                          <a:spcPts val="0"/>
                        </a:spcAft>
                      </a:pPr>
                      <a:endParaRPr lang="nb-NO" sz="1000" dirty="0">
                        <a:effectLst/>
                      </a:endParaRPr>
                    </a:p>
                    <a:p>
                      <a:pPr>
                        <a:lnSpc>
                          <a:spcPct val="107000"/>
                        </a:lnSpc>
                        <a:spcAft>
                          <a:spcPts val="0"/>
                        </a:spcAft>
                      </a:pPr>
                      <a:r>
                        <a:rPr lang="nb-NO" sz="1000" dirty="0">
                          <a:effectLst/>
                        </a:rPr>
                        <a:t>1/2019-12/2020</a:t>
                      </a:r>
                    </a:p>
                    <a:p>
                      <a:pPr>
                        <a:lnSpc>
                          <a:spcPct val="107000"/>
                        </a:lnSpc>
                        <a:spcAft>
                          <a:spcPts val="0"/>
                        </a:spcAft>
                      </a:pPr>
                      <a:r>
                        <a:rPr lang="nb-NO" sz="1000" dirty="0">
                          <a:effectLst/>
                        </a:rPr>
                        <a:t> </a:t>
                      </a:r>
                    </a:p>
                    <a:p>
                      <a:pPr>
                        <a:lnSpc>
                          <a:spcPct val="107000"/>
                        </a:lnSpc>
                        <a:spcAft>
                          <a:spcPts val="0"/>
                        </a:spcAft>
                      </a:pPr>
                      <a:r>
                        <a:rPr lang="nb-NO" sz="1000" dirty="0">
                          <a:effectLst/>
                        </a:rPr>
                        <a:t>  </a:t>
                      </a:r>
                    </a:p>
                    <a:p>
                      <a:pPr>
                        <a:lnSpc>
                          <a:spcPct val="107000"/>
                        </a:lnSpc>
                        <a:spcAft>
                          <a:spcPts val="0"/>
                        </a:spcAft>
                      </a:pPr>
                      <a:r>
                        <a:rPr lang="nb-NO" sz="1000" dirty="0">
                          <a:effectLst/>
                        </a:rPr>
                        <a:t>1/2019-11/2022</a:t>
                      </a:r>
                    </a:p>
                    <a:p>
                      <a:pPr>
                        <a:lnSpc>
                          <a:spcPct val="107000"/>
                        </a:lnSpc>
                        <a:spcAft>
                          <a:spcPts val="0"/>
                        </a:spcAft>
                      </a:pPr>
                      <a:r>
                        <a:rPr lang="nb-NO" sz="1000" dirty="0">
                          <a:effectLst/>
                        </a:rPr>
                        <a:t> </a:t>
                      </a:r>
                      <a:r>
                        <a:rPr lang="nb-NO" sz="1000" dirty="0" smtClean="0">
                          <a:effectLst/>
                        </a:rPr>
                        <a:t>1/2019-11/2022</a:t>
                      </a:r>
                      <a:endParaRPr lang="nb-NO" sz="1000" dirty="0">
                        <a:effectLst/>
                      </a:endParaRPr>
                    </a:p>
                    <a:p>
                      <a:pPr>
                        <a:lnSpc>
                          <a:spcPct val="107000"/>
                        </a:lnSpc>
                        <a:spcAft>
                          <a:spcPts val="0"/>
                        </a:spcAft>
                      </a:pPr>
                      <a:r>
                        <a:rPr lang="nb-NO" sz="1000" dirty="0">
                          <a:effectLst/>
                        </a:rPr>
                        <a:t> </a:t>
                      </a:r>
                    </a:p>
                    <a:p>
                      <a:pPr>
                        <a:lnSpc>
                          <a:spcPct val="107000"/>
                        </a:lnSpc>
                        <a:spcAft>
                          <a:spcPts val="0"/>
                        </a:spcAft>
                      </a:pPr>
                      <a:r>
                        <a:rPr lang="nb-NO" sz="1000" dirty="0">
                          <a:effectLst/>
                        </a:rPr>
                        <a:t>1/2019-11/2022</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147" marR="32147" marT="0" marB="0"/>
                </a:tc>
                <a:tc>
                  <a:txBody>
                    <a:bodyPr/>
                    <a:lstStyle/>
                    <a:p>
                      <a:pPr>
                        <a:lnSpc>
                          <a:spcPct val="107000"/>
                        </a:lnSpc>
                        <a:spcAft>
                          <a:spcPts val="0"/>
                        </a:spcAft>
                      </a:pPr>
                      <a:r>
                        <a:rPr lang="nb-NO" sz="1000" dirty="0">
                          <a:effectLst/>
                        </a:rPr>
                        <a:t>Kartverket</a:t>
                      </a:r>
                      <a:r>
                        <a:rPr lang="nb-NO" sz="1000" dirty="0" smtClean="0">
                          <a:effectLst/>
                        </a:rPr>
                        <a:t>/</a:t>
                      </a:r>
                    </a:p>
                    <a:p>
                      <a:pPr>
                        <a:lnSpc>
                          <a:spcPct val="107000"/>
                        </a:lnSpc>
                        <a:spcAft>
                          <a:spcPts val="0"/>
                        </a:spcAft>
                      </a:pPr>
                      <a:r>
                        <a:rPr lang="nb-NO" sz="1000" dirty="0" smtClean="0">
                          <a:effectLst/>
                        </a:rPr>
                        <a:t>Etater </a:t>
                      </a:r>
                    </a:p>
                    <a:p>
                      <a:pPr>
                        <a:lnSpc>
                          <a:spcPct val="107000"/>
                        </a:lnSpc>
                        <a:spcAft>
                          <a:spcPts val="0"/>
                        </a:spcAft>
                      </a:pPr>
                      <a:r>
                        <a:rPr lang="nb-NO" sz="1000" dirty="0">
                          <a:effectLst/>
                        </a:rPr>
                        <a:t> </a:t>
                      </a:r>
                    </a:p>
                    <a:p>
                      <a:pPr>
                        <a:lnSpc>
                          <a:spcPct val="107000"/>
                        </a:lnSpc>
                        <a:spcAft>
                          <a:spcPts val="0"/>
                        </a:spcAft>
                      </a:pPr>
                      <a:r>
                        <a:rPr lang="nb-NO" sz="1000" dirty="0">
                          <a:effectLst/>
                        </a:rPr>
                        <a:t> </a:t>
                      </a:r>
                    </a:p>
                    <a:p>
                      <a:pPr>
                        <a:lnSpc>
                          <a:spcPct val="107000"/>
                        </a:lnSpc>
                        <a:spcAft>
                          <a:spcPts val="0"/>
                        </a:spcAft>
                      </a:pPr>
                      <a:r>
                        <a:rPr lang="nb-NO" sz="1000" dirty="0">
                          <a:effectLst/>
                        </a:rPr>
                        <a:t> </a:t>
                      </a:r>
                    </a:p>
                    <a:p>
                      <a:pPr>
                        <a:lnSpc>
                          <a:spcPct val="107000"/>
                        </a:lnSpc>
                        <a:spcAft>
                          <a:spcPts val="0"/>
                        </a:spcAft>
                      </a:pPr>
                      <a:r>
                        <a:rPr lang="nb-NO" sz="1000" dirty="0">
                          <a:effectLst/>
                        </a:rPr>
                        <a:t> </a:t>
                      </a:r>
                    </a:p>
                    <a:p>
                      <a:pPr>
                        <a:lnSpc>
                          <a:spcPct val="107000"/>
                        </a:lnSpc>
                        <a:spcAft>
                          <a:spcPts val="0"/>
                        </a:spcAft>
                      </a:pPr>
                      <a:r>
                        <a:rPr lang="nb-NO" sz="1000" dirty="0">
                          <a:effectLst/>
                        </a:rPr>
                        <a:t> </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147" marR="32147" marT="0" marB="0"/>
                </a:tc>
                <a:extLst>
                  <a:ext uri="{0D108BD9-81ED-4DB2-BD59-A6C34878D82A}">
                    <a16:rowId xmlns:a16="http://schemas.microsoft.com/office/drawing/2014/main" xmlns="" val="2823625470"/>
                  </a:ext>
                </a:extLst>
              </a:tr>
              <a:tr h="707244">
                <a:tc>
                  <a:txBody>
                    <a:bodyPr/>
                    <a:lstStyle/>
                    <a:p>
                      <a:pPr>
                        <a:lnSpc>
                          <a:spcPct val="107000"/>
                        </a:lnSpc>
                        <a:spcAft>
                          <a:spcPts val="0"/>
                        </a:spcAft>
                      </a:pPr>
                      <a:r>
                        <a:rPr lang="nb-NO" sz="1000">
                          <a:effectLst/>
                        </a:rPr>
                        <a:t>Geonorge som felles informasjonskanal</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32147" marR="32147" marT="0" marB="0"/>
                </a:tc>
                <a:tc>
                  <a:txBody>
                    <a:bodyPr/>
                    <a:lstStyle/>
                    <a:p>
                      <a:pPr marL="342900" lvl="0" indent="-342900">
                        <a:lnSpc>
                          <a:spcPct val="110000"/>
                        </a:lnSpc>
                        <a:spcAft>
                          <a:spcPts val="0"/>
                        </a:spcAft>
                        <a:buFont typeface="Symbol" panose="05050102010706020507" pitchFamily="18" charset="2"/>
                        <a:buChar char=""/>
                      </a:pPr>
                      <a:r>
                        <a:rPr lang="nb-NO" sz="1000" dirty="0">
                          <a:effectLst/>
                        </a:rPr>
                        <a:t>Min side etableres med spesifikk informasjon for etatsbruker</a:t>
                      </a:r>
                    </a:p>
                    <a:p>
                      <a:pPr marL="342900" lvl="0" indent="-342900">
                        <a:lnSpc>
                          <a:spcPct val="110000"/>
                        </a:lnSpc>
                        <a:spcAft>
                          <a:spcPts val="0"/>
                        </a:spcAft>
                        <a:buFont typeface="Symbol" panose="05050102010706020507" pitchFamily="18" charset="2"/>
                        <a:buChar char=""/>
                      </a:pPr>
                      <a:r>
                        <a:rPr lang="nb-NO" sz="1000" dirty="0">
                          <a:effectLst/>
                        </a:rPr>
                        <a:t>Tjenestevarsel utvides med driftsmeldinger og «endringsvarsel for datasett»</a:t>
                      </a:r>
                    </a:p>
                    <a:p>
                      <a:pPr marL="342900" lvl="0" indent="-342900">
                        <a:lnSpc>
                          <a:spcPct val="110000"/>
                        </a:lnSpc>
                        <a:spcAft>
                          <a:spcPts val="0"/>
                        </a:spcAft>
                        <a:buFont typeface="Symbol" panose="05050102010706020507" pitchFamily="18" charset="2"/>
                        <a:buChar char=""/>
                      </a:pPr>
                      <a:r>
                        <a:rPr lang="nb-NO" sz="1000" dirty="0">
                          <a:effectLst/>
                        </a:rPr>
                        <a:t>Ny tilgangsstyring som gir mer fleksibilitet i deling av metadata og data. (For eksempel forskningsdata, etatsinterne metadata som ikke skal deles utenfor egen </a:t>
                      </a:r>
                      <a:r>
                        <a:rPr lang="nb-NO" sz="1000" dirty="0" smtClean="0">
                          <a:effectLst/>
                        </a:rPr>
                        <a:t>organisasjon)</a:t>
                      </a:r>
                    </a:p>
                    <a:p>
                      <a:pPr marL="342900" lvl="0" indent="-342900">
                        <a:lnSpc>
                          <a:spcPct val="110000"/>
                        </a:lnSpc>
                        <a:spcAft>
                          <a:spcPts val="0"/>
                        </a:spcAft>
                        <a:buFont typeface="Symbol" panose="05050102010706020507" pitchFamily="18" charset="2"/>
                        <a:buChar char=""/>
                      </a:pPr>
                      <a:r>
                        <a:rPr lang="nb-NO" sz="1000" dirty="0" smtClean="0">
                          <a:effectLst/>
                        </a:rPr>
                        <a:t>Oppdaterte </a:t>
                      </a:r>
                      <a:r>
                        <a:rPr lang="nb-NO" sz="1000" dirty="0">
                          <a:effectLst/>
                        </a:rPr>
                        <a:t>veiledere og redaksjonelt innhold</a:t>
                      </a:r>
                      <a:endParaRPr lang="nb-NO" sz="1000" dirty="0">
                        <a:effectLst/>
                        <a:latin typeface="Calibri" panose="020F0502020204030204" pitchFamily="34" charset="0"/>
                        <a:ea typeface="Calibri" panose="020F0502020204030204" pitchFamily="34" charset="0"/>
                        <a:cs typeface="Lucida Sans Unicode" panose="020B0602030504020204" pitchFamily="34" charset="0"/>
                      </a:endParaRPr>
                    </a:p>
                  </a:txBody>
                  <a:tcPr marL="32147" marR="32147" marT="0" marB="0"/>
                </a:tc>
                <a:tc>
                  <a:txBody>
                    <a:bodyPr/>
                    <a:lstStyle/>
                    <a:p>
                      <a:pPr>
                        <a:lnSpc>
                          <a:spcPct val="107000"/>
                        </a:lnSpc>
                        <a:spcAft>
                          <a:spcPts val="0"/>
                        </a:spcAft>
                      </a:pPr>
                      <a:r>
                        <a:rPr lang="nb-NO" sz="1000" dirty="0">
                          <a:effectLst/>
                        </a:rPr>
                        <a:t>1/2019-12/2020</a:t>
                      </a:r>
                    </a:p>
                    <a:p>
                      <a:pPr>
                        <a:lnSpc>
                          <a:spcPct val="107000"/>
                        </a:lnSpc>
                        <a:spcAft>
                          <a:spcPts val="0"/>
                        </a:spcAft>
                      </a:pPr>
                      <a:r>
                        <a:rPr lang="nb-NO" sz="1000" dirty="0" smtClean="0">
                          <a:effectLst/>
                        </a:rPr>
                        <a:t>1/2019-12/2019</a:t>
                      </a:r>
                      <a:endParaRPr lang="nb-NO" sz="1000" dirty="0">
                        <a:effectLst/>
                      </a:endParaRPr>
                    </a:p>
                    <a:p>
                      <a:pPr>
                        <a:lnSpc>
                          <a:spcPct val="107000"/>
                        </a:lnSpc>
                        <a:spcAft>
                          <a:spcPts val="0"/>
                        </a:spcAft>
                      </a:pPr>
                      <a:r>
                        <a:rPr lang="nb-NO" sz="1000" dirty="0" smtClean="0">
                          <a:effectLst/>
                        </a:rPr>
                        <a:t>1/2019-5/2020</a:t>
                      </a:r>
                      <a:endParaRPr lang="nb-NO" sz="1000" dirty="0">
                        <a:effectLst/>
                      </a:endParaRPr>
                    </a:p>
                    <a:p>
                      <a:pPr>
                        <a:lnSpc>
                          <a:spcPct val="107000"/>
                        </a:lnSpc>
                        <a:spcAft>
                          <a:spcPts val="0"/>
                        </a:spcAft>
                      </a:pPr>
                      <a:endParaRPr lang="nb-NO" sz="1000" dirty="0">
                        <a:effectLst/>
                      </a:endParaRPr>
                    </a:p>
                    <a:p>
                      <a:pPr>
                        <a:lnSpc>
                          <a:spcPct val="107000"/>
                        </a:lnSpc>
                        <a:spcAft>
                          <a:spcPts val="0"/>
                        </a:spcAft>
                      </a:pPr>
                      <a:r>
                        <a:rPr lang="nb-NO" sz="1000" dirty="0">
                          <a:effectLst/>
                        </a:rPr>
                        <a:t>1/2019-11/2022</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147" marR="32147" marT="0" marB="0"/>
                </a:tc>
                <a:tc>
                  <a:txBody>
                    <a:bodyPr/>
                    <a:lstStyle/>
                    <a:p>
                      <a:pPr>
                        <a:lnSpc>
                          <a:spcPct val="107000"/>
                        </a:lnSpc>
                        <a:spcAft>
                          <a:spcPts val="0"/>
                        </a:spcAft>
                      </a:pPr>
                      <a:r>
                        <a:rPr lang="nb-NO" sz="1000" dirty="0" smtClean="0">
                          <a:effectLst/>
                        </a:rPr>
                        <a:t>Kartverket</a:t>
                      </a:r>
                      <a:endParaRPr lang="nb-NO" sz="1000" dirty="0">
                        <a:effectLst/>
                      </a:endParaRPr>
                    </a:p>
                    <a:p>
                      <a:pPr>
                        <a:lnSpc>
                          <a:spcPct val="107000"/>
                        </a:lnSpc>
                        <a:spcAft>
                          <a:spcPts val="0"/>
                        </a:spcAft>
                      </a:pPr>
                      <a:r>
                        <a:rPr lang="nb-NO" sz="1000" dirty="0">
                          <a:effectLst/>
                        </a:rPr>
                        <a:t> </a:t>
                      </a:r>
                    </a:p>
                  </a:txBody>
                  <a:tcPr marL="32147" marR="32147" marT="0" marB="0"/>
                </a:tc>
                <a:extLst>
                  <a:ext uri="{0D108BD9-81ED-4DB2-BD59-A6C34878D82A}">
                    <a16:rowId xmlns:a16="http://schemas.microsoft.com/office/drawing/2014/main" xmlns="" val="3603845351"/>
                  </a:ext>
                </a:extLst>
              </a:tr>
              <a:tr h="628662">
                <a:tc>
                  <a:txBody>
                    <a:bodyPr/>
                    <a:lstStyle/>
                    <a:p>
                      <a:pPr>
                        <a:lnSpc>
                          <a:spcPct val="107000"/>
                        </a:lnSpc>
                        <a:spcAft>
                          <a:spcPts val="0"/>
                        </a:spcAft>
                      </a:pPr>
                      <a:r>
                        <a:rPr lang="nb-NO" sz="1000">
                          <a:effectLst/>
                        </a:rPr>
                        <a:t>Forutsigbarhet og god tilgjengelighet til data</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32147" marR="32147" marT="0" marB="0"/>
                </a:tc>
                <a:tc>
                  <a:txBody>
                    <a:bodyPr/>
                    <a:lstStyle/>
                    <a:p>
                      <a:pPr marL="342900" lvl="0" indent="-342900">
                        <a:lnSpc>
                          <a:spcPct val="110000"/>
                        </a:lnSpc>
                        <a:spcAft>
                          <a:spcPts val="0"/>
                        </a:spcAft>
                        <a:buFont typeface="Symbol" panose="05050102010706020507" pitchFamily="18" charset="2"/>
                        <a:buChar char=""/>
                      </a:pPr>
                      <a:r>
                        <a:rPr lang="nb-NO" sz="1000">
                          <a:effectLst/>
                        </a:rPr>
                        <a:t>Fokus på overvåking og stabil drift i alle komponenter og distribusjoner</a:t>
                      </a:r>
                    </a:p>
                    <a:p>
                      <a:pPr marL="342900" lvl="0" indent="-342900">
                        <a:lnSpc>
                          <a:spcPct val="110000"/>
                        </a:lnSpc>
                        <a:spcAft>
                          <a:spcPts val="0"/>
                        </a:spcAft>
                        <a:buFont typeface="Symbol" panose="05050102010706020507" pitchFamily="18" charset="2"/>
                        <a:buChar char=""/>
                      </a:pPr>
                      <a:r>
                        <a:rPr lang="nb-NO" sz="1000">
                          <a:effectLst/>
                        </a:rPr>
                        <a:t>Sørge for at tjenestevarsel og driftmeldinger og endringsvarsel blir oppdatert minst 3 måneder i forkant av endring</a:t>
                      </a:r>
                    </a:p>
                    <a:p>
                      <a:pPr marL="342900" lvl="0" indent="-342900">
                        <a:lnSpc>
                          <a:spcPct val="110000"/>
                        </a:lnSpc>
                        <a:spcAft>
                          <a:spcPts val="0"/>
                        </a:spcAft>
                        <a:buFont typeface="Symbol" panose="05050102010706020507" pitchFamily="18" charset="2"/>
                        <a:buChar char=""/>
                      </a:pPr>
                      <a:r>
                        <a:rPr lang="nb-NO" sz="1000">
                          <a:effectLst/>
                        </a:rPr>
                        <a:t>Refaktorering av kode og oppdatering av dokumentasjon for drift og vedlikehold av fellesløsninger</a:t>
                      </a:r>
                      <a:endParaRPr lang="nb-NO" sz="1000">
                        <a:effectLst/>
                        <a:latin typeface="Calibri" panose="020F0502020204030204" pitchFamily="34" charset="0"/>
                        <a:ea typeface="Calibri" panose="020F0502020204030204" pitchFamily="34" charset="0"/>
                        <a:cs typeface="Lucida Sans Unicode" panose="020B0602030504020204" pitchFamily="34" charset="0"/>
                      </a:endParaRPr>
                    </a:p>
                  </a:txBody>
                  <a:tcPr marL="32147" marR="32147" marT="0" marB="0"/>
                </a:tc>
                <a:tc>
                  <a:txBody>
                    <a:bodyPr/>
                    <a:lstStyle/>
                    <a:p>
                      <a:pPr>
                        <a:lnSpc>
                          <a:spcPct val="107000"/>
                        </a:lnSpc>
                        <a:spcAft>
                          <a:spcPts val="0"/>
                        </a:spcAft>
                      </a:pPr>
                      <a:r>
                        <a:rPr lang="nb-NO" sz="1000" dirty="0">
                          <a:effectLst/>
                        </a:rPr>
                        <a:t>1/2019-11/2022</a:t>
                      </a:r>
                    </a:p>
                    <a:p>
                      <a:pPr>
                        <a:lnSpc>
                          <a:spcPct val="107000"/>
                        </a:lnSpc>
                        <a:spcAft>
                          <a:spcPts val="0"/>
                        </a:spcAft>
                      </a:pPr>
                      <a:r>
                        <a:rPr lang="nb-NO" sz="1000" dirty="0" smtClean="0">
                          <a:effectLst/>
                        </a:rPr>
                        <a:t>1/2019-11/2022</a:t>
                      </a:r>
                      <a:endParaRPr lang="nb-NO" sz="1000" dirty="0">
                        <a:effectLst/>
                      </a:endParaRPr>
                    </a:p>
                    <a:p>
                      <a:pPr>
                        <a:lnSpc>
                          <a:spcPct val="107000"/>
                        </a:lnSpc>
                        <a:spcAft>
                          <a:spcPts val="0"/>
                        </a:spcAft>
                      </a:pPr>
                      <a:endParaRPr lang="nb-NO" sz="1000" dirty="0" smtClean="0">
                        <a:effectLst/>
                      </a:endParaRPr>
                    </a:p>
                    <a:p>
                      <a:pPr>
                        <a:lnSpc>
                          <a:spcPct val="107000"/>
                        </a:lnSpc>
                        <a:spcAft>
                          <a:spcPts val="0"/>
                        </a:spcAft>
                      </a:pPr>
                      <a:r>
                        <a:rPr lang="nb-NO" sz="1000" dirty="0" smtClean="0">
                          <a:effectLst/>
                        </a:rPr>
                        <a:t>1/2019-11/2022</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147" marR="32147" marT="0" marB="0"/>
                </a:tc>
                <a:tc>
                  <a:txBody>
                    <a:bodyPr/>
                    <a:lstStyle/>
                    <a:p>
                      <a:pPr>
                        <a:lnSpc>
                          <a:spcPct val="107000"/>
                        </a:lnSpc>
                        <a:spcAft>
                          <a:spcPts val="0"/>
                        </a:spcAft>
                      </a:pPr>
                      <a:r>
                        <a:rPr lang="nb-NO" sz="1000" dirty="0" smtClean="0">
                          <a:effectLst/>
                        </a:rPr>
                        <a:t>Kartverket</a:t>
                      </a:r>
                      <a:endParaRPr lang="nb-NO" sz="1000" dirty="0">
                        <a:effectLst/>
                      </a:endParaRPr>
                    </a:p>
                    <a:p>
                      <a:pPr>
                        <a:lnSpc>
                          <a:spcPct val="107000"/>
                        </a:lnSpc>
                        <a:spcAft>
                          <a:spcPts val="0"/>
                        </a:spcAft>
                      </a:pPr>
                      <a:r>
                        <a:rPr lang="nb-NO" sz="1000" dirty="0" smtClean="0">
                          <a:effectLst/>
                        </a:rPr>
                        <a:t>Etater</a:t>
                      </a:r>
                      <a:endParaRPr lang="nb-NO" sz="1000" dirty="0">
                        <a:effectLst/>
                      </a:endParaRPr>
                    </a:p>
                    <a:p>
                      <a:pPr>
                        <a:lnSpc>
                          <a:spcPct val="107000"/>
                        </a:lnSpc>
                        <a:spcAft>
                          <a:spcPts val="0"/>
                        </a:spcAft>
                      </a:pPr>
                      <a:r>
                        <a:rPr lang="nb-NO" sz="1000" dirty="0">
                          <a:effectLst/>
                        </a:rPr>
                        <a:t> </a:t>
                      </a:r>
                    </a:p>
                    <a:p>
                      <a:pPr>
                        <a:lnSpc>
                          <a:spcPct val="107000"/>
                        </a:lnSpc>
                        <a:spcAft>
                          <a:spcPts val="0"/>
                        </a:spcAft>
                      </a:pPr>
                      <a:r>
                        <a:rPr lang="nb-NO" sz="1000" dirty="0">
                          <a:effectLst/>
                        </a:rPr>
                        <a:t> </a:t>
                      </a:r>
                    </a:p>
                  </a:txBody>
                  <a:tcPr marL="32147" marR="32147" marT="0" marB="0"/>
                </a:tc>
                <a:extLst>
                  <a:ext uri="{0D108BD9-81ED-4DB2-BD59-A6C34878D82A}">
                    <a16:rowId xmlns:a16="http://schemas.microsoft.com/office/drawing/2014/main" xmlns="" val="2563266375"/>
                  </a:ext>
                </a:extLst>
              </a:tr>
              <a:tr h="550079">
                <a:tc>
                  <a:txBody>
                    <a:bodyPr/>
                    <a:lstStyle/>
                    <a:p>
                      <a:pPr>
                        <a:lnSpc>
                          <a:spcPct val="107000"/>
                        </a:lnSpc>
                        <a:spcAft>
                          <a:spcPts val="0"/>
                        </a:spcAft>
                      </a:pPr>
                      <a:r>
                        <a:rPr lang="nb-NO" sz="1000">
                          <a:effectLst/>
                        </a:rPr>
                        <a:t>Stille krav til bruk av Geonorge i relevante regelverk og rundskriv og sikre videre finansiering</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32147" marR="32147" marT="0" marB="0"/>
                </a:tc>
                <a:tc>
                  <a:txBody>
                    <a:bodyPr/>
                    <a:lstStyle/>
                    <a:p>
                      <a:pPr marL="342900" lvl="0" indent="-342900">
                        <a:lnSpc>
                          <a:spcPct val="110000"/>
                        </a:lnSpc>
                        <a:spcAft>
                          <a:spcPts val="0"/>
                        </a:spcAft>
                        <a:buFont typeface="Symbol" panose="05050102010706020507" pitchFamily="18" charset="2"/>
                        <a:buChar char=""/>
                      </a:pPr>
                      <a:r>
                        <a:rPr lang="nb-NO" sz="1000" dirty="0">
                          <a:effectLst/>
                        </a:rPr>
                        <a:t>Øke kunnskapen om Geonorge hos fagpersoner og beslutningstakere gjennom god </a:t>
                      </a:r>
                      <a:r>
                        <a:rPr lang="nb-NO" sz="1000" dirty="0" smtClean="0">
                          <a:effectLst/>
                        </a:rPr>
                        <a:t>informasjonsvirksomhet. Bruke </a:t>
                      </a:r>
                      <a:r>
                        <a:rPr lang="nb-NO" sz="1000" dirty="0">
                          <a:effectLst/>
                        </a:rPr>
                        <a:t>ulike kanaler, fora og prosjekter </a:t>
                      </a:r>
                    </a:p>
                    <a:p>
                      <a:pPr marL="342900" lvl="0" indent="-342900">
                        <a:lnSpc>
                          <a:spcPct val="110000"/>
                        </a:lnSpc>
                        <a:spcAft>
                          <a:spcPts val="0"/>
                        </a:spcAft>
                        <a:buFont typeface="Symbol" panose="05050102010706020507" pitchFamily="18" charset="2"/>
                        <a:buChar char=""/>
                      </a:pPr>
                      <a:r>
                        <a:rPr lang="nb-NO" sz="1000" dirty="0">
                          <a:effectLst/>
                        </a:rPr>
                        <a:t>Beskrive bruk av Geonorge i </a:t>
                      </a:r>
                      <a:r>
                        <a:rPr lang="nb-NO" sz="1000" dirty="0" err="1">
                          <a:effectLst/>
                        </a:rPr>
                        <a:t>Rammerverksdokumentet</a:t>
                      </a:r>
                      <a:endParaRPr lang="nb-NO" sz="1000" dirty="0">
                        <a:effectLst/>
                      </a:endParaRPr>
                    </a:p>
                    <a:p>
                      <a:pPr marL="342900" lvl="0" indent="-342900">
                        <a:lnSpc>
                          <a:spcPct val="110000"/>
                        </a:lnSpc>
                        <a:spcAft>
                          <a:spcPts val="0"/>
                        </a:spcAft>
                        <a:buFont typeface="Symbol" panose="05050102010706020507" pitchFamily="18" charset="2"/>
                        <a:buChar char=""/>
                      </a:pPr>
                      <a:r>
                        <a:rPr lang="nb-NO" sz="1000" dirty="0">
                          <a:effectLst/>
                        </a:rPr>
                        <a:t>Mål med henvisning til bruk av Geonorge i Digitaliseringsrundskrivet</a:t>
                      </a:r>
                      <a:endParaRPr lang="nb-NO" sz="1000" dirty="0">
                        <a:effectLst/>
                        <a:latin typeface="Calibri" panose="020F0502020204030204" pitchFamily="34" charset="0"/>
                        <a:ea typeface="Calibri" panose="020F0502020204030204" pitchFamily="34" charset="0"/>
                        <a:cs typeface="Lucida Sans Unicode" panose="020B0602030504020204" pitchFamily="34" charset="0"/>
                      </a:endParaRPr>
                    </a:p>
                  </a:txBody>
                  <a:tcPr marL="32147" marR="32147" marT="0" marB="0"/>
                </a:tc>
                <a:tc>
                  <a:txBody>
                    <a:bodyPr/>
                    <a:lstStyle/>
                    <a:p>
                      <a:pPr>
                        <a:lnSpc>
                          <a:spcPct val="107000"/>
                        </a:lnSpc>
                        <a:spcAft>
                          <a:spcPts val="0"/>
                        </a:spcAft>
                      </a:pPr>
                      <a:r>
                        <a:rPr lang="nb-NO" sz="1000" dirty="0">
                          <a:effectLst/>
                        </a:rPr>
                        <a:t>1/2019-11/2022</a:t>
                      </a:r>
                    </a:p>
                    <a:p>
                      <a:pPr>
                        <a:lnSpc>
                          <a:spcPct val="107000"/>
                        </a:lnSpc>
                        <a:spcAft>
                          <a:spcPts val="0"/>
                        </a:spcAft>
                      </a:pPr>
                      <a:r>
                        <a:rPr lang="nb-NO" sz="1000" dirty="0">
                          <a:effectLst/>
                        </a:rPr>
                        <a:t> </a:t>
                      </a:r>
                    </a:p>
                    <a:p>
                      <a:pPr>
                        <a:lnSpc>
                          <a:spcPct val="107000"/>
                        </a:lnSpc>
                        <a:spcAft>
                          <a:spcPts val="0"/>
                        </a:spcAft>
                      </a:pPr>
                      <a:r>
                        <a:rPr lang="nb-NO" sz="1000" dirty="0">
                          <a:effectLst/>
                        </a:rPr>
                        <a:t>1/2019-11/2019</a:t>
                      </a:r>
                    </a:p>
                    <a:p>
                      <a:pPr>
                        <a:lnSpc>
                          <a:spcPct val="107000"/>
                        </a:lnSpc>
                        <a:spcAft>
                          <a:spcPts val="0"/>
                        </a:spcAft>
                      </a:pPr>
                      <a:r>
                        <a:rPr lang="nb-NO" sz="1000" dirty="0">
                          <a:effectLst/>
                        </a:rPr>
                        <a:t>1/2019-11/2022</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147" marR="32147" marT="0" marB="0"/>
                </a:tc>
                <a:tc>
                  <a:txBody>
                    <a:bodyPr/>
                    <a:lstStyle/>
                    <a:p>
                      <a:pPr>
                        <a:lnSpc>
                          <a:spcPct val="107000"/>
                        </a:lnSpc>
                        <a:spcAft>
                          <a:spcPts val="0"/>
                        </a:spcAft>
                      </a:pPr>
                      <a:r>
                        <a:rPr lang="nb-NO" sz="1000" dirty="0" smtClean="0">
                          <a:effectLst/>
                        </a:rPr>
                        <a:t>Kartverket</a:t>
                      </a:r>
                    </a:p>
                    <a:p>
                      <a:pPr>
                        <a:lnSpc>
                          <a:spcPct val="107000"/>
                        </a:lnSpc>
                        <a:spcAft>
                          <a:spcPts val="0"/>
                        </a:spcAft>
                      </a:pPr>
                      <a:r>
                        <a:rPr lang="nb-NO" sz="1000" dirty="0" smtClean="0">
                          <a:effectLst/>
                        </a:rPr>
                        <a:t>Etater</a:t>
                      </a:r>
                      <a:endParaRPr lang="nb-NO" sz="1000" dirty="0">
                        <a:effectLst/>
                      </a:endParaRPr>
                    </a:p>
                    <a:p>
                      <a:pPr>
                        <a:lnSpc>
                          <a:spcPct val="107000"/>
                        </a:lnSpc>
                        <a:spcAft>
                          <a:spcPts val="0"/>
                        </a:spcAft>
                      </a:pPr>
                      <a:endParaRPr lang="nb-NO" sz="1000" dirty="0">
                        <a:effectLst/>
                      </a:endParaRPr>
                    </a:p>
                    <a:p>
                      <a:pPr>
                        <a:lnSpc>
                          <a:spcPct val="107000"/>
                        </a:lnSpc>
                        <a:spcAft>
                          <a:spcPts val="0"/>
                        </a:spcAft>
                      </a:pPr>
                      <a:r>
                        <a:rPr lang="nb-NO" sz="1000" dirty="0">
                          <a:effectLst/>
                        </a:rPr>
                        <a:t> </a:t>
                      </a:r>
                      <a:r>
                        <a:rPr lang="nb-NO" sz="1000" dirty="0" smtClean="0">
                          <a:effectLst/>
                        </a:rPr>
                        <a:t>Kartverket</a:t>
                      </a:r>
                      <a:endParaRPr lang="nb-NO" sz="1000" dirty="0">
                        <a:effectLst/>
                      </a:endParaRPr>
                    </a:p>
                    <a:p>
                      <a:pPr>
                        <a:lnSpc>
                          <a:spcPct val="107000"/>
                        </a:lnSpc>
                        <a:spcAft>
                          <a:spcPts val="0"/>
                        </a:spcAft>
                      </a:pPr>
                      <a:r>
                        <a:rPr lang="nb-NO" sz="1000" dirty="0">
                          <a:effectLst/>
                        </a:rPr>
                        <a:t>Kartverket/KMD</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147" marR="32147" marT="0" marB="0"/>
                </a:tc>
                <a:extLst>
                  <a:ext uri="{0D108BD9-81ED-4DB2-BD59-A6C34878D82A}">
                    <a16:rowId xmlns:a16="http://schemas.microsoft.com/office/drawing/2014/main" xmlns="" val="1460501850"/>
                  </a:ext>
                </a:extLst>
              </a:tr>
            </a:tbl>
          </a:graphicData>
        </a:graphic>
      </p:graphicFrame>
      <p:sp>
        <p:nvSpPr>
          <p:cNvPr id="4" name="TekstSylinder 3">
            <a:extLst>
              <a:ext uri="{FF2B5EF4-FFF2-40B4-BE49-F238E27FC236}">
                <a16:creationId xmlns:a16="http://schemas.microsoft.com/office/drawing/2014/main" xmlns="" id="{9B14A9FE-5D2A-4F14-B3F9-B7DA0404E46F}"/>
              </a:ext>
            </a:extLst>
          </p:cNvPr>
          <p:cNvSpPr txBox="1"/>
          <p:nvPr/>
        </p:nvSpPr>
        <p:spPr>
          <a:xfrm>
            <a:off x="1074918" y="534045"/>
            <a:ext cx="6885830" cy="369332"/>
          </a:xfrm>
          <a:prstGeom prst="rect">
            <a:avLst/>
          </a:prstGeom>
          <a:noFill/>
        </p:spPr>
        <p:txBody>
          <a:bodyPr wrap="square" rtlCol="0">
            <a:spAutoFit/>
          </a:bodyPr>
          <a:lstStyle/>
          <a:p>
            <a:r>
              <a:rPr lang="nb-NO" b="1" dirty="0">
                <a:solidFill>
                  <a:srgbClr val="5B9BD5">
                    <a:lumMod val="75000"/>
                  </a:srgbClr>
                </a:solidFill>
              </a:rPr>
              <a:t>TILTAK </a:t>
            </a:r>
            <a:r>
              <a:rPr lang="nb-NO" b="1" dirty="0" smtClean="0">
                <a:solidFill>
                  <a:srgbClr val="5B9BD5">
                    <a:lumMod val="75000"/>
                  </a:srgbClr>
                </a:solidFill>
              </a:rPr>
              <a:t>17: </a:t>
            </a:r>
            <a:r>
              <a:rPr lang="nb-NO" b="1" dirty="0" smtClean="0">
                <a:solidFill>
                  <a:srgbClr val="44546A"/>
                </a:solidFill>
              </a:rPr>
              <a:t>VIDEREUTVIKLE </a:t>
            </a:r>
            <a:r>
              <a:rPr lang="nb-NO" b="1" dirty="0">
                <a:solidFill>
                  <a:srgbClr val="44546A"/>
                </a:solidFill>
              </a:rPr>
              <a:t>GEONORGE </a:t>
            </a:r>
            <a:r>
              <a:rPr lang="nb-NO" b="1" dirty="0" smtClean="0">
                <a:solidFill>
                  <a:srgbClr val="44546A"/>
                </a:solidFill>
              </a:rPr>
              <a:t>, aktiviteter </a:t>
            </a:r>
            <a:endParaRPr lang="nb-NO" sz="1600" dirty="0" smtClean="0">
              <a:solidFill>
                <a:srgbClr val="44546A"/>
              </a:solidFill>
            </a:endParaRPr>
          </a:p>
        </p:txBody>
      </p:sp>
      <p:sp>
        <p:nvSpPr>
          <p:cNvPr id="3" name="Tittel 2" hidden="1"/>
          <p:cNvSpPr>
            <a:spLocks noGrp="1"/>
          </p:cNvSpPr>
          <p:nvPr>
            <p:ph type="title" idx="4294967295"/>
          </p:nvPr>
        </p:nvSpPr>
        <p:spPr/>
        <p:txBody>
          <a:bodyPr/>
          <a:lstStyle/>
          <a:p>
            <a:r>
              <a:rPr lang="en-US" dirty="0" err="1" smtClean="0"/>
              <a:t>Tiltak</a:t>
            </a:r>
            <a:r>
              <a:rPr lang="en-US" dirty="0" smtClean="0"/>
              <a:t> 17: </a:t>
            </a:r>
            <a:r>
              <a:rPr lang="en-US" dirty="0" err="1" smtClean="0"/>
              <a:t>Videreutvikle</a:t>
            </a:r>
            <a:r>
              <a:rPr lang="en-US" dirty="0" smtClean="0"/>
              <a:t> Geonorge,</a:t>
            </a:r>
            <a:r>
              <a:rPr lang="en-US" baseline="0" dirty="0" smtClean="0"/>
              <a:t> </a:t>
            </a:r>
            <a:r>
              <a:rPr lang="en-US" baseline="0" dirty="0" err="1" smtClean="0"/>
              <a:t>aktiviteter</a:t>
            </a:r>
            <a:endParaRPr lang="en-US" dirty="0"/>
          </a:p>
        </p:txBody>
      </p:sp>
    </p:spTree>
    <p:extLst>
      <p:ext uri="{BB962C8B-B14F-4D97-AF65-F5344CB8AC3E}">
        <p14:creationId xmlns:p14="http://schemas.microsoft.com/office/powerpoint/2010/main" val="2148957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4 deler&#10;innsamling av data&#10;lagring og forvaltning&#10;tilrettelegging og distribusjon&#10;tilgang og bruk " title="Hva tiltaket berør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84071" y="5583419"/>
            <a:ext cx="5227584" cy="496360"/>
          </a:xfrm>
          <a:prstGeom prst="rect">
            <a:avLst/>
          </a:prstGeom>
        </p:spPr>
      </p:pic>
      <p:sp>
        <p:nvSpPr>
          <p:cNvPr id="8" name="TekstSylinder 7">
            <a:extLst>
              <a:ext uri="{FF2B5EF4-FFF2-40B4-BE49-F238E27FC236}">
                <a16:creationId xmlns:a16="http://schemas.microsoft.com/office/drawing/2014/main" xmlns="" id="{5F216B73-89B9-432A-9FC6-EC93A41D2D3C}"/>
              </a:ext>
            </a:extLst>
          </p:cNvPr>
          <p:cNvSpPr txBox="1"/>
          <p:nvPr/>
        </p:nvSpPr>
        <p:spPr>
          <a:xfrm>
            <a:off x="1020212" y="630531"/>
            <a:ext cx="8265503" cy="5816977"/>
          </a:xfrm>
          <a:prstGeom prst="rect">
            <a:avLst/>
          </a:prstGeom>
          <a:noFill/>
        </p:spPr>
        <p:txBody>
          <a:bodyPr wrap="square" rtlCol="0">
            <a:spAutoFit/>
          </a:bodyPr>
          <a:lstStyle/>
          <a:p>
            <a:r>
              <a:rPr lang="nb-NO" b="1" dirty="0">
                <a:solidFill>
                  <a:srgbClr val="5B9BD5">
                    <a:lumMod val="75000"/>
                  </a:srgbClr>
                </a:solidFill>
              </a:rPr>
              <a:t>TILTAK </a:t>
            </a:r>
            <a:r>
              <a:rPr lang="nb-NO" b="1" dirty="0" smtClean="0">
                <a:solidFill>
                  <a:srgbClr val="5B9BD5">
                    <a:lumMod val="75000"/>
                  </a:srgbClr>
                </a:solidFill>
              </a:rPr>
              <a:t>18: </a:t>
            </a:r>
            <a:endParaRPr lang="nb-NO" dirty="0">
              <a:solidFill>
                <a:srgbClr val="5B9BD5">
                  <a:lumMod val="75000"/>
                </a:srgbClr>
              </a:solidFill>
            </a:endParaRPr>
          </a:p>
          <a:p>
            <a:r>
              <a:rPr lang="nb-NO" b="1" dirty="0" smtClean="0">
                <a:solidFill>
                  <a:srgbClr val="44546A"/>
                </a:solidFill>
              </a:rPr>
              <a:t>RAMMEVERK </a:t>
            </a:r>
            <a:r>
              <a:rPr lang="nb-NO" b="1" dirty="0">
                <a:solidFill>
                  <a:srgbClr val="44546A"/>
                </a:solidFill>
              </a:rPr>
              <a:t>FOR TEKNOLOGISK SAMVIRKE</a:t>
            </a:r>
          </a:p>
          <a:p>
            <a:endParaRPr lang="nb-NO" sz="1600" dirty="0" smtClean="0">
              <a:solidFill>
                <a:srgbClr val="44546A"/>
              </a:solidFill>
            </a:endParaRPr>
          </a:p>
          <a:p>
            <a:r>
              <a:rPr lang="nb-NO" sz="1600" dirty="0">
                <a:solidFill>
                  <a:srgbClr val="44546A"/>
                </a:solidFill>
              </a:rPr>
              <a:t>Teknologiene som etableres for å håndtere geografisk informasjon på nasjonalt nivå må fungere sammen. Et rammeverk for teknologisk samvirke i Norge blir viktig dokumentasjon til bruk i spesifisering og kravsetting – også overfor leverandører</a:t>
            </a:r>
            <a:r>
              <a:rPr lang="nb-NO" sz="1600" dirty="0" smtClean="0">
                <a:solidFill>
                  <a:srgbClr val="44546A"/>
                </a:solidFill>
              </a:rPr>
              <a:t>.</a:t>
            </a:r>
          </a:p>
          <a:p>
            <a:endParaRPr lang="nb-NO" sz="1600" dirty="0">
              <a:solidFill>
                <a:srgbClr val="44546A"/>
              </a:solidFill>
            </a:endParaRPr>
          </a:p>
          <a:p>
            <a:pPr marL="285750" indent="-285750">
              <a:buFont typeface="Arial" panose="020B0604020202020204" pitchFamily="34" charset="0"/>
              <a:buChar char="•"/>
            </a:pPr>
            <a:r>
              <a:rPr lang="nb-NO" sz="1600" dirty="0">
                <a:solidFill>
                  <a:srgbClr val="44546A"/>
                </a:solidFill>
              </a:rPr>
              <a:t>Etablere en arbeidsgruppe med deltakelse fra både offentlig (stat/kommune) og privat sektor.</a:t>
            </a:r>
          </a:p>
          <a:p>
            <a:pPr marL="285750" indent="-285750">
              <a:buFont typeface="Arial" panose="020B0604020202020204" pitchFamily="34" charset="0"/>
              <a:buChar char="•"/>
            </a:pPr>
            <a:r>
              <a:rPr lang="nb-NO" sz="1600" dirty="0" smtClean="0">
                <a:solidFill>
                  <a:srgbClr val="44546A"/>
                </a:solidFill>
              </a:rPr>
              <a:t>Definere </a:t>
            </a:r>
            <a:r>
              <a:rPr lang="nb-NO" sz="1600" dirty="0">
                <a:solidFill>
                  <a:srgbClr val="44546A"/>
                </a:solidFill>
              </a:rPr>
              <a:t>tekniske krav og anbefalinger vedrørende </a:t>
            </a:r>
            <a:r>
              <a:rPr lang="nb-NO" sz="1600" dirty="0" err="1">
                <a:solidFill>
                  <a:srgbClr val="44546A"/>
                </a:solidFill>
              </a:rPr>
              <a:t>interoperabilitet</a:t>
            </a:r>
            <a:r>
              <a:rPr lang="nb-NO" sz="1600" dirty="0">
                <a:solidFill>
                  <a:srgbClr val="44546A"/>
                </a:solidFill>
              </a:rPr>
              <a:t> for å sikre en operasjonell geografisk infrastruktur. Dette omfatter blant annet data (herunder koordinatsystemer), metadata, tjenester (herunder om formater), modellering og registerinformasjon. </a:t>
            </a:r>
          </a:p>
          <a:p>
            <a:pPr marL="285750" indent="-285750">
              <a:buFont typeface="Arial" panose="020B0604020202020204" pitchFamily="34" charset="0"/>
              <a:buChar char="•"/>
            </a:pPr>
            <a:r>
              <a:rPr lang="nb-NO" sz="1600" dirty="0" smtClean="0">
                <a:solidFill>
                  <a:srgbClr val="44546A"/>
                </a:solidFill>
              </a:rPr>
              <a:t>Sørge </a:t>
            </a:r>
            <a:r>
              <a:rPr lang="nb-NO" sz="1600" dirty="0">
                <a:solidFill>
                  <a:srgbClr val="44546A"/>
                </a:solidFill>
              </a:rPr>
              <a:t>for at krav og anbefalinger tar utgangspunkt i lover, forskrifter, vedtatte arkitekturprinsipper og andre overordnede føringer. </a:t>
            </a:r>
          </a:p>
          <a:p>
            <a:pPr marL="285750" indent="-285750">
              <a:buFont typeface="Arial" panose="020B0604020202020204" pitchFamily="34" charset="0"/>
              <a:buChar char="•"/>
            </a:pPr>
            <a:r>
              <a:rPr lang="nb-NO" sz="1600" dirty="0">
                <a:solidFill>
                  <a:srgbClr val="44546A"/>
                </a:solidFill>
              </a:rPr>
              <a:t>Krav og anbefalinger på </a:t>
            </a:r>
            <a:r>
              <a:rPr lang="nb-NO" sz="1600" dirty="0" err="1">
                <a:solidFill>
                  <a:srgbClr val="44546A"/>
                </a:solidFill>
              </a:rPr>
              <a:t>geodataområdet</a:t>
            </a:r>
            <a:r>
              <a:rPr lang="nb-NO" sz="1600" dirty="0">
                <a:solidFill>
                  <a:srgbClr val="44546A"/>
                </a:solidFill>
              </a:rPr>
              <a:t> skal sikre horisontal integrasjon med annen infrastruktur (ITS, BIM, etc.) og vertikal integrasjon med gjeldende IKT-politikk, dette med tanke på hvordan de store infrastrukturene henger sammen..</a:t>
            </a:r>
          </a:p>
          <a:p>
            <a:pPr marL="285750" indent="-285750">
              <a:buFont typeface="Arial" panose="020B0604020202020204" pitchFamily="34" charset="0"/>
              <a:buChar char="•"/>
            </a:pPr>
            <a:r>
              <a:rPr lang="nb-NO" sz="1600" dirty="0">
                <a:solidFill>
                  <a:srgbClr val="44546A"/>
                </a:solidFill>
              </a:rPr>
              <a:t>Arbeidet knyttes opp mot europeiske </a:t>
            </a:r>
            <a:r>
              <a:rPr lang="nb-NO" sz="1600" dirty="0" err="1">
                <a:solidFill>
                  <a:srgbClr val="44546A"/>
                </a:solidFill>
              </a:rPr>
              <a:t>interoperabilitets</a:t>
            </a:r>
            <a:r>
              <a:rPr lang="nb-NO" sz="1600" dirty="0">
                <a:solidFill>
                  <a:srgbClr val="44546A"/>
                </a:solidFill>
              </a:rPr>
              <a:t>-initiativ innenfor rammen av INSPIRE og ISA². </a:t>
            </a:r>
          </a:p>
          <a:p>
            <a:endParaRPr lang="nb-NO" sz="1600" dirty="0">
              <a:solidFill>
                <a:srgbClr val="44546A"/>
              </a:solidFill>
            </a:endParaRPr>
          </a:p>
          <a:p>
            <a:r>
              <a:rPr lang="nb-NO" sz="1600" b="1" dirty="0">
                <a:solidFill>
                  <a:srgbClr val="5B9BD5">
                    <a:lumMod val="75000"/>
                  </a:srgbClr>
                </a:solidFill>
              </a:rPr>
              <a:t>Gjennomføring: 2018-2019 </a:t>
            </a:r>
          </a:p>
          <a:p>
            <a:r>
              <a:rPr lang="nb-NO" sz="1600" b="1" dirty="0">
                <a:solidFill>
                  <a:srgbClr val="5B9BD5">
                    <a:lumMod val="75000"/>
                  </a:srgbClr>
                </a:solidFill>
              </a:rPr>
              <a:t>Ansvarlig: Kartverket</a:t>
            </a:r>
          </a:p>
          <a:p>
            <a:r>
              <a:rPr lang="nb-NO" sz="1600" b="1" dirty="0">
                <a:solidFill>
                  <a:srgbClr val="5B9BD5">
                    <a:lumMod val="75000"/>
                  </a:srgbClr>
                </a:solidFill>
              </a:rPr>
              <a:t>Medvirkende: </a:t>
            </a:r>
            <a:r>
              <a:rPr lang="nb-NO" sz="1600" b="1" dirty="0" smtClean="0">
                <a:solidFill>
                  <a:srgbClr val="5B9BD5">
                    <a:lumMod val="75000"/>
                  </a:srgbClr>
                </a:solidFill>
              </a:rPr>
              <a:t>DIFI, Fagetater, kommuner, privat sektor </a:t>
            </a:r>
            <a:endParaRPr lang="nb-NO" sz="1600" b="1" dirty="0">
              <a:solidFill>
                <a:srgbClr val="5B9BD5">
                  <a:lumMod val="75000"/>
                </a:srgbClr>
              </a:solidFill>
            </a:endParaRPr>
          </a:p>
          <a:p>
            <a:r>
              <a:rPr lang="nb-NO" sz="1600" b="1" dirty="0">
                <a:solidFill>
                  <a:srgbClr val="5B9BD5">
                    <a:lumMod val="75000"/>
                  </a:srgbClr>
                </a:solidFill>
              </a:rPr>
              <a:t>Delmål: 2.8, 2.2, 2.1, 3.1, 3.2, …..</a:t>
            </a:r>
          </a:p>
        </p:txBody>
      </p:sp>
      <p:sp>
        <p:nvSpPr>
          <p:cNvPr id="9" name="Pil ned 8" descr="Pil" title="Pil"/>
          <p:cNvSpPr/>
          <p:nvPr/>
        </p:nvSpPr>
        <p:spPr>
          <a:xfrm>
            <a:off x="6356487" y="5260628"/>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0" name="Pil ned 9" descr="Pil" title="Pil"/>
          <p:cNvSpPr/>
          <p:nvPr/>
        </p:nvSpPr>
        <p:spPr>
          <a:xfrm>
            <a:off x="10142585" y="5260628"/>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1" name="Pil ned 10" descr="Pil" title="Pil"/>
          <p:cNvSpPr/>
          <p:nvPr/>
        </p:nvSpPr>
        <p:spPr>
          <a:xfrm>
            <a:off x="7578480" y="5255302"/>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2" name="Pil ned 11" descr="Pil" title="Pil"/>
          <p:cNvSpPr/>
          <p:nvPr/>
        </p:nvSpPr>
        <p:spPr>
          <a:xfrm>
            <a:off x="8841199" y="5260627"/>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2" name="Tittel 1" hidden="1"/>
          <p:cNvSpPr>
            <a:spLocks noGrp="1"/>
          </p:cNvSpPr>
          <p:nvPr>
            <p:ph type="title" idx="4294967295"/>
          </p:nvPr>
        </p:nvSpPr>
        <p:spPr/>
        <p:txBody>
          <a:bodyPr/>
          <a:lstStyle/>
          <a:p>
            <a:r>
              <a:rPr lang="en-US" dirty="0" err="1" smtClean="0"/>
              <a:t>Tiltak</a:t>
            </a:r>
            <a:r>
              <a:rPr lang="en-US" dirty="0" smtClean="0"/>
              <a:t> 18: </a:t>
            </a:r>
            <a:r>
              <a:rPr lang="en-US" dirty="0" err="1" smtClean="0"/>
              <a:t>Rammeverk</a:t>
            </a:r>
            <a:r>
              <a:rPr lang="en-US" dirty="0" smtClean="0"/>
              <a:t> for </a:t>
            </a:r>
            <a:r>
              <a:rPr lang="en-US" dirty="0" err="1" smtClean="0"/>
              <a:t>teknologisk</a:t>
            </a:r>
            <a:r>
              <a:rPr lang="en-US" baseline="0" dirty="0" smtClean="0"/>
              <a:t> </a:t>
            </a:r>
            <a:r>
              <a:rPr lang="en-US" baseline="0" dirty="0" err="1" smtClean="0"/>
              <a:t>samvirke</a:t>
            </a:r>
            <a:endParaRPr lang="en-US" dirty="0"/>
          </a:p>
        </p:txBody>
      </p:sp>
    </p:spTree>
    <p:extLst>
      <p:ext uri="{BB962C8B-B14F-4D97-AF65-F5344CB8AC3E}">
        <p14:creationId xmlns:p14="http://schemas.microsoft.com/office/powerpoint/2010/main" val="845898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Illustrasjon nivå 1 av dokumentasjon" title="Illustrasjon nivå 1 av dokumentasj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3080" y="2698362"/>
            <a:ext cx="3059641" cy="1718072"/>
          </a:xfrm>
          <a:prstGeom prst="rect">
            <a:avLst/>
          </a:prstGeom>
          <a:ln>
            <a:noFill/>
          </a:ln>
          <a:effectLst>
            <a:outerShdw blurRad="292100" dist="139700" dir="2700000" algn="tl" rotWithShape="0">
              <a:srgbClr val="333333">
                <a:alpha val="65000"/>
              </a:srgbClr>
            </a:outerShdw>
          </a:effectLst>
        </p:spPr>
      </p:pic>
      <p:pic>
        <p:nvPicPr>
          <p:cNvPr id="3" name="Bilde 2" descr="Illustrasjon - nivå 2 av dokumentasjon" title="Illustrasjon - nivå 2 av dokumentasj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4695" y="2708331"/>
            <a:ext cx="3059641" cy="1708103"/>
          </a:xfrm>
          <a:prstGeom prst="rect">
            <a:avLst/>
          </a:prstGeom>
          <a:ln>
            <a:noFill/>
          </a:ln>
          <a:effectLst>
            <a:outerShdw blurRad="292100" dist="139700" dir="2700000" algn="tl" rotWithShape="0">
              <a:srgbClr val="333333">
                <a:alpha val="65000"/>
              </a:srgbClr>
            </a:outerShdw>
          </a:effectLst>
        </p:spPr>
      </p:pic>
      <p:sp>
        <p:nvSpPr>
          <p:cNvPr id="4" name="TekstSylinder 3">
            <a:extLst>
              <a:ext uri="{FF2B5EF4-FFF2-40B4-BE49-F238E27FC236}">
                <a16:creationId xmlns:a16="http://schemas.microsoft.com/office/drawing/2014/main" xmlns="" id="{2C925CB5-0AB8-45E1-8142-0A7B9B2F13FF}"/>
              </a:ext>
            </a:extLst>
          </p:cNvPr>
          <p:cNvSpPr txBox="1"/>
          <p:nvPr/>
        </p:nvSpPr>
        <p:spPr>
          <a:xfrm>
            <a:off x="1039725" y="763810"/>
            <a:ext cx="10312915" cy="584775"/>
          </a:xfrm>
          <a:prstGeom prst="rect">
            <a:avLst/>
          </a:prstGeom>
          <a:noFill/>
        </p:spPr>
        <p:txBody>
          <a:bodyPr wrap="square" rtlCol="0">
            <a:spAutoFit/>
          </a:bodyPr>
          <a:lstStyle/>
          <a:p>
            <a:pPr>
              <a:spcAft>
                <a:spcPts val="800"/>
              </a:spcAft>
            </a:pPr>
            <a:r>
              <a:rPr lang="nb-NO" sz="3200" b="1" cap="small" dirty="0" smtClean="0">
                <a:solidFill>
                  <a:srgbClr val="44546A"/>
                </a:solidFill>
              </a:rPr>
              <a:t>HANDLINGSPLANEN – STRUKTUR PÅ DOKUMENTASJON</a:t>
            </a:r>
            <a:endParaRPr lang="nb-NO" sz="3200" b="1" cap="small" dirty="0">
              <a:solidFill>
                <a:srgbClr val="44546A"/>
              </a:solidFill>
            </a:endParaRPr>
          </a:p>
        </p:txBody>
      </p:sp>
      <p:sp>
        <p:nvSpPr>
          <p:cNvPr id="5" name="TekstSylinder 4"/>
          <p:cNvSpPr txBox="1"/>
          <p:nvPr/>
        </p:nvSpPr>
        <p:spPr>
          <a:xfrm>
            <a:off x="2052307" y="1482494"/>
            <a:ext cx="1198918" cy="523220"/>
          </a:xfrm>
          <a:prstGeom prst="rect">
            <a:avLst/>
          </a:prstGeom>
          <a:noFill/>
        </p:spPr>
        <p:txBody>
          <a:bodyPr wrap="none" rtlCol="0">
            <a:spAutoFit/>
          </a:bodyPr>
          <a:lstStyle/>
          <a:p>
            <a:r>
              <a:rPr lang="nb-NO" sz="2800" b="1" dirty="0" smtClean="0"/>
              <a:t>Nivå 1 </a:t>
            </a:r>
            <a:endParaRPr lang="nb-NO" sz="2800" b="1" dirty="0"/>
          </a:p>
        </p:txBody>
      </p:sp>
      <p:sp>
        <p:nvSpPr>
          <p:cNvPr id="6" name="TekstSylinder 5"/>
          <p:cNvSpPr txBox="1"/>
          <p:nvPr/>
        </p:nvSpPr>
        <p:spPr>
          <a:xfrm>
            <a:off x="5491509" y="1482494"/>
            <a:ext cx="1198918" cy="523220"/>
          </a:xfrm>
          <a:prstGeom prst="rect">
            <a:avLst/>
          </a:prstGeom>
          <a:noFill/>
        </p:spPr>
        <p:txBody>
          <a:bodyPr wrap="none" rtlCol="0">
            <a:spAutoFit/>
          </a:bodyPr>
          <a:lstStyle/>
          <a:p>
            <a:r>
              <a:rPr lang="nb-NO" sz="2800" b="1" dirty="0" smtClean="0"/>
              <a:t>Nivå 2 </a:t>
            </a:r>
            <a:endParaRPr lang="nb-NO" sz="2800" b="1" dirty="0"/>
          </a:p>
        </p:txBody>
      </p:sp>
      <p:sp>
        <p:nvSpPr>
          <p:cNvPr id="7" name="TekstSylinder 6"/>
          <p:cNvSpPr txBox="1"/>
          <p:nvPr/>
        </p:nvSpPr>
        <p:spPr>
          <a:xfrm>
            <a:off x="8695985" y="1482494"/>
            <a:ext cx="1198918" cy="523220"/>
          </a:xfrm>
          <a:prstGeom prst="rect">
            <a:avLst/>
          </a:prstGeom>
          <a:noFill/>
        </p:spPr>
        <p:txBody>
          <a:bodyPr wrap="none" rtlCol="0">
            <a:spAutoFit/>
          </a:bodyPr>
          <a:lstStyle/>
          <a:p>
            <a:r>
              <a:rPr lang="nb-NO" sz="2800" b="1" dirty="0" smtClean="0"/>
              <a:t>Nivå 3 </a:t>
            </a:r>
            <a:endParaRPr lang="nb-NO" sz="2800" b="1" dirty="0"/>
          </a:p>
        </p:txBody>
      </p:sp>
      <p:pic>
        <p:nvPicPr>
          <p:cNvPr id="14" name="Bilde 13" descr="Illustrasjon - nivå 3 av dokumentasjon" title="Illustrasjon - nivå 3 av dokumentasjon"/>
          <p:cNvPicPr>
            <a:picLocks noChangeAspect="1"/>
          </p:cNvPicPr>
          <p:nvPr/>
        </p:nvPicPr>
        <p:blipFill>
          <a:blip r:embed="rId4"/>
          <a:stretch>
            <a:fillRect/>
          </a:stretch>
        </p:blipFill>
        <p:spPr>
          <a:xfrm>
            <a:off x="8092765" y="2708331"/>
            <a:ext cx="2438707" cy="3235269"/>
          </a:xfrm>
          <a:prstGeom prst="rect">
            <a:avLst/>
          </a:prstGeom>
          <a:ln>
            <a:noFill/>
          </a:ln>
          <a:effectLst>
            <a:outerShdw blurRad="292100" dist="139700" dir="2700000" algn="tl" rotWithShape="0">
              <a:srgbClr val="333333">
                <a:alpha val="65000"/>
              </a:srgbClr>
            </a:outerShdw>
          </a:effectLst>
        </p:spPr>
      </p:pic>
      <p:sp>
        <p:nvSpPr>
          <p:cNvPr id="15" name="TekstSylinder 14"/>
          <p:cNvSpPr txBox="1"/>
          <p:nvPr/>
        </p:nvSpPr>
        <p:spPr>
          <a:xfrm>
            <a:off x="1544308" y="2005714"/>
            <a:ext cx="1952522" cy="369332"/>
          </a:xfrm>
          <a:prstGeom prst="rect">
            <a:avLst/>
          </a:prstGeom>
          <a:noFill/>
        </p:spPr>
        <p:txBody>
          <a:bodyPr wrap="none" rtlCol="0">
            <a:spAutoFit/>
          </a:bodyPr>
          <a:lstStyle/>
          <a:p>
            <a:r>
              <a:rPr lang="nb-NO" dirty="0" smtClean="0"/>
              <a:t>Tiltak – beskrivelse</a:t>
            </a:r>
          </a:p>
        </p:txBody>
      </p:sp>
      <p:sp>
        <p:nvSpPr>
          <p:cNvPr id="16" name="TekstSylinder 15"/>
          <p:cNvSpPr txBox="1"/>
          <p:nvPr/>
        </p:nvSpPr>
        <p:spPr>
          <a:xfrm>
            <a:off x="8328344" y="2005714"/>
            <a:ext cx="2073516" cy="369332"/>
          </a:xfrm>
          <a:prstGeom prst="rect">
            <a:avLst/>
          </a:prstGeom>
          <a:noFill/>
        </p:spPr>
        <p:txBody>
          <a:bodyPr wrap="none" rtlCol="0">
            <a:spAutoFit/>
          </a:bodyPr>
          <a:lstStyle/>
          <a:p>
            <a:r>
              <a:rPr lang="nb-NO" dirty="0" smtClean="0"/>
              <a:t>Detaljert om tiltaket</a:t>
            </a:r>
            <a:endParaRPr lang="nb-NO" dirty="0"/>
          </a:p>
        </p:txBody>
      </p:sp>
      <p:sp>
        <p:nvSpPr>
          <p:cNvPr id="17" name="TekstSylinder 16"/>
          <p:cNvSpPr txBox="1"/>
          <p:nvPr/>
        </p:nvSpPr>
        <p:spPr>
          <a:xfrm>
            <a:off x="5177385" y="2005714"/>
            <a:ext cx="1827167" cy="369332"/>
          </a:xfrm>
          <a:prstGeom prst="rect">
            <a:avLst/>
          </a:prstGeom>
          <a:noFill/>
        </p:spPr>
        <p:txBody>
          <a:bodyPr wrap="none" rtlCol="0">
            <a:spAutoFit/>
          </a:bodyPr>
          <a:lstStyle/>
          <a:p>
            <a:r>
              <a:rPr lang="nb-NO" dirty="0" smtClean="0"/>
              <a:t>Tiltak - aktiviteter</a:t>
            </a:r>
            <a:endParaRPr lang="nb-NO" dirty="0"/>
          </a:p>
        </p:txBody>
      </p:sp>
      <p:sp>
        <p:nvSpPr>
          <p:cNvPr id="18" name="TekstSylinder 17"/>
          <p:cNvSpPr txBox="1"/>
          <p:nvPr/>
        </p:nvSpPr>
        <p:spPr>
          <a:xfrm>
            <a:off x="1415884" y="6039234"/>
            <a:ext cx="2314031" cy="369332"/>
          </a:xfrm>
          <a:prstGeom prst="rect">
            <a:avLst/>
          </a:prstGeom>
          <a:noFill/>
        </p:spPr>
        <p:txBody>
          <a:bodyPr wrap="none" rtlCol="0">
            <a:spAutoFit/>
          </a:bodyPr>
          <a:lstStyle/>
          <a:p>
            <a:r>
              <a:rPr lang="nb-NO" dirty="0" smtClean="0"/>
              <a:t>PPT for presentasjoner</a:t>
            </a:r>
          </a:p>
        </p:txBody>
      </p:sp>
      <p:sp>
        <p:nvSpPr>
          <p:cNvPr id="19" name="TekstSylinder 18"/>
          <p:cNvSpPr txBox="1"/>
          <p:nvPr/>
        </p:nvSpPr>
        <p:spPr>
          <a:xfrm>
            <a:off x="7894851" y="6053773"/>
            <a:ext cx="2891561" cy="369332"/>
          </a:xfrm>
          <a:prstGeom prst="rect">
            <a:avLst/>
          </a:prstGeom>
          <a:noFill/>
        </p:spPr>
        <p:txBody>
          <a:bodyPr wrap="none" rtlCol="0">
            <a:spAutoFit/>
          </a:bodyPr>
          <a:lstStyle/>
          <a:p>
            <a:r>
              <a:rPr lang="nb-NO" dirty="0" smtClean="0"/>
              <a:t>For fagfolk og administrasjon</a:t>
            </a:r>
            <a:endParaRPr lang="nb-NO" dirty="0"/>
          </a:p>
        </p:txBody>
      </p:sp>
      <p:sp>
        <p:nvSpPr>
          <p:cNvPr id="20" name="TekstSylinder 19"/>
          <p:cNvSpPr txBox="1"/>
          <p:nvPr/>
        </p:nvSpPr>
        <p:spPr>
          <a:xfrm>
            <a:off x="5039166" y="6039234"/>
            <a:ext cx="2314031" cy="369332"/>
          </a:xfrm>
          <a:prstGeom prst="rect">
            <a:avLst/>
          </a:prstGeom>
          <a:noFill/>
        </p:spPr>
        <p:txBody>
          <a:bodyPr wrap="none" rtlCol="0">
            <a:spAutoFit/>
          </a:bodyPr>
          <a:lstStyle/>
          <a:p>
            <a:r>
              <a:rPr lang="nb-NO" dirty="0" smtClean="0"/>
              <a:t>PPT for presentasjoner</a:t>
            </a:r>
            <a:endParaRPr lang="nb-NO" dirty="0"/>
          </a:p>
        </p:txBody>
      </p:sp>
      <p:sp>
        <p:nvSpPr>
          <p:cNvPr id="8" name="Tittel 7" hidden="1"/>
          <p:cNvSpPr>
            <a:spLocks noGrp="1"/>
          </p:cNvSpPr>
          <p:nvPr>
            <p:ph type="title" idx="4294967295"/>
          </p:nvPr>
        </p:nvSpPr>
        <p:spPr/>
        <p:txBody>
          <a:bodyPr/>
          <a:lstStyle/>
          <a:p>
            <a:r>
              <a:rPr lang="en-US" dirty="0" err="1" smtClean="0"/>
              <a:t>Handlingsplanen</a:t>
            </a:r>
            <a:r>
              <a:rPr lang="en-US" dirty="0" smtClean="0"/>
              <a:t> – </a:t>
            </a:r>
            <a:r>
              <a:rPr lang="en-US" dirty="0" err="1" smtClean="0"/>
              <a:t>struktur</a:t>
            </a:r>
            <a:r>
              <a:rPr lang="en-US" dirty="0" smtClean="0"/>
              <a:t> </a:t>
            </a:r>
            <a:r>
              <a:rPr lang="en-US" dirty="0" err="1" smtClean="0"/>
              <a:t>på</a:t>
            </a:r>
            <a:r>
              <a:rPr lang="en-US" dirty="0" smtClean="0"/>
              <a:t> </a:t>
            </a:r>
            <a:r>
              <a:rPr lang="en-US" dirty="0" err="1" smtClean="0"/>
              <a:t>dokumentasjon</a:t>
            </a:r>
            <a:endParaRPr lang="en-US" dirty="0"/>
          </a:p>
        </p:txBody>
      </p:sp>
    </p:spTree>
    <p:extLst>
      <p:ext uri="{BB962C8B-B14F-4D97-AF65-F5344CB8AC3E}">
        <p14:creationId xmlns:p14="http://schemas.microsoft.com/office/powerpoint/2010/main" val="39126648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1" descr="Tabell over tiltak " title="Tabell over tiltak "/>
          <p:cNvGraphicFramePr>
            <a:graphicFrameLocks noGrp="1"/>
          </p:cNvGraphicFramePr>
          <p:nvPr>
            <p:extLst/>
          </p:nvPr>
        </p:nvGraphicFramePr>
        <p:xfrm>
          <a:off x="1136823" y="1794602"/>
          <a:ext cx="9521423" cy="2838858"/>
        </p:xfrm>
        <a:graphic>
          <a:graphicData uri="http://schemas.openxmlformats.org/drawingml/2006/table">
            <a:tbl>
              <a:tblPr firstRow="1" firstCol="1" bandRow="1">
                <a:tableStyleId>{5C22544A-7EE6-4342-B048-85BDC9FD1C3A}</a:tableStyleId>
              </a:tblPr>
              <a:tblGrid>
                <a:gridCol w="2187836">
                  <a:extLst>
                    <a:ext uri="{9D8B030D-6E8A-4147-A177-3AD203B41FA5}">
                      <a16:colId xmlns:a16="http://schemas.microsoft.com/office/drawing/2014/main" xmlns="" val="496735453"/>
                    </a:ext>
                  </a:extLst>
                </a:gridCol>
                <a:gridCol w="4092954">
                  <a:extLst>
                    <a:ext uri="{9D8B030D-6E8A-4147-A177-3AD203B41FA5}">
                      <a16:colId xmlns:a16="http://schemas.microsoft.com/office/drawing/2014/main" xmlns="" val="1608915672"/>
                    </a:ext>
                  </a:extLst>
                </a:gridCol>
                <a:gridCol w="1484985">
                  <a:extLst>
                    <a:ext uri="{9D8B030D-6E8A-4147-A177-3AD203B41FA5}">
                      <a16:colId xmlns:a16="http://schemas.microsoft.com/office/drawing/2014/main" xmlns="" val="1791972067"/>
                    </a:ext>
                  </a:extLst>
                </a:gridCol>
                <a:gridCol w="1755648">
                  <a:extLst>
                    <a:ext uri="{9D8B030D-6E8A-4147-A177-3AD203B41FA5}">
                      <a16:colId xmlns:a16="http://schemas.microsoft.com/office/drawing/2014/main" xmlns="" val="885688895"/>
                    </a:ext>
                  </a:extLst>
                </a:gridCol>
              </a:tblGrid>
              <a:tr h="618661">
                <a:tc>
                  <a:txBody>
                    <a:bodyPr/>
                    <a:lstStyle/>
                    <a:p>
                      <a:pPr>
                        <a:lnSpc>
                          <a:spcPct val="107000"/>
                        </a:lnSpc>
                        <a:spcAft>
                          <a:spcPts val="0"/>
                        </a:spcAft>
                      </a:pPr>
                      <a:r>
                        <a:rPr lang="nb-NO" sz="1200">
                          <a:effectLst/>
                        </a:rPr>
                        <a:t>Tittel på aktivitet </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200" dirty="0">
                          <a:effectLst/>
                        </a:rPr>
                        <a:t>Beskrivelse, mål for aktivitet</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200" dirty="0">
                          <a:effectLst/>
                        </a:rPr>
                        <a:t>Tidsrom for gjennom-føring av </a:t>
                      </a:r>
                      <a:r>
                        <a:rPr lang="nb-NO" sz="1200" dirty="0" smtClean="0">
                          <a:effectLst/>
                        </a:rPr>
                        <a:t>aktivitet</a:t>
                      </a:r>
                      <a:endParaRPr lang="nb-NO" sz="1200" dirty="0">
                        <a:effectLst/>
                      </a:endParaRPr>
                    </a:p>
                  </a:txBody>
                  <a:tcPr marL="68580" marR="68580" marT="0" marB="0"/>
                </a:tc>
                <a:tc>
                  <a:txBody>
                    <a:bodyPr/>
                    <a:lstStyle/>
                    <a:p>
                      <a:pPr>
                        <a:lnSpc>
                          <a:spcPct val="107000"/>
                        </a:lnSpc>
                        <a:spcAft>
                          <a:spcPts val="0"/>
                        </a:spcAft>
                      </a:pPr>
                      <a:r>
                        <a:rPr lang="nb-NO" sz="1200" dirty="0">
                          <a:effectLst/>
                        </a:rPr>
                        <a:t>Ansvarlig og deltagere i </a:t>
                      </a:r>
                      <a:r>
                        <a:rPr lang="nb-NO" sz="1200" dirty="0" smtClean="0">
                          <a:effectLst/>
                        </a:rPr>
                        <a:t>aktivitet</a:t>
                      </a:r>
                      <a:endParaRPr lang="nb-NO" sz="1200" dirty="0">
                        <a:effectLst/>
                      </a:endParaRPr>
                    </a:p>
                  </a:txBody>
                  <a:tcPr marL="68580" marR="68580" marT="0" marB="0"/>
                </a:tc>
                <a:extLst>
                  <a:ext uri="{0D108BD9-81ED-4DB2-BD59-A6C34878D82A}">
                    <a16:rowId xmlns:a16="http://schemas.microsoft.com/office/drawing/2014/main" xmlns="" val="3952086649"/>
                  </a:ext>
                </a:extLst>
              </a:tr>
              <a:tr h="409354">
                <a:tc>
                  <a:txBody>
                    <a:bodyPr/>
                    <a:lstStyle/>
                    <a:p>
                      <a:pPr>
                        <a:lnSpc>
                          <a:spcPct val="107000"/>
                        </a:lnSpc>
                        <a:spcAft>
                          <a:spcPts val="0"/>
                        </a:spcAft>
                      </a:pPr>
                      <a:r>
                        <a:rPr lang="nb-NO" sz="1200">
                          <a:effectLst/>
                        </a:rPr>
                        <a:t>Definere struktur</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200">
                          <a:effectLst/>
                        </a:rPr>
                        <a:t>Struktur og samordnet forståelse av hvordan et slikt dokument bør bygges opp. </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200">
                          <a:effectLst/>
                        </a:rPr>
                        <a:t>1/2019-1/2019</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200">
                          <a:effectLst/>
                        </a:rPr>
                        <a:t>Arbeidsgruppe</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997026636"/>
                  </a:ext>
                </a:extLst>
              </a:tr>
              <a:tr h="618661">
                <a:tc>
                  <a:txBody>
                    <a:bodyPr/>
                    <a:lstStyle/>
                    <a:p>
                      <a:pPr>
                        <a:lnSpc>
                          <a:spcPct val="107000"/>
                        </a:lnSpc>
                        <a:spcAft>
                          <a:spcPts val="0"/>
                        </a:spcAft>
                      </a:pPr>
                      <a:r>
                        <a:rPr lang="nb-NO" sz="1200">
                          <a:effectLst/>
                        </a:rPr>
                        <a:t>Innsamling av informasjon</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200">
                          <a:effectLst/>
                        </a:rPr>
                        <a:t>Implementasjon krav og anbefalinger jfr lover, forskrifter og andre styrende dokumenter i «Rammeverksdokumentet» </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200">
                          <a:effectLst/>
                        </a:rPr>
                        <a:t>1/2019-1/2019</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200">
                          <a:effectLst/>
                        </a:rPr>
                        <a:t>Kartverket</a:t>
                      </a:r>
                    </a:p>
                    <a:p>
                      <a:pPr>
                        <a:lnSpc>
                          <a:spcPct val="107000"/>
                        </a:lnSpc>
                        <a:spcAft>
                          <a:spcPts val="0"/>
                        </a:spcAft>
                      </a:pPr>
                      <a:r>
                        <a:rPr lang="nb-NO" sz="1200">
                          <a:effectLst/>
                        </a:rPr>
                        <a:t>Arbeidsgruppe</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285378506"/>
                  </a:ext>
                </a:extLst>
              </a:tr>
              <a:tr h="200046">
                <a:tc>
                  <a:txBody>
                    <a:bodyPr/>
                    <a:lstStyle/>
                    <a:p>
                      <a:pPr>
                        <a:lnSpc>
                          <a:spcPct val="107000"/>
                        </a:lnSpc>
                        <a:spcAft>
                          <a:spcPts val="0"/>
                        </a:spcAft>
                      </a:pPr>
                      <a:r>
                        <a:rPr lang="nb-NO" sz="1200">
                          <a:effectLst/>
                        </a:rPr>
                        <a:t>Krav og anbefalinger</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200" dirty="0">
                          <a:effectLst/>
                        </a:rPr>
                        <a:t>Gjennomgang av krav og </a:t>
                      </a:r>
                      <a:r>
                        <a:rPr lang="nb-NO" sz="1200" dirty="0" smtClean="0">
                          <a:effectLst/>
                        </a:rPr>
                        <a:t>anbefalinger</a:t>
                      </a:r>
                    </a:p>
                    <a:p>
                      <a:pPr>
                        <a:lnSpc>
                          <a:spcPct val="107000"/>
                        </a:lnSpc>
                        <a:spcAft>
                          <a:spcPts val="0"/>
                        </a:spcAft>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200">
                          <a:effectLst/>
                        </a:rPr>
                        <a:t>2/2019-6/2019</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200" dirty="0">
                          <a:effectLst/>
                        </a:rPr>
                        <a:t>Arbeidsgruppe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972496403"/>
                  </a:ext>
                </a:extLst>
              </a:tr>
              <a:tr h="200046">
                <a:tc>
                  <a:txBody>
                    <a:bodyPr/>
                    <a:lstStyle/>
                    <a:p>
                      <a:pPr>
                        <a:lnSpc>
                          <a:spcPct val="107000"/>
                        </a:lnSpc>
                        <a:spcAft>
                          <a:spcPts val="0"/>
                        </a:spcAft>
                      </a:pPr>
                      <a:r>
                        <a:rPr lang="nb-NO" sz="1200">
                          <a:effectLst/>
                        </a:rPr>
                        <a:t>Ferdigstillelse</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200" dirty="0">
                          <a:effectLst/>
                        </a:rPr>
                        <a:t>Redaksjon og teknisk </a:t>
                      </a:r>
                      <a:r>
                        <a:rPr lang="nb-NO" sz="1200" dirty="0" smtClean="0">
                          <a:effectLst/>
                        </a:rPr>
                        <a:t>ferdigstilling </a:t>
                      </a:r>
                    </a:p>
                    <a:p>
                      <a:pPr>
                        <a:lnSpc>
                          <a:spcPct val="107000"/>
                        </a:lnSpc>
                        <a:spcAft>
                          <a:spcPts val="0"/>
                        </a:spcAft>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200">
                          <a:effectLst/>
                        </a:rPr>
                        <a:t>6/2019</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200">
                          <a:effectLst/>
                        </a:rPr>
                        <a:t>Kartverket</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0380350"/>
                  </a:ext>
                </a:extLst>
              </a:tr>
              <a:tr h="409354">
                <a:tc>
                  <a:txBody>
                    <a:bodyPr/>
                    <a:lstStyle/>
                    <a:p>
                      <a:pPr>
                        <a:lnSpc>
                          <a:spcPct val="107000"/>
                        </a:lnSpc>
                        <a:spcAft>
                          <a:spcPts val="0"/>
                        </a:spcAft>
                      </a:pPr>
                      <a:r>
                        <a:rPr lang="nb-NO" sz="1200">
                          <a:effectLst/>
                        </a:rPr>
                        <a:t>Forankring og vedlikehold</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200">
                          <a:effectLst/>
                        </a:rPr>
                        <a:t>Vurdere behovet for videre arbeid med en versjon2, vedlikehold samt forankring mot styrende organer. </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200">
                          <a:effectLst/>
                        </a:rPr>
                        <a:t>6/2019</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200" dirty="0">
                          <a:effectLst/>
                        </a:rPr>
                        <a:t>Kartverket</a:t>
                      </a:r>
                    </a:p>
                    <a:p>
                      <a:pPr>
                        <a:lnSpc>
                          <a:spcPct val="107000"/>
                        </a:lnSpc>
                        <a:spcAft>
                          <a:spcPts val="0"/>
                        </a:spcAft>
                      </a:pPr>
                      <a:r>
                        <a:rPr lang="nb-NO" sz="1200" dirty="0">
                          <a:effectLst/>
                        </a:rPr>
                        <a:t>Arbeidsgruppe</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734774141"/>
                  </a:ext>
                </a:extLst>
              </a:tr>
            </a:tbl>
          </a:graphicData>
        </a:graphic>
      </p:graphicFrame>
      <p:sp>
        <p:nvSpPr>
          <p:cNvPr id="3" name="TekstSylinder 2">
            <a:extLst>
              <a:ext uri="{FF2B5EF4-FFF2-40B4-BE49-F238E27FC236}">
                <a16:creationId xmlns:a16="http://schemas.microsoft.com/office/drawing/2014/main" xmlns="" id="{5F216B73-89B9-432A-9FC6-EC93A41D2D3C}"/>
              </a:ext>
            </a:extLst>
          </p:cNvPr>
          <p:cNvSpPr txBox="1"/>
          <p:nvPr/>
        </p:nvSpPr>
        <p:spPr>
          <a:xfrm>
            <a:off x="1136823" y="740259"/>
            <a:ext cx="8265503" cy="646331"/>
          </a:xfrm>
          <a:prstGeom prst="rect">
            <a:avLst/>
          </a:prstGeom>
          <a:noFill/>
        </p:spPr>
        <p:txBody>
          <a:bodyPr wrap="square" rtlCol="0">
            <a:spAutoFit/>
          </a:bodyPr>
          <a:lstStyle/>
          <a:p>
            <a:r>
              <a:rPr lang="nb-NO" b="1" dirty="0">
                <a:solidFill>
                  <a:srgbClr val="5B9BD5">
                    <a:lumMod val="75000"/>
                  </a:srgbClr>
                </a:solidFill>
              </a:rPr>
              <a:t>TILTAK </a:t>
            </a:r>
            <a:r>
              <a:rPr lang="nb-NO" b="1" dirty="0" smtClean="0">
                <a:solidFill>
                  <a:srgbClr val="5B9BD5">
                    <a:lumMod val="75000"/>
                  </a:srgbClr>
                </a:solidFill>
              </a:rPr>
              <a:t>18: </a:t>
            </a:r>
            <a:endParaRPr lang="nb-NO" dirty="0">
              <a:solidFill>
                <a:srgbClr val="5B9BD5">
                  <a:lumMod val="75000"/>
                </a:srgbClr>
              </a:solidFill>
            </a:endParaRPr>
          </a:p>
          <a:p>
            <a:r>
              <a:rPr lang="nb-NO" b="1" dirty="0" smtClean="0">
                <a:solidFill>
                  <a:srgbClr val="44546A"/>
                </a:solidFill>
              </a:rPr>
              <a:t>RAMMEVERK </a:t>
            </a:r>
            <a:r>
              <a:rPr lang="nb-NO" b="1" dirty="0">
                <a:solidFill>
                  <a:srgbClr val="44546A"/>
                </a:solidFill>
              </a:rPr>
              <a:t>FOR TEKNOLOGISK </a:t>
            </a:r>
            <a:r>
              <a:rPr lang="nb-NO" b="1" dirty="0" smtClean="0">
                <a:solidFill>
                  <a:srgbClr val="44546A"/>
                </a:solidFill>
              </a:rPr>
              <a:t>SAMVIRKE, aktiviteter</a:t>
            </a:r>
            <a:endParaRPr lang="nb-NO" b="1" dirty="0">
              <a:solidFill>
                <a:srgbClr val="44546A"/>
              </a:solidFill>
            </a:endParaRPr>
          </a:p>
        </p:txBody>
      </p:sp>
      <p:sp>
        <p:nvSpPr>
          <p:cNvPr id="4" name="Tittel 3" hidden="1"/>
          <p:cNvSpPr>
            <a:spLocks noGrp="1"/>
          </p:cNvSpPr>
          <p:nvPr>
            <p:ph type="title" idx="4294967295"/>
          </p:nvPr>
        </p:nvSpPr>
        <p:spPr/>
        <p:txBody>
          <a:bodyPr/>
          <a:lstStyle/>
          <a:p>
            <a:r>
              <a:rPr lang="en-US" dirty="0" err="1" smtClean="0"/>
              <a:t>Tiltak</a:t>
            </a:r>
            <a:r>
              <a:rPr lang="en-US" dirty="0" smtClean="0"/>
              <a:t> 18: </a:t>
            </a:r>
            <a:r>
              <a:rPr lang="en-US" dirty="0" err="1" smtClean="0"/>
              <a:t>Rammeverk</a:t>
            </a:r>
            <a:r>
              <a:rPr lang="en-US" dirty="0" smtClean="0"/>
              <a:t> for </a:t>
            </a:r>
            <a:r>
              <a:rPr lang="en-US" dirty="0" err="1" smtClean="0"/>
              <a:t>teknologisk</a:t>
            </a:r>
            <a:r>
              <a:rPr lang="en-US" baseline="0" dirty="0" smtClean="0"/>
              <a:t> </a:t>
            </a:r>
            <a:r>
              <a:rPr lang="en-US" baseline="0" dirty="0" err="1" smtClean="0"/>
              <a:t>samvirke</a:t>
            </a:r>
            <a:r>
              <a:rPr lang="en-US" baseline="0" dirty="0" smtClean="0"/>
              <a:t>, </a:t>
            </a:r>
            <a:r>
              <a:rPr lang="en-US" baseline="0" dirty="0" err="1" smtClean="0"/>
              <a:t>aktiviteter</a:t>
            </a:r>
            <a:endParaRPr lang="en-US" dirty="0"/>
          </a:p>
        </p:txBody>
      </p:sp>
    </p:spTree>
    <p:extLst>
      <p:ext uri="{BB962C8B-B14F-4D97-AF65-F5344CB8AC3E}">
        <p14:creationId xmlns:p14="http://schemas.microsoft.com/office/powerpoint/2010/main" val="4654103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4 deler&#10;innsamling av data&#10;lagring og forvaltning&#10;tilrettelegging og distribusjon&#10;tilgang og bruk " title="Hva tiltaket berør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70561" y="5642688"/>
            <a:ext cx="5227584" cy="496360"/>
          </a:xfrm>
          <a:prstGeom prst="rect">
            <a:avLst/>
          </a:prstGeom>
        </p:spPr>
      </p:pic>
      <p:sp>
        <p:nvSpPr>
          <p:cNvPr id="5" name="TekstSylinder 4">
            <a:extLst>
              <a:ext uri="{FF2B5EF4-FFF2-40B4-BE49-F238E27FC236}">
                <a16:creationId xmlns:a16="http://schemas.microsoft.com/office/drawing/2014/main" xmlns="" id="{83B4A614-748B-43E4-A94E-0CACDD416D74}"/>
              </a:ext>
            </a:extLst>
          </p:cNvPr>
          <p:cNvSpPr txBox="1"/>
          <p:nvPr/>
        </p:nvSpPr>
        <p:spPr>
          <a:xfrm>
            <a:off x="950403" y="1379577"/>
            <a:ext cx="9787619" cy="5478423"/>
          </a:xfrm>
          <a:prstGeom prst="rect">
            <a:avLst/>
          </a:prstGeom>
          <a:noFill/>
        </p:spPr>
        <p:txBody>
          <a:bodyPr wrap="square" rtlCol="0">
            <a:spAutoFit/>
          </a:bodyPr>
          <a:lstStyle/>
          <a:p>
            <a:r>
              <a:rPr lang="nb-NO" sz="1600" dirty="0">
                <a:solidFill>
                  <a:srgbClr val="44546A"/>
                </a:solidFill>
              </a:rPr>
              <a:t>Brukerne må kunne stole på datainnholdet i den geografiske infrastrukturen. Utfordringene knyttet til informasjonssikkerhet er imidlertid økende også på </a:t>
            </a:r>
            <a:r>
              <a:rPr lang="nb-NO" sz="1600" dirty="0" err="1">
                <a:solidFill>
                  <a:srgbClr val="44546A"/>
                </a:solidFill>
              </a:rPr>
              <a:t>geodataområdet</a:t>
            </a:r>
            <a:r>
              <a:rPr lang="nb-NO" sz="1600" dirty="0">
                <a:solidFill>
                  <a:srgbClr val="44546A"/>
                </a:solidFill>
              </a:rPr>
              <a:t>. Aktørene skal oppfylle lovpålagte sikkerhetsmål og et tilstrekkelig sikkerhetsnivå basert på en dokumentert risikovurdering med hensyn til konfidensialitet, integritet og tilgjengelighet. Data og tjenester som skal unntas offentligheten skal ikke tilflyte uvedkommende. </a:t>
            </a:r>
            <a:r>
              <a:rPr lang="nb-NO" sz="1600" dirty="0" smtClean="0">
                <a:solidFill>
                  <a:srgbClr val="44546A"/>
                </a:solidFill>
              </a:rPr>
              <a:t>GDPR </a:t>
            </a:r>
            <a:r>
              <a:rPr lang="nb-NO" sz="1600" dirty="0">
                <a:solidFill>
                  <a:srgbClr val="44546A"/>
                </a:solidFill>
              </a:rPr>
              <a:t>og den nye personopplysningsloven setter også konkrete krav til innebygget personvern i alle </a:t>
            </a:r>
            <a:r>
              <a:rPr lang="nb-NO" sz="1600" dirty="0" smtClean="0">
                <a:solidFill>
                  <a:srgbClr val="44546A"/>
                </a:solidFill>
              </a:rPr>
              <a:t>IT-systemer. </a:t>
            </a:r>
            <a:r>
              <a:rPr lang="nb-NO" sz="1600" dirty="0">
                <a:solidFill>
                  <a:srgbClr val="44546A"/>
                </a:solidFill>
              </a:rPr>
              <a:t>Informasjonssikkerhet er </a:t>
            </a:r>
            <a:r>
              <a:rPr lang="nb-NO" sz="1600" dirty="0" smtClean="0">
                <a:solidFill>
                  <a:srgbClr val="44546A"/>
                </a:solidFill>
              </a:rPr>
              <a:t>den </a:t>
            </a:r>
            <a:r>
              <a:rPr lang="nb-NO" sz="1600" dirty="0">
                <a:solidFill>
                  <a:srgbClr val="44546A"/>
                </a:solidFill>
              </a:rPr>
              <a:t>enkelte virksomhets </a:t>
            </a:r>
            <a:r>
              <a:rPr lang="nb-NO" sz="1600" dirty="0" smtClean="0">
                <a:solidFill>
                  <a:srgbClr val="44546A"/>
                </a:solidFill>
              </a:rPr>
              <a:t>ansvar. Aktivitet;</a:t>
            </a:r>
          </a:p>
          <a:p>
            <a:endParaRPr lang="nb-NO" sz="1600" dirty="0">
              <a:solidFill>
                <a:srgbClr val="44546A"/>
              </a:solidFill>
            </a:endParaRPr>
          </a:p>
          <a:p>
            <a:pPr marL="285750" lvl="0" indent="-285750">
              <a:buFont typeface="Arial" panose="020B0604020202020204" pitchFamily="34" charset="0"/>
              <a:buChar char="•"/>
            </a:pPr>
            <a:r>
              <a:rPr lang="nb-NO" sz="1600" dirty="0" smtClean="0">
                <a:solidFill>
                  <a:srgbClr val="44546A"/>
                </a:solidFill>
              </a:rPr>
              <a:t>Utarbeide </a:t>
            </a:r>
            <a:r>
              <a:rPr lang="nb-NO" sz="1600" dirty="0">
                <a:solidFill>
                  <a:srgbClr val="44546A"/>
                </a:solidFill>
              </a:rPr>
              <a:t>en veileder med anbefalinger for informasjonssikkerhet inklusive GDPR. Veilederen skal øke </a:t>
            </a:r>
            <a:r>
              <a:rPr lang="nb-NO" sz="1600" dirty="0" smtClean="0">
                <a:solidFill>
                  <a:srgbClr val="44546A"/>
                </a:solidFill>
              </a:rPr>
              <a:t>bevissthet, </a:t>
            </a:r>
            <a:r>
              <a:rPr lang="nb-NO" sz="1600" dirty="0">
                <a:solidFill>
                  <a:srgbClr val="44546A"/>
                </a:solidFill>
              </a:rPr>
              <a:t>gi råd </a:t>
            </a:r>
            <a:r>
              <a:rPr lang="nb-NO" sz="1600" dirty="0" smtClean="0">
                <a:solidFill>
                  <a:srgbClr val="44546A"/>
                </a:solidFill>
              </a:rPr>
              <a:t>til etater </a:t>
            </a:r>
            <a:r>
              <a:rPr lang="nb-NO" sz="1600" dirty="0">
                <a:solidFill>
                  <a:srgbClr val="44546A"/>
                </a:solidFill>
              </a:rPr>
              <a:t>og brukere/leverandører av geodata i spørsmål om informasjonssikkerhet, GDPR mv.</a:t>
            </a:r>
          </a:p>
          <a:p>
            <a:pPr marL="285750" lvl="0" indent="-285750">
              <a:buFont typeface="Arial" panose="020B0604020202020204" pitchFamily="34" charset="0"/>
              <a:buChar char="•"/>
            </a:pPr>
            <a:r>
              <a:rPr lang="nb-NO" sz="1600" dirty="0">
                <a:solidFill>
                  <a:srgbClr val="44546A"/>
                </a:solidFill>
              </a:rPr>
              <a:t>Arbeidet skal blant annet tilby hjelp til verdivurderinger og særlig rette oppmerksomhet mot det som strekker seg ut over den enkelte </a:t>
            </a:r>
            <a:r>
              <a:rPr lang="nb-NO" sz="1600" dirty="0" smtClean="0">
                <a:solidFill>
                  <a:srgbClr val="44546A"/>
                </a:solidFill>
              </a:rPr>
              <a:t>etat/aktørs </a:t>
            </a:r>
            <a:r>
              <a:rPr lang="nb-NO" sz="1600" dirty="0">
                <a:solidFill>
                  <a:srgbClr val="44546A"/>
                </a:solidFill>
              </a:rPr>
              <a:t>ansvar for egen sikkerhet. Samvirke, avhengigheter, sårbarheter og trusler i verdikjeden/nettverket er viktige elementer i et informasjonssikkerhetsperspektiv. </a:t>
            </a:r>
          </a:p>
          <a:p>
            <a:pPr marL="285750" lvl="0" indent="-285750">
              <a:buFont typeface="Arial" panose="020B0604020202020204" pitchFamily="34" charset="0"/>
              <a:buChar char="•"/>
            </a:pPr>
            <a:r>
              <a:rPr lang="nb-NO" sz="1600" dirty="0" smtClean="0">
                <a:solidFill>
                  <a:srgbClr val="44546A"/>
                </a:solidFill>
              </a:rPr>
              <a:t>Aktører </a:t>
            </a:r>
            <a:r>
              <a:rPr lang="nb-NO" sz="1600" dirty="0">
                <a:solidFill>
                  <a:srgbClr val="44546A"/>
                </a:solidFill>
              </a:rPr>
              <a:t>skal gis veiledning på den kompetanse som er nødvendig for å vurdere sannsynligheten for og konsekvensene av mulige sikkerhetsbrudd. Veiledningen tar utgangspunkt i en risikobasert tilnærming der partene gjennomfører risikovurderinger, og deretter iverksetter nødvendige forebyggende tiltak. </a:t>
            </a:r>
            <a:endParaRPr lang="nb-NO" sz="1600" dirty="0" smtClean="0">
              <a:solidFill>
                <a:srgbClr val="44546A"/>
              </a:solidFill>
            </a:endParaRPr>
          </a:p>
          <a:p>
            <a:pPr marL="285750" lvl="0" indent="-285750">
              <a:buFont typeface="Arial" panose="020B0604020202020204" pitchFamily="34" charset="0"/>
              <a:buChar char="•"/>
            </a:pPr>
            <a:endParaRPr lang="nb-NO" sz="1600" dirty="0">
              <a:solidFill>
                <a:srgbClr val="44546A"/>
              </a:solidFill>
            </a:endParaRPr>
          </a:p>
          <a:p>
            <a:r>
              <a:rPr lang="nb-NO" sz="1600" b="1" dirty="0">
                <a:solidFill>
                  <a:schemeClr val="accent1">
                    <a:lumMod val="75000"/>
                  </a:schemeClr>
                </a:solidFill>
              </a:rPr>
              <a:t>Gjennomføring: 2019- </a:t>
            </a:r>
          </a:p>
          <a:p>
            <a:r>
              <a:rPr lang="nb-NO" sz="1600" b="1" dirty="0">
                <a:solidFill>
                  <a:schemeClr val="accent1">
                    <a:lumMod val="75000"/>
                  </a:schemeClr>
                </a:solidFill>
              </a:rPr>
              <a:t>Ansvarlig: </a:t>
            </a:r>
            <a:r>
              <a:rPr lang="nb-NO" sz="1600" b="1" dirty="0" smtClean="0">
                <a:solidFill>
                  <a:schemeClr val="accent1">
                    <a:lumMod val="75000"/>
                  </a:schemeClr>
                </a:solidFill>
              </a:rPr>
              <a:t>Kartverket</a:t>
            </a:r>
            <a:endParaRPr lang="nb-NO" sz="1600" b="1" dirty="0">
              <a:solidFill>
                <a:schemeClr val="accent1">
                  <a:lumMod val="75000"/>
                </a:schemeClr>
              </a:solidFill>
            </a:endParaRPr>
          </a:p>
          <a:p>
            <a:r>
              <a:rPr lang="nb-NO" sz="1600" b="1" dirty="0">
                <a:solidFill>
                  <a:schemeClr val="accent1">
                    <a:lumMod val="75000"/>
                  </a:schemeClr>
                </a:solidFill>
              </a:rPr>
              <a:t>Medvirkende: </a:t>
            </a:r>
            <a:r>
              <a:rPr lang="nb-NO" sz="1600" b="1" dirty="0" smtClean="0">
                <a:solidFill>
                  <a:schemeClr val="accent1">
                    <a:lumMod val="75000"/>
                  </a:schemeClr>
                </a:solidFill>
              </a:rPr>
              <a:t>DIFI, DSB </a:t>
            </a:r>
            <a:endParaRPr lang="nb-NO" sz="1600" b="1" dirty="0">
              <a:solidFill>
                <a:schemeClr val="accent1">
                  <a:lumMod val="75000"/>
                </a:schemeClr>
              </a:solidFill>
            </a:endParaRPr>
          </a:p>
          <a:p>
            <a:r>
              <a:rPr lang="nb-NO" sz="1600" b="1" dirty="0" smtClean="0">
                <a:solidFill>
                  <a:srgbClr val="5B9BD5">
                    <a:lumMod val="75000"/>
                  </a:srgbClr>
                </a:solidFill>
              </a:rPr>
              <a:t>Delmål</a:t>
            </a:r>
            <a:r>
              <a:rPr lang="nb-NO" sz="1600" b="1" dirty="0">
                <a:solidFill>
                  <a:srgbClr val="5B9BD5">
                    <a:lumMod val="75000"/>
                  </a:srgbClr>
                </a:solidFill>
              </a:rPr>
              <a:t>: </a:t>
            </a:r>
            <a:r>
              <a:rPr lang="nb-NO" sz="1600" b="1" dirty="0" smtClean="0">
                <a:solidFill>
                  <a:srgbClr val="5B9BD5">
                    <a:lumMod val="75000"/>
                  </a:srgbClr>
                </a:solidFill>
              </a:rPr>
              <a:t>2.2, 2.3</a:t>
            </a:r>
            <a:endParaRPr lang="nb-NO" sz="1600" b="1" dirty="0">
              <a:solidFill>
                <a:srgbClr val="5B9BD5">
                  <a:lumMod val="75000"/>
                </a:srgbClr>
              </a:solidFill>
            </a:endParaRPr>
          </a:p>
          <a:p>
            <a:r>
              <a:rPr lang="nb-NO" sz="1600" b="1" dirty="0">
                <a:solidFill>
                  <a:prstClr val="black"/>
                </a:solidFill>
              </a:rPr>
              <a:t/>
            </a:r>
            <a:br>
              <a:rPr lang="nb-NO" sz="1600" b="1" dirty="0">
                <a:solidFill>
                  <a:prstClr val="black"/>
                </a:solidFill>
              </a:rPr>
            </a:br>
            <a:endParaRPr lang="nb-NO" sz="1400" b="1" dirty="0">
              <a:solidFill>
                <a:schemeClr val="accent1">
                  <a:lumMod val="75000"/>
                </a:schemeClr>
              </a:solidFill>
            </a:endParaRPr>
          </a:p>
        </p:txBody>
      </p:sp>
      <p:sp>
        <p:nvSpPr>
          <p:cNvPr id="7" name="Rektangel 6"/>
          <p:cNvSpPr/>
          <p:nvPr/>
        </p:nvSpPr>
        <p:spPr>
          <a:xfrm>
            <a:off x="949994" y="660625"/>
            <a:ext cx="6096000" cy="646331"/>
          </a:xfrm>
          <a:prstGeom prst="rect">
            <a:avLst/>
          </a:prstGeom>
        </p:spPr>
        <p:txBody>
          <a:bodyPr>
            <a:spAutoFit/>
          </a:bodyPr>
          <a:lstStyle/>
          <a:p>
            <a:r>
              <a:rPr lang="nb-NO" b="1" dirty="0">
                <a:solidFill>
                  <a:srgbClr val="5B9BD5">
                    <a:lumMod val="75000"/>
                  </a:srgbClr>
                </a:solidFill>
              </a:rPr>
              <a:t>TILTAK </a:t>
            </a:r>
            <a:r>
              <a:rPr lang="nb-NO" b="1" dirty="0" smtClean="0">
                <a:solidFill>
                  <a:srgbClr val="5B9BD5">
                    <a:lumMod val="75000"/>
                  </a:srgbClr>
                </a:solidFill>
              </a:rPr>
              <a:t>19: </a:t>
            </a:r>
            <a:endParaRPr lang="nb-NO" dirty="0">
              <a:solidFill>
                <a:srgbClr val="5B9BD5">
                  <a:lumMod val="75000"/>
                </a:srgbClr>
              </a:solidFill>
            </a:endParaRPr>
          </a:p>
          <a:p>
            <a:r>
              <a:rPr lang="nb-NO" b="1" dirty="0" smtClean="0">
                <a:solidFill>
                  <a:srgbClr val="44546A"/>
                </a:solidFill>
              </a:rPr>
              <a:t>SAMORDNE </a:t>
            </a:r>
            <a:r>
              <a:rPr lang="nb-NO" b="1" dirty="0">
                <a:solidFill>
                  <a:srgbClr val="44546A"/>
                </a:solidFill>
              </a:rPr>
              <a:t>OPPFØLGING AV INFORMASJONSSIKKERHET</a:t>
            </a:r>
            <a:endParaRPr lang="nb-NO" sz="1600" dirty="0">
              <a:solidFill>
                <a:schemeClr val="tx2"/>
              </a:solidFill>
            </a:endParaRPr>
          </a:p>
        </p:txBody>
      </p:sp>
      <p:sp>
        <p:nvSpPr>
          <p:cNvPr id="9" name="Pil ned 8" descr="Pil" title="Pil"/>
          <p:cNvSpPr/>
          <p:nvPr/>
        </p:nvSpPr>
        <p:spPr>
          <a:xfrm>
            <a:off x="10220960" y="5286754"/>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0" name="Pil ned 9" descr="Pil" title="Pil"/>
          <p:cNvSpPr/>
          <p:nvPr/>
        </p:nvSpPr>
        <p:spPr>
          <a:xfrm>
            <a:off x="7656855" y="5281428"/>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1" name="Pil ned 10" descr="Pil" title="Pil"/>
          <p:cNvSpPr/>
          <p:nvPr/>
        </p:nvSpPr>
        <p:spPr>
          <a:xfrm>
            <a:off x="8919574" y="5286753"/>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2" name="Tittel 1" hidden="1"/>
          <p:cNvSpPr>
            <a:spLocks noGrp="1"/>
          </p:cNvSpPr>
          <p:nvPr>
            <p:ph type="title" idx="4294967295"/>
          </p:nvPr>
        </p:nvSpPr>
        <p:spPr/>
        <p:txBody>
          <a:bodyPr/>
          <a:lstStyle/>
          <a:p>
            <a:r>
              <a:rPr lang="en-US" dirty="0" err="1" smtClean="0"/>
              <a:t>Tiltak</a:t>
            </a:r>
            <a:r>
              <a:rPr lang="en-US" dirty="0" smtClean="0"/>
              <a:t> 19: </a:t>
            </a:r>
            <a:r>
              <a:rPr lang="en-US" dirty="0" err="1" smtClean="0"/>
              <a:t>Samordne</a:t>
            </a:r>
            <a:r>
              <a:rPr lang="en-US" dirty="0" smtClean="0"/>
              <a:t> </a:t>
            </a:r>
            <a:r>
              <a:rPr lang="en-US" dirty="0" err="1" smtClean="0"/>
              <a:t>oppfølging</a:t>
            </a:r>
            <a:r>
              <a:rPr lang="en-US" dirty="0" smtClean="0"/>
              <a:t> </a:t>
            </a:r>
            <a:r>
              <a:rPr lang="en-US" dirty="0" err="1" smtClean="0"/>
              <a:t>av</a:t>
            </a:r>
            <a:r>
              <a:rPr lang="en-US" dirty="0" smtClean="0"/>
              <a:t> </a:t>
            </a:r>
            <a:r>
              <a:rPr lang="en-US" dirty="0" err="1" smtClean="0"/>
              <a:t>informasjonssikkerhet</a:t>
            </a:r>
            <a:endParaRPr lang="en-US" dirty="0"/>
          </a:p>
        </p:txBody>
      </p:sp>
    </p:spTree>
    <p:extLst>
      <p:ext uri="{BB962C8B-B14F-4D97-AF65-F5344CB8AC3E}">
        <p14:creationId xmlns:p14="http://schemas.microsoft.com/office/powerpoint/2010/main" val="28693143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1" descr="Tabell over tiltak " title="Tabell over tiltak "/>
          <p:cNvGraphicFramePr>
            <a:graphicFrameLocks noGrp="1"/>
          </p:cNvGraphicFramePr>
          <p:nvPr>
            <p:extLst/>
          </p:nvPr>
        </p:nvGraphicFramePr>
        <p:xfrm>
          <a:off x="1082677" y="2323517"/>
          <a:ext cx="9699927" cy="2075403"/>
        </p:xfrm>
        <a:graphic>
          <a:graphicData uri="http://schemas.openxmlformats.org/drawingml/2006/table">
            <a:tbl>
              <a:tblPr firstRow="1" firstCol="1" bandRow="1">
                <a:tableStyleId>{5C22544A-7EE6-4342-B048-85BDC9FD1C3A}</a:tableStyleId>
              </a:tblPr>
              <a:tblGrid>
                <a:gridCol w="2040913">
                  <a:extLst>
                    <a:ext uri="{9D8B030D-6E8A-4147-A177-3AD203B41FA5}">
                      <a16:colId xmlns:a16="http://schemas.microsoft.com/office/drawing/2014/main" xmlns="" val="1530994154"/>
                    </a:ext>
                  </a:extLst>
                </a:gridCol>
                <a:gridCol w="4250132">
                  <a:extLst>
                    <a:ext uri="{9D8B030D-6E8A-4147-A177-3AD203B41FA5}">
                      <a16:colId xmlns:a16="http://schemas.microsoft.com/office/drawing/2014/main" xmlns="" val="97753390"/>
                    </a:ext>
                  </a:extLst>
                </a:gridCol>
                <a:gridCol w="1675180">
                  <a:extLst>
                    <a:ext uri="{9D8B030D-6E8A-4147-A177-3AD203B41FA5}">
                      <a16:colId xmlns:a16="http://schemas.microsoft.com/office/drawing/2014/main" xmlns="" val="3644080351"/>
                    </a:ext>
                  </a:extLst>
                </a:gridCol>
                <a:gridCol w="1733702">
                  <a:extLst>
                    <a:ext uri="{9D8B030D-6E8A-4147-A177-3AD203B41FA5}">
                      <a16:colId xmlns:a16="http://schemas.microsoft.com/office/drawing/2014/main" xmlns="" val="2750648948"/>
                    </a:ext>
                  </a:extLst>
                </a:gridCol>
              </a:tblGrid>
              <a:tr h="509747">
                <a:tc>
                  <a:txBody>
                    <a:bodyPr/>
                    <a:lstStyle/>
                    <a:p>
                      <a:pPr>
                        <a:lnSpc>
                          <a:spcPct val="107000"/>
                        </a:lnSpc>
                        <a:spcAft>
                          <a:spcPts val="0"/>
                        </a:spcAft>
                      </a:pPr>
                      <a:r>
                        <a:rPr lang="nb-NO" sz="1200" dirty="0">
                          <a:effectLst/>
                        </a:rPr>
                        <a:t>Tittel på aktivitet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2533" marR="72533" marT="0" marB="0"/>
                </a:tc>
                <a:tc>
                  <a:txBody>
                    <a:bodyPr/>
                    <a:lstStyle/>
                    <a:p>
                      <a:pPr>
                        <a:lnSpc>
                          <a:spcPct val="107000"/>
                        </a:lnSpc>
                        <a:spcAft>
                          <a:spcPts val="0"/>
                        </a:spcAft>
                      </a:pPr>
                      <a:r>
                        <a:rPr lang="nb-NO" sz="1200">
                          <a:effectLst/>
                        </a:rPr>
                        <a:t>Beskrivelse, mål for aktivitet</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72533" marR="72533" marT="0" marB="0"/>
                </a:tc>
                <a:tc>
                  <a:txBody>
                    <a:bodyPr/>
                    <a:lstStyle/>
                    <a:p>
                      <a:pPr>
                        <a:lnSpc>
                          <a:spcPct val="107000"/>
                        </a:lnSpc>
                        <a:spcAft>
                          <a:spcPts val="0"/>
                        </a:spcAft>
                      </a:pPr>
                      <a:r>
                        <a:rPr lang="nb-NO" sz="1200" dirty="0">
                          <a:effectLst/>
                        </a:rPr>
                        <a:t>Tidsrom for gjennom-føring av </a:t>
                      </a:r>
                      <a:r>
                        <a:rPr lang="nb-NO" sz="1200" dirty="0" smtClean="0">
                          <a:effectLst/>
                        </a:rPr>
                        <a:t>aktivitet</a:t>
                      </a:r>
                      <a:endParaRPr lang="nb-NO" sz="1200" dirty="0">
                        <a:effectLst/>
                      </a:endParaRPr>
                    </a:p>
                  </a:txBody>
                  <a:tcPr marL="72533" marR="72533" marT="0" marB="0"/>
                </a:tc>
                <a:tc>
                  <a:txBody>
                    <a:bodyPr/>
                    <a:lstStyle/>
                    <a:p>
                      <a:pPr>
                        <a:lnSpc>
                          <a:spcPct val="107000"/>
                        </a:lnSpc>
                        <a:spcAft>
                          <a:spcPts val="0"/>
                        </a:spcAft>
                      </a:pPr>
                      <a:r>
                        <a:rPr lang="nb-NO" sz="1200" dirty="0">
                          <a:effectLst/>
                        </a:rPr>
                        <a:t>Ansvarlig og deltagere i </a:t>
                      </a:r>
                      <a:r>
                        <a:rPr lang="nb-NO" sz="1200" dirty="0" smtClean="0">
                          <a:effectLst/>
                        </a:rPr>
                        <a:t>aktivitet</a:t>
                      </a:r>
                      <a:endParaRPr lang="nb-NO" sz="1200" dirty="0">
                        <a:effectLst/>
                      </a:endParaRPr>
                    </a:p>
                  </a:txBody>
                  <a:tcPr marL="72533" marR="72533" marT="0" marB="0"/>
                </a:tc>
                <a:extLst>
                  <a:ext uri="{0D108BD9-81ED-4DB2-BD59-A6C34878D82A}">
                    <a16:rowId xmlns:a16="http://schemas.microsoft.com/office/drawing/2014/main" xmlns="" val="3810476622"/>
                  </a:ext>
                </a:extLst>
              </a:tr>
              <a:tr h="682215">
                <a:tc>
                  <a:txBody>
                    <a:bodyPr/>
                    <a:lstStyle/>
                    <a:p>
                      <a:pPr>
                        <a:lnSpc>
                          <a:spcPct val="107000"/>
                        </a:lnSpc>
                        <a:spcAft>
                          <a:spcPts val="0"/>
                        </a:spcAft>
                      </a:pPr>
                      <a:r>
                        <a:rPr lang="nb-NO" sz="1200">
                          <a:effectLst/>
                        </a:rPr>
                        <a:t>Sikkerhetsprosjekt i Kartverket</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72533" marR="72533" marT="0" marB="0"/>
                </a:tc>
                <a:tc>
                  <a:txBody>
                    <a:bodyPr/>
                    <a:lstStyle/>
                    <a:p>
                      <a:pPr>
                        <a:lnSpc>
                          <a:spcPct val="107000"/>
                        </a:lnSpc>
                        <a:spcAft>
                          <a:spcPts val="0"/>
                        </a:spcAft>
                      </a:pPr>
                      <a:r>
                        <a:rPr lang="nb-NO" sz="1200" dirty="0">
                          <a:effectLst/>
                        </a:rPr>
                        <a:t>Sikkerhetsvurderinger og tiltaksdefinisjoner forbundet med å kunne etterleve NIST nivå 4. Hente erfaringer og etablere kompetanse på profesjonell informasjonssikring av en infrastruktur.</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2533" marR="72533" marT="0" marB="0"/>
                </a:tc>
                <a:tc>
                  <a:txBody>
                    <a:bodyPr/>
                    <a:lstStyle/>
                    <a:p>
                      <a:pPr>
                        <a:lnSpc>
                          <a:spcPct val="107000"/>
                        </a:lnSpc>
                        <a:spcAft>
                          <a:spcPts val="0"/>
                        </a:spcAft>
                      </a:pPr>
                      <a:r>
                        <a:rPr lang="nb-NO" sz="1200">
                          <a:effectLst/>
                        </a:rPr>
                        <a:t>2019-2021</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72533" marR="72533" marT="0" marB="0"/>
                </a:tc>
                <a:tc>
                  <a:txBody>
                    <a:bodyPr/>
                    <a:lstStyle/>
                    <a:p>
                      <a:pPr>
                        <a:lnSpc>
                          <a:spcPct val="107000"/>
                        </a:lnSpc>
                        <a:spcAft>
                          <a:spcPts val="0"/>
                        </a:spcAft>
                      </a:pPr>
                      <a:r>
                        <a:rPr lang="nb-NO" sz="1200" dirty="0">
                          <a:effectLst/>
                        </a:rPr>
                        <a:t>Kartverket</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2533" marR="72533" marT="0" marB="0"/>
                </a:tc>
                <a:extLst>
                  <a:ext uri="{0D108BD9-81ED-4DB2-BD59-A6C34878D82A}">
                    <a16:rowId xmlns:a16="http://schemas.microsoft.com/office/drawing/2014/main" xmlns="" val="3195509916"/>
                  </a:ext>
                </a:extLst>
              </a:tr>
              <a:tr h="337279">
                <a:tc>
                  <a:txBody>
                    <a:bodyPr/>
                    <a:lstStyle/>
                    <a:p>
                      <a:pPr>
                        <a:lnSpc>
                          <a:spcPct val="107000"/>
                        </a:lnSpc>
                        <a:spcAft>
                          <a:spcPts val="0"/>
                        </a:spcAft>
                      </a:pPr>
                      <a:r>
                        <a:rPr lang="nb-NO" sz="1200">
                          <a:effectLst/>
                        </a:rPr>
                        <a:t>Forslag til veileder</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72533" marR="72533" marT="0" marB="0"/>
                </a:tc>
                <a:tc>
                  <a:txBody>
                    <a:bodyPr/>
                    <a:lstStyle/>
                    <a:p>
                      <a:pPr>
                        <a:lnSpc>
                          <a:spcPct val="107000"/>
                        </a:lnSpc>
                        <a:spcAft>
                          <a:spcPts val="0"/>
                        </a:spcAft>
                      </a:pPr>
                      <a:r>
                        <a:rPr lang="nb-NO" sz="1200" dirty="0">
                          <a:effectLst/>
                        </a:rPr>
                        <a:t>Etablere en første versjon av veileder for sikkerhet i infrastrukturen. Fremlegge forslaget for Samordningsgruppen</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2533" marR="72533" marT="0" marB="0"/>
                </a:tc>
                <a:tc>
                  <a:txBody>
                    <a:bodyPr/>
                    <a:lstStyle/>
                    <a:p>
                      <a:pPr>
                        <a:lnSpc>
                          <a:spcPct val="107000"/>
                        </a:lnSpc>
                        <a:spcAft>
                          <a:spcPts val="0"/>
                        </a:spcAft>
                      </a:pPr>
                      <a:r>
                        <a:rPr lang="nb-NO" sz="1200">
                          <a:effectLst/>
                        </a:rPr>
                        <a:t>2019-2020</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72533" marR="72533" marT="0" marB="0"/>
                </a:tc>
                <a:tc>
                  <a:txBody>
                    <a:bodyPr/>
                    <a:lstStyle/>
                    <a:p>
                      <a:pPr>
                        <a:lnSpc>
                          <a:spcPct val="107000"/>
                        </a:lnSpc>
                        <a:spcAft>
                          <a:spcPts val="0"/>
                        </a:spcAft>
                      </a:pPr>
                      <a:r>
                        <a:rPr lang="nb-NO" sz="1200">
                          <a:effectLst/>
                        </a:rPr>
                        <a:t>Kartverket</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72533" marR="72533" marT="0" marB="0"/>
                </a:tc>
                <a:extLst>
                  <a:ext uri="{0D108BD9-81ED-4DB2-BD59-A6C34878D82A}">
                    <a16:rowId xmlns:a16="http://schemas.microsoft.com/office/drawing/2014/main" xmlns="" val="4153406567"/>
                  </a:ext>
                </a:extLst>
              </a:tr>
              <a:tr h="337279">
                <a:tc>
                  <a:txBody>
                    <a:bodyPr/>
                    <a:lstStyle/>
                    <a:p>
                      <a:pPr>
                        <a:lnSpc>
                          <a:spcPct val="107000"/>
                        </a:lnSpc>
                        <a:spcAft>
                          <a:spcPts val="0"/>
                        </a:spcAft>
                      </a:pPr>
                      <a:r>
                        <a:rPr lang="nb-NO" sz="1200">
                          <a:effectLst/>
                        </a:rPr>
                        <a:t>Revisjon av veileder</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72533" marR="72533" marT="0" marB="0"/>
                </a:tc>
                <a:tc>
                  <a:txBody>
                    <a:bodyPr/>
                    <a:lstStyle/>
                    <a:p>
                      <a:pPr>
                        <a:lnSpc>
                          <a:spcPct val="107000"/>
                        </a:lnSpc>
                        <a:spcAft>
                          <a:spcPts val="0"/>
                        </a:spcAft>
                      </a:pPr>
                      <a:r>
                        <a:rPr lang="nb-NO" sz="1200" dirty="0">
                          <a:effectLst/>
                        </a:rPr>
                        <a:t>Revidere veileder i tråd med erfaringene og kompetansen etablert i sikkerhetsprosjektet</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2533" marR="72533" marT="0" marB="0"/>
                </a:tc>
                <a:tc>
                  <a:txBody>
                    <a:bodyPr/>
                    <a:lstStyle/>
                    <a:p>
                      <a:pPr>
                        <a:lnSpc>
                          <a:spcPct val="107000"/>
                        </a:lnSpc>
                        <a:spcAft>
                          <a:spcPts val="0"/>
                        </a:spcAft>
                      </a:pPr>
                      <a:r>
                        <a:rPr lang="nb-NO" sz="1200" dirty="0">
                          <a:effectLst/>
                        </a:rPr>
                        <a:t>2021-2022</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2533" marR="72533" marT="0" marB="0"/>
                </a:tc>
                <a:tc>
                  <a:txBody>
                    <a:bodyPr/>
                    <a:lstStyle/>
                    <a:p>
                      <a:pPr>
                        <a:lnSpc>
                          <a:spcPct val="107000"/>
                        </a:lnSpc>
                        <a:spcAft>
                          <a:spcPts val="0"/>
                        </a:spcAft>
                      </a:pPr>
                      <a:r>
                        <a:rPr lang="nb-NO" sz="1200" dirty="0">
                          <a:effectLst/>
                        </a:rPr>
                        <a:t>Kartverket</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2533" marR="72533" marT="0" marB="0"/>
                </a:tc>
                <a:extLst>
                  <a:ext uri="{0D108BD9-81ED-4DB2-BD59-A6C34878D82A}">
                    <a16:rowId xmlns:a16="http://schemas.microsoft.com/office/drawing/2014/main" xmlns="" val="802962548"/>
                  </a:ext>
                </a:extLst>
              </a:tr>
            </a:tbl>
          </a:graphicData>
        </a:graphic>
      </p:graphicFrame>
      <p:sp>
        <p:nvSpPr>
          <p:cNvPr id="3" name="Rektangel 2"/>
          <p:cNvSpPr/>
          <p:nvPr/>
        </p:nvSpPr>
        <p:spPr>
          <a:xfrm>
            <a:off x="1082677" y="799614"/>
            <a:ext cx="9046622" cy="646331"/>
          </a:xfrm>
          <a:prstGeom prst="rect">
            <a:avLst/>
          </a:prstGeom>
        </p:spPr>
        <p:txBody>
          <a:bodyPr wrap="square">
            <a:spAutoFit/>
          </a:bodyPr>
          <a:lstStyle/>
          <a:p>
            <a:r>
              <a:rPr lang="nb-NO" b="1" dirty="0">
                <a:solidFill>
                  <a:srgbClr val="5B9BD5">
                    <a:lumMod val="75000"/>
                  </a:srgbClr>
                </a:solidFill>
              </a:rPr>
              <a:t>TILTAK </a:t>
            </a:r>
            <a:r>
              <a:rPr lang="nb-NO" b="1" dirty="0" smtClean="0">
                <a:solidFill>
                  <a:srgbClr val="5B9BD5">
                    <a:lumMod val="75000"/>
                  </a:srgbClr>
                </a:solidFill>
              </a:rPr>
              <a:t>19: </a:t>
            </a:r>
            <a:endParaRPr lang="nb-NO" dirty="0">
              <a:solidFill>
                <a:srgbClr val="5B9BD5">
                  <a:lumMod val="75000"/>
                </a:srgbClr>
              </a:solidFill>
            </a:endParaRPr>
          </a:p>
          <a:p>
            <a:r>
              <a:rPr lang="nb-NO" b="1" dirty="0" smtClean="0">
                <a:solidFill>
                  <a:srgbClr val="44546A"/>
                </a:solidFill>
              </a:rPr>
              <a:t>SAMORDNE </a:t>
            </a:r>
            <a:r>
              <a:rPr lang="nb-NO" b="1" dirty="0">
                <a:solidFill>
                  <a:srgbClr val="44546A"/>
                </a:solidFill>
              </a:rPr>
              <a:t>OPPFØLGING AV </a:t>
            </a:r>
            <a:r>
              <a:rPr lang="nb-NO" b="1" dirty="0" smtClean="0">
                <a:solidFill>
                  <a:srgbClr val="44546A"/>
                </a:solidFill>
              </a:rPr>
              <a:t>INFORMASJONSSIKKERHET, aktiviteter</a:t>
            </a:r>
            <a:endParaRPr lang="nb-NO" sz="1600" dirty="0">
              <a:solidFill>
                <a:schemeClr val="tx2"/>
              </a:solidFill>
            </a:endParaRPr>
          </a:p>
        </p:txBody>
      </p:sp>
      <p:sp>
        <p:nvSpPr>
          <p:cNvPr id="4" name="Tittel 3" hidden="1"/>
          <p:cNvSpPr>
            <a:spLocks noGrp="1"/>
          </p:cNvSpPr>
          <p:nvPr>
            <p:ph type="title" idx="4294967295"/>
          </p:nvPr>
        </p:nvSpPr>
        <p:spPr/>
        <p:txBody>
          <a:bodyPr/>
          <a:lstStyle/>
          <a:p>
            <a:r>
              <a:rPr lang="en-US" dirty="0" err="1" smtClean="0"/>
              <a:t>Tiltak</a:t>
            </a:r>
            <a:r>
              <a:rPr lang="en-US" dirty="0" smtClean="0"/>
              <a:t> 19: </a:t>
            </a:r>
            <a:r>
              <a:rPr lang="en-US" dirty="0" err="1" smtClean="0"/>
              <a:t>Samordne</a:t>
            </a:r>
            <a:r>
              <a:rPr lang="en-US" dirty="0" smtClean="0"/>
              <a:t> </a:t>
            </a:r>
            <a:r>
              <a:rPr lang="en-US" dirty="0" err="1" smtClean="0"/>
              <a:t>oppfølging</a:t>
            </a:r>
            <a:r>
              <a:rPr lang="en-US" dirty="0" smtClean="0"/>
              <a:t> </a:t>
            </a:r>
            <a:r>
              <a:rPr lang="en-US" dirty="0" err="1" smtClean="0"/>
              <a:t>av</a:t>
            </a:r>
            <a:r>
              <a:rPr lang="en-US" dirty="0" smtClean="0"/>
              <a:t> </a:t>
            </a:r>
            <a:r>
              <a:rPr lang="en-US" dirty="0" err="1" smtClean="0"/>
              <a:t>informasjonssikkerhet</a:t>
            </a:r>
            <a:r>
              <a:rPr lang="en-US" dirty="0" smtClean="0"/>
              <a:t>, </a:t>
            </a:r>
            <a:r>
              <a:rPr lang="en-US" dirty="0" err="1" smtClean="0"/>
              <a:t>aktiviteter</a:t>
            </a:r>
            <a:endParaRPr lang="en-US" dirty="0"/>
          </a:p>
        </p:txBody>
      </p:sp>
    </p:spTree>
    <p:extLst>
      <p:ext uri="{BB962C8B-B14F-4D97-AF65-F5344CB8AC3E}">
        <p14:creationId xmlns:p14="http://schemas.microsoft.com/office/powerpoint/2010/main" val="15777109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4 deler&#10;innsamling av data&#10;lagring og forvaltning&#10;tilrettelegging og distribusjon&#10;tilgang og bruk " title="Hva tiltaket berør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81094" y="5738190"/>
            <a:ext cx="5227584" cy="496360"/>
          </a:xfrm>
          <a:prstGeom prst="rect">
            <a:avLst/>
          </a:prstGeom>
        </p:spPr>
      </p:pic>
      <p:pic>
        <p:nvPicPr>
          <p:cNvPr id="4" name="Bilde 3" descr="dynamiske data fra mange sensorer land og sjø" title="Illustrasjon - dynamiske data"/>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2073" y="1765924"/>
            <a:ext cx="3014381" cy="2651772"/>
          </a:xfrm>
          <a:prstGeom prst="rect">
            <a:avLst/>
          </a:prstGeom>
        </p:spPr>
      </p:pic>
      <p:sp>
        <p:nvSpPr>
          <p:cNvPr id="5" name="TekstSylinder 4">
            <a:extLst>
              <a:ext uri="{FF2B5EF4-FFF2-40B4-BE49-F238E27FC236}">
                <a16:creationId xmlns:a16="http://schemas.microsoft.com/office/drawing/2014/main" xmlns="" id="{83B4A614-748B-43E4-A94E-0CACDD416D74}"/>
              </a:ext>
            </a:extLst>
          </p:cNvPr>
          <p:cNvSpPr txBox="1"/>
          <p:nvPr/>
        </p:nvSpPr>
        <p:spPr>
          <a:xfrm>
            <a:off x="923595" y="553453"/>
            <a:ext cx="6881754" cy="58477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TILTAK </a:t>
            </a:r>
            <a:r>
              <a:rPr kumimoji="0" lang="nb-NO" sz="18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20: </a:t>
            </a:r>
            <a:endParaRPr kumimoji="0" lang="nb-NO" sz="18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dirty="0">
                <a:ln>
                  <a:noFill/>
                </a:ln>
                <a:solidFill>
                  <a:prstClr val="black"/>
                </a:solidFill>
                <a:effectLst/>
                <a:uLnTx/>
                <a:uFillTx/>
                <a:latin typeface="Calibri" panose="020F0502020204030204"/>
                <a:ea typeface="+mn-ea"/>
                <a:cs typeface="+mn-cs"/>
              </a:rPr>
              <a:t>ETABLERE ET DISTRIBUERT, VIRTUELT DATASENTER FOR BRUK OG FORVALTNING AV DYNAMISKE GEODATA</a:t>
            </a:r>
            <a:endParaRPr kumimoji="0" lang="nb-NO"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dirty="0">
                <a:ln>
                  <a:noFill/>
                </a:ln>
                <a:solidFill>
                  <a:srgbClr val="44546A"/>
                </a:solidFill>
                <a:effectLst/>
                <a:uLnTx/>
                <a:uFillTx/>
                <a:latin typeface="Calibri" panose="020F0502020204030204"/>
                <a:ea typeface="+mn-ea"/>
                <a:cs typeface="+mn-cs"/>
              </a:rPr>
              <a:t/>
            </a:r>
            <a:br>
              <a:rPr kumimoji="0" lang="nb-NO" sz="1600" b="1" i="0" u="none" strike="noStrike" kern="1200" cap="none" spc="0" normalizeH="0" baseline="0" noProof="0" dirty="0">
                <a:ln>
                  <a:noFill/>
                </a:ln>
                <a:solidFill>
                  <a:srgbClr val="44546A"/>
                </a:solidFill>
                <a:effectLst/>
                <a:uLnTx/>
                <a:uFillTx/>
                <a:latin typeface="Calibri" panose="020F0502020204030204"/>
                <a:ea typeface="+mn-ea"/>
                <a:cs typeface="+mn-cs"/>
              </a:rPr>
            </a:br>
            <a:r>
              <a:rPr lang="nb-NO" sz="1600" dirty="0">
                <a:solidFill>
                  <a:srgbClr val="44546A"/>
                </a:solidFill>
              </a:rPr>
              <a:t>Dynamiske geodata vil inngå i den geografiske infrastrukturen. Det skal utvikles en felles tilnærming til håndteringen og publisering av dynamiske geodata.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600" dirty="0">
              <a:solidFill>
                <a:srgbClr val="44546A"/>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600" dirty="0">
                <a:solidFill>
                  <a:srgbClr val="44546A"/>
                </a:solidFill>
              </a:rPr>
              <a:t>Ta utgangspunkt i og bygge videre på Meteorologisk institutt-prosjektet «Enhetlig forvaltning av dynamiske geodata».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600" dirty="0">
                <a:solidFill>
                  <a:srgbClr val="44546A"/>
                </a:solidFill>
              </a:rPr>
              <a:t>Kartlegge bruksområder og datakilder og identifisere gevinster, herunder økt bruk av offentlige data; større nytte av investeringene gjennom langsiktig bevaring av data; muligheter for flerbruk; transparens og sporbarhet i beslutninger; etablering av et referansegrunnlag for ettertiden.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600" dirty="0">
                <a:solidFill>
                  <a:srgbClr val="44546A"/>
                </a:solidFill>
              </a:rPr>
              <a:t>Utvikle samarbeid mellom aktører med forvaltningsansvar for relevante offentlige data, om et felles rammeverk.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600" dirty="0">
                <a:solidFill>
                  <a:srgbClr val="44546A"/>
                </a:solidFill>
              </a:rPr>
              <a:t>Tilstrebe harmoniserte søks- og bruksmetadata, samt felles datastrukturer.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600" dirty="0">
                <a:solidFill>
                  <a:srgbClr val="44546A"/>
                </a:solidFill>
              </a:rPr>
              <a:t>Etablere et metadata-styrt, distribuert, virtuelt datasenter som bygger på eksisterende strukturer hos den enkelte dataforvalteren.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Gjennomføring: </a:t>
            </a:r>
            <a:r>
              <a:rPr kumimoji="0" lang="nb-NO" sz="16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2019-2022 </a:t>
            </a:r>
            <a:endParaRPr kumimoji="0" lang="nb-NO"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Ansvarlig: Meteorologisk institutt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Medvirkende: Miljødirektoratet, Kartverket m.fl</a:t>
            </a:r>
            <a:r>
              <a:rPr kumimoji="0" lang="nb-NO" sz="16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a:t>
            </a:r>
            <a:endParaRPr kumimoji="0" lang="nb-NO"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Delmål: 2.4, 2.5, 2.7, 2.3, 2.2, 1.1, 1.2, 3.1, 3.2, 3.4</a:t>
            </a:r>
          </a:p>
        </p:txBody>
      </p:sp>
      <p:sp>
        <p:nvSpPr>
          <p:cNvPr id="9" name="Pil ned 8" descr="Pil" title="Pil"/>
          <p:cNvSpPr/>
          <p:nvPr/>
        </p:nvSpPr>
        <p:spPr>
          <a:xfrm>
            <a:off x="9855199" y="5391258"/>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0" name="Pil ned 9" descr="Pil" title="Pil"/>
          <p:cNvSpPr/>
          <p:nvPr/>
        </p:nvSpPr>
        <p:spPr>
          <a:xfrm>
            <a:off x="7291094" y="5385932"/>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1" name="Pil ned 10" descr="Pil" title="Pil"/>
          <p:cNvSpPr/>
          <p:nvPr/>
        </p:nvSpPr>
        <p:spPr>
          <a:xfrm>
            <a:off x="8553813" y="5391257"/>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2" name="Tittel 1" hidden="1"/>
          <p:cNvSpPr>
            <a:spLocks noGrp="1"/>
          </p:cNvSpPr>
          <p:nvPr>
            <p:ph type="title" idx="4294967295"/>
          </p:nvPr>
        </p:nvSpPr>
        <p:spPr/>
        <p:txBody>
          <a:bodyPr>
            <a:normAutofit fontScale="90000"/>
          </a:bodyPr>
          <a:lstStyle/>
          <a:p>
            <a:r>
              <a:rPr lang="en-US" dirty="0" err="1" smtClean="0"/>
              <a:t>Tiltak</a:t>
            </a:r>
            <a:r>
              <a:rPr lang="en-US" dirty="0" smtClean="0"/>
              <a:t> 2:</a:t>
            </a:r>
            <a:r>
              <a:rPr lang="en-US" baseline="0" dirty="0" smtClean="0"/>
              <a:t> </a:t>
            </a:r>
            <a:r>
              <a:rPr lang="en-US" baseline="0" dirty="0" err="1" smtClean="0"/>
              <a:t>Etablere</a:t>
            </a:r>
            <a:r>
              <a:rPr lang="en-US" baseline="0" dirty="0" smtClean="0"/>
              <a:t> et </a:t>
            </a:r>
            <a:r>
              <a:rPr lang="en-US" baseline="0" dirty="0" err="1" smtClean="0"/>
              <a:t>distribuert</a:t>
            </a:r>
            <a:r>
              <a:rPr lang="en-US" baseline="0" dirty="0" smtClean="0"/>
              <a:t>, </a:t>
            </a:r>
            <a:r>
              <a:rPr lang="en-US" baseline="0" dirty="0" err="1" smtClean="0"/>
              <a:t>virtuelt</a:t>
            </a:r>
            <a:r>
              <a:rPr lang="en-US" baseline="0" dirty="0" smtClean="0"/>
              <a:t> </a:t>
            </a:r>
            <a:r>
              <a:rPr lang="en-US" baseline="0" dirty="0" err="1" smtClean="0"/>
              <a:t>datasenter</a:t>
            </a:r>
            <a:r>
              <a:rPr lang="en-US" baseline="0" dirty="0" smtClean="0"/>
              <a:t> for </a:t>
            </a:r>
            <a:r>
              <a:rPr lang="en-US" baseline="0" dirty="0" err="1" smtClean="0"/>
              <a:t>bruk</a:t>
            </a:r>
            <a:r>
              <a:rPr lang="en-US" baseline="0" dirty="0" smtClean="0"/>
              <a:t> </a:t>
            </a:r>
            <a:r>
              <a:rPr lang="en-US" baseline="0" dirty="0" err="1" smtClean="0"/>
              <a:t>og</a:t>
            </a:r>
            <a:r>
              <a:rPr lang="en-US" baseline="0" dirty="0" smtClean="0"/>
              <a:t> </a:t>
            </a:r>
            <a:r>
              <a:rPr lang="en-US" baseline="0" dirty="0" err="1" smtClean="0"/>
              <a:t>forvaltning</a:t>
            </a:r>
            <a:r>
              <a:rPr lang="en-US" baseline="0" dirty="0" smtClean="0"/>
              <a:t> </a:t>
            </a:r>
            <a:r>
              <a:rPr lang="en-US" baseline="0" dirty="0" err="1" smtClean="0"/>
              <a:t>av</a:t>
            </a:r>
            <a:r>
              <a:rPr lang="en-US" baseline="0" dirty="0" smtClean="0"/>
              <a:t> </a:t>
            </a:r>
            <a:r>
              <a:rPr lang="en-US" baseline="0" dirty="0" err="1" smtClean="0"/>
              <a:t>dynamiske</a:t>
            </a:r>
            <a:r>
              <a:rPr lang="en-US" baseline="0" dirty="0" smtClean="0"/>
              <a:t> geodata</a:t>
            </a:r>
            <a:endParaRPr lang="en-US" dirty="0"/>
          </a:p>
        </p:txBody>
      </p:sp>
    </p:spTree>
    <p:extLst>
      <p:ext uri="{BB962C8B-B14F-4D97-AF65-F5344CB8AC3E}">
        <p14:creationId xmlns:p14="http://schemas.microsoft.com/office/powerpoint/2010/main" val="24988150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xmlns="" id="{83B4A614-748B-43E4-A94E-0CACDD416D74}"/>
              </a:ext>
            </a:extLst>
          </p:cNvPr>
          <p:cNvSpPr txBox="1"/>
          <p:nvPr/>
        </p:nvSpPr>
        <p:spPr>
          <a:xfrm>
            <a:off x="923595" y="553453"/>
            <a:ext cx="688175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TILTAK </a:t>
            </a:r>
            <a:r>
              <a:rPr kumimoji="0" lang="nb-NO" sz="18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20: </a:t>
            </a:r>
            <a:endParaRPr kumimoji="0" lang="nb-NO" sz="18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dirty="0">
                <a:ln>
                  <a:noFill/>
                </a:ln>
                <a:solidFill>
                  <a:prstClr val="black"/>
                </a:solidFill>
                <a:effectLst/>
                <a:uLnTx/>
                <a:uFillTx/>
                <a:latin typeface="Calibri" panose="020F0502020204030204"/>
                <a:ea typeface="+mn-ea"/>
                <a:cs typeface="+mn-cs"/>
              </a:rPr>
              <a:t>ETABLERE ET DISTRIBUERT, VIRTUELT DATASENTER FOR BRUK OG FORVALTNING AV DYNAMISKE </a:t>
            </a:r>
            <a:r>
              <a:rPr kumimoji="0" lang="nb-NO" sz="1800" b="1" i="0" u="none" strike="noStrike" kern="1200" cap="none" spc="0" normalizeH="0" baseline="0" noProof="0" dirty="0" smtClean="0">
                <a:ln>
                  <a:noFill/>
                </a:ln>
                <a:solidFill>
                  <a:prstClr val="black"/>
                </a:solidFill>
                <a:effectLst/>
                <a:uLnTx/>
                <a:uFillTx/>
                <a:latin typeface="Calibri" panose="020F0502020204030204"/>
                <a:ea typeface="+mn-ea"/>
                <a:cs typeface="+mn-cs"/>
              </a:rPr>
              <a:t>GEODATA,</a:t>
            </a:r>
            <a:r>
              <a:rPr kumimoji="0" lang="nb-NO" sz="1800" b="1" i="0" u="none" strike="noStrike" kern="1200" cap="none" spc="0" normalizeH="0" noProof="0" dirty="0" smtClean="0">
                <a:ln>
                  <a:noFill/>
                </a:ln>
                <a:solidFill>
                  <a:prstClr val="black"/>
                </a:solidFill>
                <a:effectLst/>
                <a:uLnTx/>
                <a:uFillTx/>
                <a:latin typeface="Calibri" panose="020F0502020204030204"/>
                <a:ea typeface="+mn-ea"/>
                <a:cs typeface="+mn-cs"/>
              </a:rPr>
              <a:t> aktiviteter</a:t>
            </a:r>
            <a:endParaRPr kumimoji="0" lang="nb-NO" sz="1800" b="1"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graphicFrame>
        <p:nvGraphicFramePr>
          <p:cNvPr id="8" name="Tabell 7" descr="Tabell over tiltak " title="Tabell over tiltak "/>
          <p:cNvGraphicFramePr>
            <a:graphicFrameLocks noGrp="1"/>
          </p:cNvGraphicFramePr>
          <p:nvPr>
            <p:extLst/>
          </p:nvPr>
        </p:nvGraphicFramePr>
        <p:xfrm>
          <a:off x="1076217" y="2182908"/>
          <a:ext cx="9501562" cy="3327019"/>
        </p:xfrm>
        <a:graphic>
          <a:graphicData uri="http://schemas.openxmlformats.org/drawingml/2006/table">
            <a:tbl>
              <a:tblPr firstRow="1" firstCol="1" bandRow="1">
                <a:tableStyleId>{5C22544A-7EE6-4342-B048-85BDC9FD1C3A}</a:tableStyleId>
              </a:tblPr>
              <a:tblGrid>
                <a:gridCol w="2228457">
                  <a:extLst>
                    <a:ext uri="{9D8B030D-6E8A-4147-A177-3AD203B41FA5}">
                      <a16:colId xmlns:a16="http://schemas.microsoft.com/office/drawing/2014/main" xmlns="" val="3418611466"/>
                    </a:ext>
                  </a:extLst>
                </a:gridCol>
                <a:gridCol w="4127569">
                  <a:extLst>
                    <a:ext uri="{9D8B030D-6E8A-4147-A177-3AD203B41FA5}">
                      <a16:colId xmlns:a16="http://schemas.microsoft.com/office/drawing/2014/main" xmlns="" val="1232209406"/>
                    </a:ext>
                  </a:extLst>
                </a:gridCol>
                <a:gridCol w="1521562">
                  <a:extLst>
                    <a:ext uri="{9D8B030D-6E8A-4147-A177-3AD203B41FA5}">
                      <a16:colId xmlns:a16="http://schemas.microsoft.com/office/drawing/2014/main" xmlns="" val="3364119480"/>
                    </a:ext>
                  </a:extLst>
                </a:gridCol>
                <a:gridCol w="1623974">
                  <a:extLst>
                    <a:ext uri="{9D8B030D-6E8A-4147-A177-3AD203B41FA5}">
                      <a16:colId xmlns:a16="http://schemas.microsoft.com/office/drawing/2014/main" xmlns="" val="1703589798"/>
                    </a:ext>
                  </a:extLst>
                </a:gridCol>
              </a:tblGrid>
              <a:tr h="0">
                <a:tc>
                  <a:txBody>
                    <a:bodyPr/>
                    <a:lstStyle/>
                    <a:p>
                      <a:pPr>
                        <a:lnSpc>
                          <a:spcPct val="107000"/>
                        </a:lnSpc>
                        <a:spcAft>
                          <a:spcPts val="0"/>
                        </a:spcAft>
                      </a:pPr>
                      <a:r>
                        <a:rPr lang="nb-NO" sz="1200" dirty="0">
                          <a:solidFill>
                            <a:schemeClr val="bg1"/>
                          </a:solidFill>
                          <a:effectLst/>
                        </a:rPr>
                        <a:t>Tittel på aktivitet </a:t>
                      </a:r>
                      <a:endParaRPr lang="nb-NO"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nSpc>
                          <a:spcPct val="107000"/>
                        </a:lnSpc>
                        <a:spcAft>
                          <a:spcPts val="0"/>
                        </a:spcAft>
                      </a:pPr>
                      <a:r>
                        <a:rPr lang="nb-NO" sz="1200">
                          <a:solidFill>
                            <a:schemeClr val="bg1"/>
                          </a:solidFill>
                          <a:effectLst/>
                        </a:rPr>
                        <a:t>Beskrivelse, mål for aktivitet</a:t>
                      </a:r>
                      <a:endParaRPr lang="nb-NO"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nSpc>
                          <a:spcPct val="107000"/>
                        </a:lnSpc>
                        <a:spcAft>
                          <a:spcPts val="0"/>
                        </a:spcAft>
                      </a:pPr>
                      <a:r>
                        <a:rPr lang="nb-NO" sz="1200" dirty="0">
                          <a:solidFill>
                            <a:schemeClr val="bg1"/>
                          </a:solidFill>
                          <a:effectLst/>
                        </a:rPr>
                        <a:t>Tidsrom for gjennom-føring av aktivitet</a:t>
                      </a:r>
                    </a:p>
                    <a:p>
                      <a:pPr>
                        <a:lnSpc>
                          <a:spcPct val="107000"/>
                        </a:lnSpc>
                        <a:spcAft>
                          <a:spcPts val="0"/>
                        </a:spcAft>
                      </a:pPr>
                      <a:endParaRPr lang="nb-NO"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nSpc>
                          <a:spcPct val="107000"/>
                        </a:lnSpc>
                        <a:spcAft>
                          <a:spcPts val="0"/>
                        </a:spcAft>
                      </a:pPr>
                      <a:r>
                        <a:rPr lang="nb-NO" sz="1200" dirty="0">
                          <a:solidFill>
                            <a:schemeClr val="bg1"/>
                          </a:solidFill>
                          <a:effectLst/>
                        </a:rPr>
                        <a:t>Ansvarlig og deltagere i </a:t>
                      </a:r>
                      <a:r>
                        <a:rPr lang="nb-NO" sz="1200" dirty="0" smtClean="0">
                          <a:solidFill>
                            <a:schemeClr val="bg1"/>
                          </a:solidFill>
                          <a:effectLst/>
                        </a:rPr>
                        <a:t>aktivitet</a:t>
                      </a:r>
                      <a:endParaRPr lang="nb-NO" sz="1200" dirty="0">
                        <a:solidFill>
                          <a:schemeClr val="bg1"/>
                        </a:solidFill>
                        <a:effectLst/>
                      </a:endParaRPr>
                    </a:p>
                  </a:txBody>
                  <a:tcPr marL="68580" marR="68580" marT="0" marB="0">
                    <a:solidFill>
                      <a:schemeClr val="accent1"/>
                    </a:solidFill>
                  </a:tcPr>
                </a:tc>
                <a:extLst>
                  <a:ext uri="{0D108BD9-81ED-4DB2-BD59-A6C34878D82A}">
                    <a16:rowId xmlns:a16="http://schemas.microsoft.com/office/drawing/2014/main" xmlns="" val="4286004724"/>
                  </a:ext>
                </a:extLst>
              </a:tr>
              <a:tr h="0">
                <a:tc>
                  <a:txBody>
                    <a:bodyPr/>
                    <a:lstStyle/>
                    <a:p>
                      <a:pPr>
                        <a:lnSpc>
                          <a:spcPct val="107000"/>
                        </a:lnSpc>
                        <a:spcAft>
                          <a:spcPts val="0"/>
                        </a:spcAft>
                      </a:pPr>
                      <a:r>
                        <a:rPr lang="nb-NO" sz="1200">
                          <a:solidFill>
                            <a:schemeClr val="bg1"/>
                          </a:solidFill>
                          <a:effectLst/>
                        </a:rPr>
                        <a:t>Data Management Handbook</a:t>
                      </a:r>
                      <a:endParaRPr lang="nb-NO"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nSpc>
                          <a:spcPct val="107000"/>
                        </a:lnSpc>
                        <a:spcAft>
                          <a:spcPts val="0"/>
                        </a:spcAft>
                      </a:pPr>
                      <a:r>
                        <a:rPr lang="nb-NO" sz="1200" dirty="0">
                          <a:effectLst/>
                        </a:rPr>
                        <a:t>Skrive første utgaven av en håndbok for dataforvaltning ved MET. Interndokument (på engelsk) for MET personale, men en virksomhetsuavhengig versjon er planlagt</a:t>
                      </a:r>
                      <a:r>
                        <a:rPr lang="nb-NO" sz="1200" dirty="0" smtClean="0">
                          <a:effectLst/>
                        </a:rPr>
                        <a:t>.</a:t>
                      </a:r>
                    </a:p>
                    <a:p>
                      <a:pPr>
                        <a:lnSpc>
                          <a:spcPct val="107000"/>
                        </a:lnSpc>
                        <a:spcAft>
                          <a:spcPts val="0"/>
                        </a:spcAft>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200" dirty="0">
                          <a:effectLst/>
                        </a:rPr>
                        <a:t>01/2018 – 02/2019</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200" dirty="0" smtClean="0">
                          <a:effectLst/>
                        </a:rPr>
                        <a:t>MET</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96715271"/>
                  </a:ext>
                </a:extLst>
              </a:tr>
              <a:tr h="0">
                <a:tc>
                  <a:txBody>
                    <a:bodyPr/>
                    <a:lstStyle/>
                    <a:p>
                      <a:pPr>
                        <a:lnSpc>
                          <a:spcPct val="107000"/>
                        </a:lnSpc>
                        <a:spcAft>
                          <a:spcPts val="0"/>
                        </a:spcAft>
                      </a:pPr>
                      <a:r>
                        <a:rPr lang="nb-NO" sz="1200" dirty="0">
                          <a:solidFill>
                            <a:schemeClr val="bg1"/>
                          </a:solidFill>
                          <a:effectLst/>
                        </a:rPr>
                        <a:t>S-ENDA</a:t>
                      </a:r>
                      <a:endParaRPr lang="nb-NO"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nSpc>
                          <a:spcPct val="107000"/>
                        </a:lnSpc>
                        <a:spcAft>
                          <a:spcPts val="0"/>
                        </a:spcAft>
                      </a:pPr>
                      <a:r>
                        <a:rPr lang="nb-NO" sz="1200" dirty="0">
                          <a:effectLst/>
                        </a:rPr>
                        <a:t>Satsning - </a:t>
                      </a:r>
                      <a:r>
                        <a:rPr lang="nb-NO" sz="1200" dirty="0" err="1">
                          <a:effectLst/>
                        </a:rPr>
                        <a:t>ENhetlig</a:t>
                      </a:r>
                      <a:r>
                        <a:rPr lang="nb-NO" sz="1200" dirty="0">
                          <a:effectLst/>
                        </a:rPr>
                        <a:t> </a:t>
                      </a:r>
                      <a:r>
                        <a:rPr lang="nb-NO" sz="1200" dirty="0" err="1">
                          <a:effectLst/>
                        </a:rPr>
                        <a:t>DAtaforvaltning</a:t>
                      </a:r>
                      <a:r>
                        <a:rPr lang="nb-NO" sz="1200" dirty="0">
                          <a:effectLst/>
                        </a:rPr>
                        <a:t> til økt nytte for brukerne. Et prosjekt ledet av MET der målet er å etablere et nasjonalt, distribuert, virtuelt datasenter for offentlige dynamiske geodata. (Fra 2019 er det bevilget midler fra KMD for å etablere et nasjonalt datasenter for dynamiske geodata som beskrevet i «Enhetlig forvaltning av dynamiske geodata». Prosjekt S-ENDA (Satsning - </a:t>
                      </a:r>
                      <a:r>
                        <a:rPr lang="nb-NO" sz="1200" dirty="0" err="1">
                          <a:effectLst/>
                        </a:rPr>
                        <a:t>ENhetlig</a:t>
                      </a:r>
                      <a:r>
                        <a:rPr lang="nb-NO" sz="1200" dirty="0">
                          <a:effectLst/>
                        </a:rPr>
                        <a:t> </a:t>
                      </a:r>
                      <a:r>
                        <a:rPr lang="nb-NO" sz="1200" dirty="0" err="1">
                          <a:effectLst/>
                        </a:rPr>
                        <a:t>DAtaforvaltning</a:t>
                      </a:r>
                      <a:r>
                        <a:rPr lang="nb-NO" sz="1200" dirty="0">
                          <a:effectLst/>
                        </a:rPr>
                        <a:t> til økt nytte for brukerne) ledes av MET og vil involvere flere offentlige forvaltere av dynamiske geodata. Prosjektperioden er 2019-2022 (4 år</a:t>
                      </a:r>
                      <a:r>
                        <a:rPr lang="nb-NO" sz="1200" dirty="0" smtClean="0">
                          <a:effectLst/>
                        </a:rPr>
                        <a:t>).)</a:t>
                      </a:r>
                    </a:p>
                    <a:p>
                      <a:pPr>
                        <a:lnSpc>
                          <a:spcPct val="107000"/>
                        </a:lnSpc>
                        <a:spcAft>
                          <a:spcPts val="0"/>
                        </a:spcAft>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200">
                          <a:effectLst/>
                        </a:rPr>
                        <a:t>01/2019 – 12/2022</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200" dirty="0" smtClean="0">
                          <a:effectLst/>
                        </a:rPr>
                        <a:t>MET</a:t>
                      </a:r>
                      <a:endParaRPr lang="nb-NO" sz="1200" dirty="0">
                        <a:effectLst/>
                      </a:endParaRPr>
                    </a:p>
                    <a:p>
                      <a:pPr>
                        <a:lnSpc>
                          <a:spcPct val="107000"/>
                        </a:lnSpc>
                        <a:spcAft>
                          <a:spcPts val="0"/>
                        </a:spcAft>
                      </a:pPr>
                      <a:r>
                        <a:rPr lang="nb-NO" sz="1200" dirty="0">
                          <a:effectLst/>
                        </a:rPr>
                        <a:t>Øvrige deltakere skal identifiseres i 2019</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52339307"/>
                  </a:ext>
                </a:extLst>
              </a:tr>
            </a:tbl>
          </a:graphicData>
        </a:graphic>
      </p:graphicFrame>
      <p:sp>
        <p:nvSpPr>
          <p:cNvPr id="2" name="Tittel 1" hidden="1"/>
          <p:cNvSpPr>
            <a:spLocks noGrp="1"/>
          </p:cNvSpPr>
          <p:nvPr>
            <p:ph type="title" idx="4294967295"/>
          </p:nvPr>
        </p:nvSpPr>
        <p:spPr/>
        <p:txBody>
          <a:bodyPr>
            <a:normAutofit fontScale="90000"/>
          </a:bodyPr>
          <a:lstStyle/>
          <a:p>
            <a:r>
              <a:rPr lang="en-US" dirty="0" err="1" smtClean="0"/>
              <a:t>Tiltak</a:t>
            </a:r>
            <a:r>
              <a:rPr lang="en-US" dirty="0" smtClean="0"/>
              <a:t> 20: </a:t>
            </a:r>
            <a:r>
              <a:rPr lang="en-US" dirty="0" err="1" smtClean="0"/>
              <a:t>Etablere</a:t>
            </a:r>
            <a:r>
              <a:rPr lang="en-US" dirty="0" smtClean="0"/>
              <a:t> et </a:t>
            </a:r>
            <a:r>
              <a:rPr lang="en-US" dirty="0" err="1" smtClean="0"/>
              <a:t>distribuert</a:t>
            </a:r>
            <a:r>
              <a:rPr lang="en-US" dirty="0" smtClean="0"/>
              <a:t>,</a:t>
            </a:r>
            <a:r>
              <a:rPr lang="en-US" baseline="0" dirty="0" smtClean="0"/>
              <a:t> </a:t>
            </a:r>
            <a:r>
              <a:rPr lang="en-US" baseline="0" dirty="0" err="1" smtClean="0"/>
              <a:t>virtuelt</a:t>
            </a:r>
            <a:r>
              <a:rPr lang="en-US" baseline="0" dirty="0" smtClean="0"/>
              <a:t> </a:t>
            </a:r>
            <a:r>
              <a:rPr lang="en-US" baseline="0" dirty="0" err="1" smtClean="0"/>
              <a:t>datasenter</a:t>
            </a:r>
            <a:r>
              <a:rPr lang="en-US" baseline="0" dirty="0" smtClean="0"/>
              <a:t> for </a:t>
            </a:r>
            <a:r>
              <a:rPr lang="en-US" baseline="0" dirty="0" err="1" smtClean="0"/>
              <a:t>bruk</a:t>
            </a:r>
            <a:r>
              <a:rPr lang="en-US" baseline="0" dirty="0" smtClean="0"/>
              <a:t> </a:t>
            </a:r>
            <a:r>
              <a:rPr lang="en-US" baseline="0" dirty="0" err="1" smtClean="0"/>
              <a:t>og</a:t>
            </a:r>
            <a:r>
              <a:rPr lang="en-US" baseline="0" dirty="0" smtClean="0"/>
              <a:t> </a:t>
            </a:r>
            <a:r>
              <a:rPr lang="en-US" baseline="0" dirty="0" err="1" smtClean="0"/>
              <a:t>forvaltning</a:t>
            </a:r>
            <a:r>
              <a:rPr lang="en-US" baseline="0" dirty="0" smtClean="0"/>
              <a:t> </a:t>
            </a:r>
            <a:r>
              <a:rPr lang="en-US" baseline="0" dirty="0" err="1" smtClean="0"/>
              <a:t>av</a:t>
            </a:r>
            <a:r>
              <a:rPr lang="en-US" baseline="0" dirty="0" smtClean="0"/>
              <a:t> </a:t>
            </a:r>
            <a:r>
              <a:rPr lang="en-US" baseline="0" dirty="0" err="1" smtClean="0"/>
              <a:t>dynamiske</a:t>
            </a:r>
            <a:r>
              <a:rPr lang="en-US" baseline="0" dirty="0" smtClean="0"/>
              <a:t> geodata, </a:t>
            </a:r>
            <a:r>
              <a:rPr lang="en-US" baseline="0" dirty="0" err="1" smtClean="0"/>
              <a:t>aktiviteter</a:t>
            </a:r>
            <a:endParaRPr lang="en-US" dirty="0"/>
          </a:p>
        </p:txBody>
      </p:sp>
    </p:spTree>
    <p:extLst>
      <p:ext uri="{BB962C8B-B14F-4D97-AF65-F5344CB8AC3E}">
        <p14:creationId xmlns:p14="http://schemas.microsoft.com/office/powerpoint/2010/main" val="29328018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4 deler&#10;innsamling av data&#10;lagring og forvaltning&#10;tilrettelegging og distribusjon&#10;tilgang og bruk " title="Hva tiltaket berør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71858" y="5656732"/>
            <a:ext cx="5227584" cy="496360"/>
          </a:xfrm>
          <a:prstGeom prst="rect">
            <a:avLst/>
          </a:prstGeom>
        </p:spPr>
      </p:pic>
      <p:sp>
        <p:nvSpPr>
          <p:cNvPr id="4" name="TekstSylinder 3">
            <a:extLst>
              <a:ext uri="{FF2B5EF4-FFF2-40B4-BE49-F238E27FC236}">
                <a16:creationId xmlns:a16="http://schemas.microsoft.com/office/drawing/2014/main" xmlns="" id="{BDBD39F9-7DE3-494E-8C6B-A613B9F81613}"/>
              </a:ext>
            </a:extLst>
          </p:cNvPr>
          <p:cNvSpPr txBox="1"/>
          <p:nvPr/>
        </p:nvSpPr>
        <p:spPr>
          <a:xfrm>
            <a:off x="914981" y="553453"/>
            <a:ext cx="6738652" cy="5847755"/>
          </a:xfrm>
          <a:prstGeom prst="rect">
            <a:avLst/>
          </a:prstGeom>
          <a:noFill/>
        </p:spPr>
        <p:txBody>
          <a:bodyPr wrap="square" rtlCol="0">
            <a:spAutoFit/>
          </a:bodyPr>
          <a:lstStyle/>
          <a:p>
            <a:r>
              <a:rPr lang="nb-NO" b="1" dirty="0">
                <a:solidFill>
                  <a:srgbClr val="5B9BD5">
                    <a:lumMod val="75000"/>
                  </a:srgbClr>
                </a:solidFill>
              </a:rPr>
              <a:t>TILTAK </a:t>
            </a:r>
            <a:r>
              <a:rPr lang="nb-NO" b="1" dirty="0" smtClean="0">
                <a:solidFill>
                  <a:srgbClr val="5B9BD5">
                    <a:lumMod val="75000"/>
                  </a:srgbClr>
                </a:solidFill>
              </a:rPr>
              <a:t>21: </a:t>
            </a:r>
            <a:endParaRPr lang="nb-NO" dirty="0">
              <a:solidFill>
                <a:srgbClr val="5B9BD5">
                  <a:lumMod val="75000"/>
                </a:srgbClr>
              </a:solidFill>
            </a:endParaRPr>
          </a:p>
          <a:p>
            <a:r>
              <a:rPr lang="nb-NO" b="1" dirty="0">
                <a:solidFill>
                  <a:srgbClr val="44546A"/>
                </a:solidFill>
              </a:rPr>
              <a:t>ETABLERE EN FELLESLØSNING FOR LAGRING OG </a:t>
            </a:r>
            <a:br>
              <a:rPr lang="nb-NO" b="1" dirty="0">
                <a:solidFill>
                  <a:srgbClr val="44546A"/>
                </a:solidFill>
              </a:rPr>
            </a:br>
            <a:r>
              <a:rPr lang="nb-NO" b="1" dirty="0">
                <a:solidFill>
                  <a:srgbClr val="44546A"/>
                </a:solidFill>
              </a:rPr>
              <a:t>FORVALTNING AV </a:t>
            </a:r>
            <a:r>
              <a:rPr lang="nb-NO" b="1" dirty="0" smtClean="0">
                <a:solidFill>
                  <a:srgbClr val="44546A"/>
                </a:solidFill>
              </a:rPr>
              <a:t>DETALJERT GRUNNKART </a:t>
            </a:r>
            <a:r>
              <a:rPr lang="nb-NO" b="1" dirty="0">
                <a:solidFill>
                  <a:srgbClr val="44546A"/>
                </a:solidFill>
              </a:rPr>
              <a:t>(FKB)</a:t>
            </a:r>
          </a:p>
          <a:p>
            <a:endParaRPr lang="nb-NO" sz="1600" dirty="0" smtClean="0">
              <a:solidFill>
                <a:srgbClr val="44546A"/>
              </a:solidFill>
            </a:endParaRPr>
          </a:p>
          <a:p>
            <a:r>
              <a:rPr lang="nb-NO" sz="1600" dirty="0" smtClean="0">
                <a:solidFill>
                  <a:srgbClr val="44546A"/>
                </a:solidFill>
              </a:rPr>
              <a:t>Robuste </a:t>
            </a:r>
            <a:r>
              <a:rPr lang="nb-NO" sz="1600" dirty="0">
                <a:solidFill>
                  <a:srgbClr val="44546A"/>
                </a:solidFill>
              </a:rPr>
              <a:t>og brukervennlige fellesløsninger </a:t>
            </a:r>
            <a:r>
              <a:rPr lang="nb-NO" sz="1600" dirty="0" smtClean="0">
                <a:solidFill>
                  <a:srgbClr val="44546A"/>
                </a:solidFill>
              </a:rPr>
              <a:t>sikrer en </a:t>
            </a:r>
            <a:r>
              <a:rPr lang="nb-NO" sz="1600" dirty="0">
                <a:solidFill>
                  <a:srgbClr val="44546A"/>
                </a:solidFill>
              </a:rPr>
              <a:t>samordnet forvaltning av viktige data, i et livsløpsperspektiv. </a:t>
            </a:r>
          </a:p>
          <a:p>
            <a:endParaRPr lang="nb-NO" sz="1600" dirty="0">
              <a:solidFill>
                <a:srgbClr val="44546A"/>
              </a:solidFill>
            </a:endParaRPr>
          </a:p>
          <a:p>
            <a:pPr marL="285750" indent="-285750">
              <a:buFont typeface="Arial" panose="020B0604020202020204" pitchFamily="34" charset="0"/>
              <a:buChar char="•"/>
            </a:pPr>
            <a:r>
              <a:rPr lang="nb-NO" sz="1600" dirty="0">
                <a:solidFill>
                  <a:srgbClr val="44546A"/>
                </a:solidFill>
              </a:rPr>
              <a:t>Ferdigstille en nasjonal løsning for forvaltning av felles kartdatabase - som omfatter de mest detaljerte karttema og fagdata – og som kommunene og staten samarbeider om å investere i. </a:t>
            </a:r>
          </a:p>
          <a:p>
            <a:pPr marL="285750" indent="-285750">
              <a:buFont typeface="Arial" panose="020B0604020202020204" pitchFamily="34" charset="0"/>
              <a:buChar char="•"/>
            </a:pPr>
            <a:r>
              <a:rPr lang="nb-NO" sz="1600" dirty="0">
                <a:solidFill>
                  <a:srgbClr val="44546A"/>
                </a:solidFill>
              </a:rPr>
              <a:t>Sikre at den felles forvaltningsløsningen bidrar til å effektivisere og heve kvaliteten på viktige prosesser i samfunnet.</a:t>
            </a:r>
          </a:p>
          <a:p>
            <a:pPr marL="285750" indent="-285750">
              <a:buFont typeface="Arial" panose="020B0604020202020204" pitchFamily="34" charset="0"/>
              <a:buChar char="•"/>
            </a:pPr>
            <a:r>
              <a:rPr lang="nb-NO" sz="1600" dirty="0">
                <a:solidFill>
                  <a:srgbClr val="44546A"/>
                </a:solidFill>
              </a:rPr>
              <a:t>Ivareta behovet for at kommunene også kan være originaldata-ansvarlige.</a:t>
            </a:r>
          </a:p>
          <a:p>
            <a:pPr marL="285750" indent="-285750">
              <a:buFont typeface="Arial" panose="020B0604020202020204" pitchFamily="34" charset="0"/>
              <a:buChar char="•"/>
            </a:pPr>
            <a:r>
              <a:rPr lang="nb-NO" sz="1600" dirty="0">
                <a:solidFill>
                  <a:srgbClr val="44546A"/>
                </a:solidFill>
              </a:rPr>
              <a:t>Sikre plattformuavhengighet og tilstrebe at kommuner tar i bruk </a:t>
            </a:r>
            <a:r>
              <a:rPr lang="nb-NO" sz="1600" dirty="0" smtClean="0">
                <a:solidFill>
                  <a:srgbClr val="44546A"/>
                </a:solidFill>
              </a:rPr>
              <a:t>løsningen. </a:t>
            </a:r>
            <a:endParaRPr lang="nb-NO" sz="1600" dirty="0">
              <a:solidFill>
                <a:srgbClr val="44546A"/>
              </a:solidFill>
            </a:endParaRPr>
          </a:p>
          <a:p>
            <a:pPr marL="285750" indent="-285750">
              <a:buFont typeface="Arial" panose="020B0604020202020204" pitchFamily="34" charset="0"/>
              <a:buChar char="•"/>
            </a:pPr>
            <a:r>
              <a:rPr lang="nb-NO" sz="1600" dirty="0">
                <a:solidFill>
                  <a:srgbClr val="44546A"/>
                </a:solidFill>
              </a:rPr>
              <a:t>Evaluere konseptet </a:t>
            </a:r>
            <a:r>
              <a:rPr lang="nb-NO" sz="1600" dirty="0" smtClean="0">
                <a:solidFill>
                  <a:srgbClr val="44546A"/>
                </a:solidFill>
              </a:rPr>
              <a:t>og </a:t>
            </a:r>
            <a:r>
              <a:rPr lang="nb-NO" sz="1600" dirty="0">
                <a:solidFill>
                  <a:srgbClr val="44546A"/>
                </a:solidFill>
              </a:rPr>
              <a:t>spesifisere en ny og fremtidsrettet løsning som også håndterer 3D-data, basert på brukerbehov og erfaringene fra den første fasen.</a:t>
            </a:r>
          </a:p>
          <a:p>
            <a:endParaRPr lang="nb-NO" sz="1600" dirty="0" smtClean="0">
              <a:solidFill>
                <a:srgbClr val="44546A"/>
              </a:solidFill>
            </a:endParaRPr>
          </a:p>
          <a:p>
            <a:endParaRPr lang="nb-NO" sz="1600" dirty="0">
              <a:solidFill>
                <a:srgbClr val="44546A"/>
              </a:solidFill>
            </a:endParaRPr>
          </a:p>
          <a:p>
            <a:r>
              <a:rPr lang="nb-NO" sz="1600" b="1" dirty="0">
                <a:solidFill>
                  <a:srgbClr val="5B9BD5">
                    <a:lumMod val="75000"/>
                  </a:srgbClr>
                </a:solidFill>
              </a:rPr>
              <a:t>Gjennomføring: </a:t>
            </a:r>
            <a:r>
              <a:rPr lang="nb-NO" sz="1600" b="1" dirty="0" smtClean="0">
                <a:solidFill>
                  <a:srgbClr val="5B9BD5">
                    <a:lumMod val="75000"/>
                  </a:srgbClr>
                </a:solidFill>
              </a:rPr>
              <a:t>2018 - </a:t>
            </a:r>
            <a:endParaRPr lang="nb-NO" sz="1600" b="1" dirty="0">
              <a:solidFill>
                <a:srgbClr val="5B9BD5">
                  <a:lumMod val="75000"/>
                </a:srgbClr>
              </a:solidFill>
            </a:endParaRPr>
          </a:p>
          <a:p>
            <a:r>
              <a:rPr lang="nb-NO" sz="1600" b="1" dirty="0">
                <a:solidFill>
                  <a:srgbClr val="5B9BD5">
                    <a:lumMod val="75000"/>
                  </a:srgbClr>
                </a:solidFill>
              </a:rPr>
              <a:t>Ansvarlig: Kartverket</a:t>
            </a:r>
            <a:br>
              <a:rPr lang="nb-NO" sz="1600" b="1" dirty="0">
                <a:solidFill>
                  <a:srgbClr val="5B9BD5">
                    <a:lumMod val="75000"/>
                  </a:srgbClr>
                </a:solidFill>
              </a:rPr>
            </a:br>
            <a:r>
              <a:rPr lang="nb-NO" sz="1600" b="1" dirty="0">
                <a:solidFill>
                  <a:srgbClr val="5B9BD5">
                    <a:lumMod val="75000"/>
                  </a:srgbClr>
                </a:solidFill>
              </a:rPr>
              <a:t>Medvirkende: </a:t>
            </a:r>
            <a:r>
              <a:rPr lang="nb-NO" sz="1600" b="1" dirty="0" smtClean="0">
                <a:solidFill>
                  <a:srgbClr val="5B9BD5">
                    <a:lumMod val="75000"/>
                  </a:srgbClr>
                </a:solidFill>
              </a:rPr>
              <a:t>Kommuner, Geovekst, privat sektor</a:t>
            </a:r>
            <a:endParaRPr lang="nb-NO" sz="1600" b="1" dirty="0">
              <a:solidFill>
                <a:srgbClr val="5B9BD5">
                  <a:lumMod val="75000"/>
                </a:srgbClr>
              </a:solidFill>
            </a:endParaRPr>
          </a:p>
          <a:p>
            <a:r>
              <a:rPr lang="nb-NO" sz="1600" b="1" dirty="0" smtClean="0">
                <a:solidFill>
                  <a:srgbClr val="5B9BD5">
                    <a:lumMod val="75000"/>
                  </a:srgbClr>
                </a:solidFill>
              </a:rPr>
              <a:t>Delmål</a:t>
            </a:r>
            <a:r>
              <a:rPr lang="nb-NO" sz="1600" b="1" dirty="0">
                <a:solidFill>
                  <a:srgbClr val="5B9BD5">
                    <a:lumMod val="75000"/>
                  </a:srgbClr>
                </a:solidFill>
              </a:rPr>
              <a:t>: 2.2</a:t>
            </a:r>
          </a:p>
        </p:txBody>
      </p:sp>
      <p:pic>
        <p:nvPicPr>
          <p:cNvPr id="5" name="Bilde 4" descr="planlegger øsnker ferske data" title="Faksimile - avi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4021" y="1486019"/>
            <a:ext cx="3114264" cy="2896200"/>
          </a:xfrm>
          <a:prstGeom prst="rect">
            <a:avLst/>
          </a:prstGeom>
          <a:ln>
            <a:noFill/>
          </a:ln>
          <a:effectLst>
            <a:outerShdw blurRad="292100" dist="139700" dir="2700000" algn="tl" rotWithShape="0">
              <a:srgbClr val="333333">
                <a:alpha val="65000"/>
              </a:srgbClr>
            </a:outerShdw>
          </a:effectLst>
        </p:spPr>
      </p:pic>
      <p:sp>
        <p:nvSpPr>
          <p:cNvPr id="8" name="Pil ned 7" descr="Pil" title="Pil"/>
          <p:cNvSpPr/>
          <p:nvPr/>
        </p:nvSpPr>
        <p:spPr>
          <a:xfrm>
            <a:off x="9855199" y="5286754"/>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9" name="Pil ned 8" descr="Pil" title="Pil"/>
          <p:cNvSpPr/>
          <p:nvPr/>
        </p:nvSpPr>
        <p:spPr>
          <a:xfrm>
            <a:off x="7291094" y="5281428"/>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3" name="Tittel 2" hidden="1"/>
          <p:cNvSpPr>
            <a:spLocks noGrp="1"/>
          </p:cNvSpPr>
          <p:nvPr>
            <p:ph type="title" idx="4294967295"/>
          </p:nvPr>
        </p:nvSpPr>
        <p:spPr/>
        <p:txBody>
          <a:bodyPr/>
          <a:lstStyle/>
          <a:p>
            <a:r>
              <a:rPr lang="en-US" dirty="0" err="1" smtClean="0"/>
              <a:t>Tiltak</a:t>
            </a:r>
            <a:r>
              <a:rPr lang="en-US" baseline="0" dirty="0" smtClean="0"/>
              <a:t> 21: </a:t>
            </a:r>
            <a:r>
              <a:rPr lang="en-US" baseline="0" dirty="0" err="1" smtClean="0"/>
              <a:t>Etablere</a:t>
            </a:r>
            <a:r>
              <a:rPr lang="en-US" baseline="0" dirty="0" smtClean="0"/>
              <a:t> </a:t>
            </a:r>
            <a:r>
              <a:rPr lang="en-US" baseline="0" dirty="0" err="1" smtClean="0"/>
              <a:t>en</a:t>
            </a:r>
            <a:r>
              <a:rPr lang="en-US" baseline="0" dirty="0" smtClean="0"/>
              <a:t> </a:t>
            </a:r>
            <a:r>
              <a:rPr lang="en-US" baseline="0" dirty="0" err="1" smtClean="0"/>
              <a:t>fellesløsning</a:t>
            </a:r>
            <a:r>
              <a:rPr lang="en-US" baseline="0" dirty="0" smtClean="0"/>
              <a:t> for </a:t>
            </a:r>
            <a:r>
              <a:rPr lang="en-US" baseline="0" dirty="0" err="1" smtClean="0"/>
              <a:t>lagring</a:t>
            </a:r>
            <a:r>
              <a:rPr lang="en-US" baseline="0" dirty="0" smtClean="0"/>
              <a:t> </a:t>
            </a:r>
            <a:r>
              <a:rPr lang="en-US" baseline="0" dirty="0" err="1" smtClean="0"/>
              <a:t>og</a:t>
            </a:r>
            <a:r>
              <a:rPr lang="en-US" baseline="0" dirty="0" smtClean="0"/>
              <a:t> </a:t>
            </a:r>
            <a:r>
              <a:rPr lang="en-US" baseline="0" dirty="0" err="1" smtClean="0"/>
              <a:t>forvaltning</a:t>
            </a:r>
            <a:r>
              <a:rPr lang="en-US" baseline="0" dirty="0" smtClean="0"/>
              <a:t> </a:t>
            </a:r>
            <a:r>
              <a:rPr lang="en-US" baseline="0" dirty="0" err="1" smtClean="0"/>
              <a:t>av</a:t>
            </a:r>
            <a:r>
              <a:rPr lang="en-US" baseline="0" dirty="0" smtClean="0"/>
              <a:t> </a:t>
            </a:r>
            <a:r>
              <a:rPr lang="en-US" baseline="0" dirty="0" err="1" smtClean="0"/>
              <a:t>detaljert</a:t>
            </a:r>
            <a:r>
              <a:rPr lang="en-US" baseline="0" dirty="0" smtClean="0"/>
              <a:t> </a:t>
            </a:r>
            <a:r>
              <a:rPr lang="en-US" baseline="0" dirty="0" err="1" smtClean="0"/>
              <a:t>grunnkart</a:t>
            </a:r>
            <a:r>
              <a:rPr lang="en-US" baseline="0" dirty="0" smtClean="0"/>
              <a:t> (FKB)</a:t>
            </a:r>
            <a:endParaRPr lang="en-US" dirty="0"/>
          </a:p>
        </p:txBody>
      </p:sp>
    </p:spTree>
    <p:extLst>
      <p:ext uri="{BB962C8B-B14F-4D97-AF65-F5344CB8AC3E}">
        <p14:creationId xmlns:p14="http://schemas.microsoft.com/office/powerpoint/2010/main" val="25438868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xmlns="" id="{83B4A614-748B-43E4-A94E-0CACDD416D74}"/>
              </a:ext>
            </a:extLst>
          </p:cNvPr>
          <p:cNvSpPr txBox="1"/>
          <p:nvPr/>
        </p:nvSpPr>
        <p:spPr>
          <a:xfrm>
            <a:off x="806794" y="554859"/>
            <a:ext cx="8575746" cy="1200329"/>
          </a:xfrm>
          <a:prstGeom prst="rect">
            <a:avLst/>
          </a:prstGeom>
          <a:noFill/>
        </p:spPr>
        <p:txBody>
          <a:bodyPr wrap="square" rtlCol="0">
            <a:spAutoFit/>
          </a:bodyPr>
          <a:lstStyle/>
          <a:p>
            <a:r>
              <a:rPr lang="nb-NO" b="1" dirty="0">
                <a:solidFill>
                  <a:schemeClr val="accent1">
                    <a:lumMod val="75000"/>
                  </a:schemeClr>
                </a:solidFill>
              </a:rPr>
              <a:t>TILTAK </a:t>
            </a:r>
            <a:r>
              <a:rPr lang="nb-NO" b="1" dirty="0" smtClean="0">
                <a:solidFill>
                  <a:schemeClr val="accent1">
                    <a:lumMod val="75000"/>
                  </a:schemeClr>
                </a:solidFill>
              </a:rPr>
              <a:t>21: </a:t>
            </a:r>
            <a:endParaRPr lang="nb-NO" dirty="0">
              <a:solidFill>
                <a:schemeClr val="accent1">
                  <a:lumMod val="75000"/>
                </a:schemeClr>
              </a:solidFill>
            </a:endParaRPr>
          </a:p>
          <a:p>
            <a:r>
              <a:rPr lang="nb-NO" b="1" dirty="0" smtClean="0">
                <a:solidFill>
                  <a:schemeClr val="tx2"/>
                </a:solidFill>
              </a:rPr>
              <a:t>ETABLERE EN FELLESLØSNING FOR LAGRING OG FORVALTNING AV DETALJERTE GRUNNKART (FKB), </a:t>
            </a:r>
            <a:r>
              <a:rPr lang="nb-NO" b="1" dirty="0">
                <a:solidFill>
                  <a:srgbClr val="44546A"/>
                </a:solidFill>
              </a:rPr>
              <a:t>a</a:t>
            </a:r>
            <a:r>
              <a:rPr lang="nb-NO" b="1" dirty="0" smtClean="0">
                <a:solidFill>
                  <a:srgbClr val="44546A"/>
                </a:solidFill>
              </a:rPr>
              <a:t>ktiviteter: </a:t>
            </a:r>
            <a:endParaRPr lang="nb-NO" b="1" dirty="0">
              <a:solidFill>
                <a:srgbClr val="44546A"/>
              </a:solidFill>
            </a:endParaRPr>
          </a:p>
          <a:p>
            <a:endParaRPr lang="nb-NO" b="1" dirty="0" smtClean="0">
              <a:solidFill>
                <a:prstClr val="black"/>
              </a:solidFill>
            </a:endParaRPr>
          </a:p>
        </p:txBody>
      </p:sp>
      <p:graphicFrame>
        <p:nvGraphicFramePr>
          <p:cNvPr id="10" name="Tabell 9" descr="Tabell over tiltak " title="Tabell over tiltak "/>
          <p:cNvGraphicFramePr>
            <a:graphicFrameLocks noGrp="1"/>
          </p:cNvGraphicFramePr>
          <p:nvPr>
            <p:extLst/>
          </p:nvPr>
        </p:nvGraphicFramePr>
        <p:xfrm>
          <a:off x="897710" y="1885883"/>
          <a:ext cx="9884171" cy="4177284"/>
        </p:xfrm>
        <a:graphic>
          <a:graphicData uri="http://schemas.openxmlformats.org/drawingml/2006/table">
            <a:tbl>
              <a:tblPr firstRow="1" firstCol="1" bandRow="1">
                <a:tableStyleId>{5C22544A-7EE6-4342-B048-85BDC9FD1C3A}</a:tableStyleId>
              </a:tblPr>
              <a:tblGrid>
                <a:gridCol w="2317481">
                  <a:extLst>
                    <a:ext uri="{9D8B030D-6E8A-4147-A177-3AD203B41FA5}">
                      <a16:colId xmlns:a16="http://schemas.microsoft.com/office/drawing/2014/main" xmlns="" val="3311558712"/>
                    </a:ext>
                  </a:extLst>
                </a:gridCol>
                <a:gridCol w="4270831">
                  <a:extLst>
                    <a:ext uri="{9D8B030D-6E8A-4147-A177-3AD203B41FA5}">
                      <a16:colId xmlns:a16="http://schemas.microsoft.com/office/drawing/2014/main" xmlns="" val="1203585929"/>
                    </a:ext>
                  </a:extLst>
                </a:gridCol>
                <a:gridCol w="1176958">
                  <a:extLst>
                    <a:ext uri="{9D8B030D-6E8A-4147-A177-3AD203B41FA5}">
                      <a16:colId xmlns:a16="http://schemas.microsoft.com/office/drawing/2014/main" xmlns="" val="1565810113"/>
                    </a:ext>
                  </a:extLst>
                </a:gridCol>
                <a:gridCol w="2118901">
                  <a:extLst>
                    <a:ext uri="{9D8B030D-6E8A-4147-A177-3AD203B41FA5}">
                      <a16:colId xmlns:a16="http://schemas.microsoft.com/office/drawing/2014/main" xmlns="" val="1086784757"/>
                    </a:ext>
                  </a:extLst>
                </a:gridCol>
              </a:tblGrid>
              <a:tr h="0">
                <a:tc>
                  <a:txBody>
                    <a:bodyPr/>
                    <a:lstStyle/>
                    <a:p>
                      <a:pPr>
                        <a:lnSpc>
                          <a:spcPct val="107000"/>
                        </a:lnSpc>
                        <a:spcAft>
                          <a:spcPts val="0"/>
                        </a:spcAft>
                      </a:pPr>
                      <a:r>
                        <a:rPr lang="nb-NO" sz="1200" dirty="0">
                          <a:solidFill>
                            <a:schemeClr val="bg1"/>
                          </a:solidFill>
                          <a:effectLst/>
                        </a:rPr>
                        <a:t>Tittel på aktivitet </a:t>
                      </a:r>
                      <a:endParaRPr lang="nb-NO"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nSpc>
                          <a:spcPct val="107000"/>
                        </a:lnSpc>
                        <a:spcAft>
                          <a:spcPts val="0"/>
                        </a:spcAft>
                      </a:pPr>
                      <a:r>
                        <a:rPr lang="nb-NO" sz="1200">
                          <a:solidFill>
                            <a:schemeClr val="bg1"/>
                          </a:solidFill>
                          <a:effectLst/>
                        </a:rPr>
                        <a:t>Beskrivelse, mål for aktivitet</a:t>
                      </a:r>
                      <a:endParaRPr lang="nb-NO"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nSpc>
                          <a:spcPct val="107000"/>
                        </a:lnSpc>
                        <a:spcAft>
                          <a:spcPts val="0"/>
                        </a:spcAft>
                      </a:pPr>
                      <a:r>
                        <a:rPr lang="nb-NO" sz="1200" dirty="0">
                          <a:solidFill>
                            <a:schemeClr val="bg1"/>
                          </a:solidFill>
                          <a:effectLst/>
                        </a:rPr>
                        <a:t>Tidsrom for gjennom-føring av </a:t>
                      </a:r>
                      <a:r>
                        <a:rPr lang="nb-NO" sz="1200" dirty="0" smtClean="0">
                          <a:solidFill>
                            <a:schemeClr val="bg1"/>
                          </a:solidFill>
                          <a:effectLst/>
                        </a:rPr>
                        <a:t>aktivitet</a:t>
                      </a:r>
                      <a:endParaRPr lang="nb-NO" sz="1200" dirty="0">
                        <a:solidFill>
                          <a:schemeClr val="bg1"/>
                        </a:solidFill>
                        <a:effectLst/>
                      </a:endParaRPr>
                    </a:p>
                  </a:txBody>
                  <a:tcPr marL="68580" marR="68580" marT="0" marB="0">
                    <a:solidFill>
                      <a:schemeClr val="accent1"/>
                    </a:solidFill>
                  </a:tcPr>
                </a:tc>
                <a:tc>
                  <a:txBody>
                    <a:bodyPr/>
                    <a:lstStyle/>
                    <a:p>
                      <a:pPr>
                        <a:lnSpc>
                          <a:spcPct val="107000"/>
                        </a:lnSpc>
                        <a:spcAft>
                          <a:spcPts val="0"/>
                        </a:spcAft>
                      </a:pPr>
                      <a:r>
                        <a:rPr lang="nb-NO" sz="1200" dirty="0">
                          <a:solidFill>
                            <a:schemeClr val="bg1"/>
                          </a:solidFill>
                          <a:effectLst/>
                        </a:rPr>
                        <a:t>Ansvarlig og deltagere i </a:t>
                      </a:r>
                      <a:r>
                        <a:rPr lang="nb-NO" sz="1200" dirty="0" smtClean="0">
                          <a:solidFill>
                            <a:schemeClr val="bg1"/>
                          </a:solidFill>
                          <a:effectLst/>
                        </a:rPr>
                        <a:t>aktivitet</a:t>
                      </a:r>
                      <a:endParaRPr lang="nb-NO" sz="1200" dirty="0">
                        <a:solidFill>
                          <a:schemeClr val="bg1"/>
                        </a:solidFill>
                        <a:effectLst/>
                      </a:endParaRPr>
                    </a:p>
                  </a:txBody>
                  <a:tcPr marL="68580" marR="68580" marT="0" marB="0">
                    <a:solidFill>
                      <a:schemeClr val="accent1"/>
                    </a:solidFill>
                  </a:tcPr>
                </a:tc>
                <a:extLst>
                  <a:ext uri="{0D108BD9-81ED-4DB2-BD59-A6C34878D82A}">
                    <a16:rowId xmlns:a16="http://schemas.microsoft.com/office/drawing/2014/main" xmlns="" val="1436705601"/>
                  </a:ext>
                </a:extLst>
              </a:tr>
              <a:tr h="0">
                <a:tc>
                  <a:txBody>
                    <a:bodyPr/>
                    <a:lstStyle/>
                    <a:p>
                      <a:pPr>
                        <a:lnSpc>
                          <a:spcPct val="107000"/>
                        </a:lnSpc>
                        <a:spcAft>
                          <a:spcPts val="0"/>
                        </a:spcAft>
                      </a:pPr>
                      <a:r>
                        <a:rPr lang="nb-NO" sz="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Få</a:t>
                      </a:r>
                      <a:r>
                        <a:rPr lang="nb-NO" sz="1200" baseline="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flere kommuner til å oppdatere direkte i SFKB</a:t>
                      </a:r>
                      <a:endParaRPr lang="nb-NO"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nSpc>
                          <a:spcPct val="107000"/>
                        </a:lnSpc>
                        <a:spcAft>
                          <a:spcPts val="0"/>
                        </a:spcAft>
                      </a:pPr>
                      <a:r>
                        <a:rPr lang="nb-NO" sz="1200" dirty="0" smtClean="0">
                          <a:effectLst/>
                          <a:latin typeface="Calibri" panose="020F0502020204030204" pitchFamily="34" charset="0"/>
                          <a:ea typeface="Calibri" panose="020F0502020204030204" pitchFamily="34" charset="0"/>
                          <a:cs typeface="Times New Roman" panose="02020603050405020304" pitchFamily="18" charset="0"/>
                        </a:rPr>
                        <a:t>Minst 85 % av </a:t>
                      </a:r>
                      <a:r>
                        <a:rPr lang="nb-NO" sz="1200" dirty="0" err="1" smtClean="0">
                          <a:effectLst/>
                          <a:latin typeface="Calibri" panose="020F0502020204030204" pitchFamily="34" charset="0"/>
                          <a:ea typeface="Calibri" panose="020F0502020204030204" pitchFamily="34" charset="0"/>
                          <a:cs typeface="Times New Roman" panose="02020603050405020304" pitchFamily="18" charset="0"/>
                        </a:rPr>
                        <a:t>Geovekst</a:t>
                      </a:r>
                      <a:r>
                        <a:rPr lang="nb-NO" sz="1200" dirty="0" smtClean="0">
                          <a:effectLst/>
                          <a:latin typeface="Calibri" panose="020F0502020204030204" pitchFamily="34" charset="0"/>
                          <a:ea typeface="Calibri" panose="020F0502020204030204" pitchFamily="34" charset="0"/>
                          <a:cs typeface="Times New Roman" panose="02020603050405020304" pitchFamily="18" charset="0"/>
                        </a:rPr>
                        <a:t>-kommunene oppdaterer sine data i Sentral FKB</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200" dirty="0" smtClean="0">
                          <a:effectLst/>
                          <a:latin typeface="Calibri" panose="020F0502020204030204" pitchFamily="34" charset="0"/>
                          <a:ea typeface="Calibri" panose="020F0502020204030204" pitchFamily="34" charset="0"/>
                          <a:cs typeface="Times New Roman" panose="02020603050405020304" pitchFamily="18" charset="0"/>
                        </a:rPr>
                        <a:t>1/2019-12/2019</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200" dirty="0" smtClean="0">
                          <a:effectLst/>
                          <a:latin typeface="Calibri" panose="020F0502020204030204" pitchFamily="34" charset="0"/>
                          <a:ea typeface="Calibri" panose="020F0502020204030204" pitchFamily="34" charset="0"/>
                          <a:cs typeface="Times New Roman" panose="02020603050405020304" pitchFamily="18" charset="0"/>
                        </a:rPr>
                        <a:t>Kartverket</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269135355"/>
                  </a:ext>
                </a:extLst>
              </a:tr>
              <a:tr h="0">
                <a:tc>
                  <a:txBody>
                    <a:bodyPr/>
                    <a:lstStyle/>
                    <a:p>
                      <a:pPr>
                        <a:lnSpc>
                          <a:spcPct val="107000"/>
                        </a:lnSpc>
                        <a:spcAft>
                          <a:spcPts val="0"/>
                        </a:spcAft>
                      </a:pPr>
                      <a:endParaRPr lang="nb-NO"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nSpc>
                          <a:spcPct val="107000"/>
                        </a:lnSpc>
                        <a:spcAft>
                          <a:spcPts val="0"/>
                        </a:spcAft>
                      </a:pPr>
                      <a:r>
                        <a:rPr lang="nb-NO" sz="1200" dirty="0" smtClean="0">
                          <a:effectLst/>
                          <a:latin typeface="Calibri" panose="020F0502020204030204" pitchFamily="34" charset="0"/>
                          <a:ea typeface="Calibri" panose="020F0502020204030204" pitchFamily="34" charset="0"/>
                          <a:cs typeface="Times New Roman" panose="02020603050405020304" pitchFamily="18" charset="0"/>
                        </a:rPr>
                        <a:t>SFKB skal levere oppdaterte data for minst 5 av 7 storbykommuner/</a:t>
                      </a:r>
                      <a:r>
                        <a:rPr lang="nb-NO" sz="1200" dirty="0" err="1" smtClean="0">
                          <a:effectLst/>
                          <a:latin typeface="Calibri" panose="020F0502020204030204" pitchFamily="34" charset="0"/>
                          <a:ea typeface="Calibri" panose="020F0502020204030204" pitchFamily="34" charset="0"/>
                          <a:cs typeface="Times New Roman" panose="02020603050405020304" pitchFamily="18" charset="0"/>
                        </a:rPr>
                        <a:t>Geodatakommuner</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nb-NO" sz="1200" dirty="0" smtClean="0">
                          <a:effectLst/>
                          <a:latin typeface="Calibri" panose="020F0502020204030204" pitchFamily="34" charset="0"/>
                          <a:ea typeface="Calibri" panose="020F0502020204030204" pitchFamily="34" charset="0"/>
                          <a:cs typeface="Times New Roman" panose="02020603050405020304" pitchFamily="18" charset="0"/>
                        </a:rPr>
                        <a:t>1/2019-12/2019</a:t>
                      </a:r>
                    </a:p>
                    <a:p>
                      <a:pPr>
                        <a:lnSpc>
                          <a:spcPct val="107000"/>
                        </a:lnSpc>
                        <a:spcAft>
                          <a:spcPts val="0"/>
                        </a:spcAft>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nb-NO" sz="1200" dirty="0" smtClean="0">
                          <a:effectLst/>
                          <a:latin typeface="Calibri" panose="020F0502020204030204" pitchFamily="34" charset="0"/>
                          <a:ea typeface="Calibri" panose="020F0502020204030204" pitchFamily="34" charset="0"/>
                          <a:cs typeface="Times New Roman" panose="02020603050405020304" pitchFamily="18" charset="0"/>
                        </a:rPr>
                        <a:t>Kartverket</a:t>
                      </a:r>
                    </a:p>
                    <a:p>
                      <a:pPr>
                        <a:lnSpc>
                          <a:spcPct val="107000"/>
                        </a:lnSpc>
                        <a:spcAft>
                          <a:spcPts val="0"/>
                        </a:spcAft>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04887577"/>
                  </a:ext>
                </a:extLst>
              </a:tr>
              <a:tr h="594399">
                <a:tc>
                  <a:txBody>
                    <a:bodyPr/>
                    <a:lstStyle/>
                    <a:p>
                      <a:r>
                        <a:rPr lang="nb-NO" sz="1200" kern="1200" baseline="0" dirty="0" smtClean="0">
                          <a:solidFill>
                            <a:schemeClr val="bg1"/>
                          </a:solidFill>
                          <a:effectLst/>
                          <a:latin typeface="+mn-lt"/>
                          <a:ea typeface="+mn-ea"/>
                          <a:cs typeface="+mn-cs"/>
                        </a:rPr>
                        <a:t>Videreutvikle </a:t>
                      </a:r>
                      <a:r>
                        <a:rPr lang="nb-NO" sz="1200" b="1" kern="1200" baseline="0" dirty="0" err="1" smtClean="0">
                          <a:solidFill>
                            <a:schemeClr val="bg1"/>
                          </a:solidFill>
                          <a:effectLst/>
                          <a:latin typeface="+mn-lt"/>
                          <a:ea typeface="+mn-ea"/>
                          <a:cs typeface="+mn-cs"/>
                        </a:rPr>
                        <a:t>geointegrasjons</a:t>
                      </a:r>
                      <a:r>
                        <a:rPr lang="nb-NO" sz="1200" b="1" kern="1200" baseline="0" dirty="0" smtClean="0">
                          <a:solidFill>
                            <a:schemeClr val="bg1"/>
                          </a:solidFill>
                          <a:effectLst/>
                          <a:latin typeface="+mn-lt"/>
                          <a:ea typeface="+mn-ea"/>
                          <a:cs typeface="+mn-cs"/>
                        </a:rPr>
                        <a:t>-standarden </a:t>
                      </a:r>
                      <a:r>
                        <a:rPr lang="nn-NO" sz="1200" b="1" kern="1200" baseline="0" dirty="0" smtClean="0">
                          <a:solidFill>
                            <a:schemeClr val="bg1"/>
                          </a:solidFill>
                          <a:effectLst/>
                          <a:latin typeface="+mn-lt"/>
                          <a:ea typeface="+mn-ea"/>
                          <a:cs typeface="+mn-cs"/>
                        </a:rPr>
                        <a:t>mot SFKB.</a:t>
                      </a:r>
                      <a:r>
                        <a:rPr lang="nn-NO" sz="1200" b="0" dirty="0" smtClean="0">
                          <a:solidFill>
                            <a:schemeClr val="bg1"/>
                          </a:solidFill>
                          <a:effectLst/>
                        </a:rPr>
                        <a:t/>
                      </a:r>
                      <a:br>
                        <a:rPr lang="nn-NO" sz="1200" b="0" dirty="0" smtClean="0">
                          <a:solidFill>
                            <a:schemeClr val="bg1"/>
                          </a:solidFill>
                          <a:effectLst/>
                        </a:rPr>
                      </a:br>
                      <a:endParaRPr lang="nb-NO" sz="1200" kern="1200" baseline="0" dirty="0">
                        <a:solidFill>
                          <a:schemeClr val="bg1"/>
                        </a:solidFill>
                        <a:effectLst/>
                        <a:latin typeface="+mn-lt"/>
                        <a:ea typeface="+mn-ea"/>
                        <a:cs typeface="+mn-cs"/>
                      </a:endParaRPr>
                    </a:p>
                  </a:txBody>
                  <a:tcPr marL="68580" marR="68580" marT="0" marB="0">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baseline="0" dirty="0" smtClean="0">
                          <a:solidFill>
                            <a:schemeClr val="dk1"/>
                          </a:solidFill>
                          <a:effectLst/>
                          <a:latin typeface="+mn-lt"/>
                          <a:ea typeface="+mn-ea"/>
                          <a:cs typeface="+mn-cs"/>
                        </a:rPr>
                        <a:t>Utvidelsen av GI-standarden (GI </a:t>
                      </a:r>
                      <a:r>
                        <a:rPr lang="nb-NO" sz="1200" kern="1200" baseline="0" dirty="0" err="1" smtClean="0">
                          <a:solidFill>
                            <a:schemeClr val="dk1"/>
                          </a:solidFill>
                          <a:effectLst/>
                          <a:latin typeface="+mn-lt"/>
                          <a:ea typeface="+mn-ea"/>
                          <a:cs typeface="+mn-cs"/>
                        </a:rPr>
                        <a:t>eByggesak</a:t>
                      </a:r>
                      <a:r>
                        <a:rPr lang="nb-NO" sz="1200" kern="1200" baseline="0" dirty="0" smtClean="0">
                          <a:solidFill>
                            <a:schemeClr val="dk1"/>
                          </a:solidFill>
                          <a:effectLst/>
                          <a:latin typeface="+mn-lt"/>
                          <a:ea typeface="+mn-ea"/>
                          <a:cs typeface="+mn-cs"/>
                        </a:rPr>
                        <a:t>-Matrikkel) for flyt av b</a:t>
                      </a:r>
                      <a:r>
                        <a:rPr lang="nb-NO" sz="1200" b="0" kern="1200" baseline="0" dirty="0" smtClean="0">
                          <a:solidFill>
                            <a:schemeClr val="dk1"/>
                          </a:solidFill>
                          <a:effectLst/>
                          <a:latin typeface="+mn-lt"/>
                          <a:ea typeface="+mn-ea"/>
                          <a:cs typeface="+mn-cs"/>
                        </a:rPr>
                        <a:t>ygningsinformasjon fra </a:t>
                      </a:r>
                      <a:r>
                        <a:rPr lang="nb-NO" sz="1200" b="0" kern="1200" baseline="0" dirty="0" err="1" smtClean="0">
                          <a:solidFill>
                            <a:schemeClr val="dk1"/>
                          </a:solidFill>
                          <a:effectLst/>
                          <a:latin typeface="+mn-lt"/>
                          <a:ea typeface="+mn-ea"/>
                          <a:cs typeface="+mn-cs"/>
                        </a:rPr>
                        <a:t>eByggesak</a:t>
                      </a:r>
                      <a:r>
                        <a:rPr lang="nb-NO" sz="1200" b="0" kern="1200" baseline="0" dirty="0" smtClean="0">
                          <a:solidFill>
                            <a:schemeClr val="dk1"/>
                          </a:solidFill>
                          <a:effectLst/>
                          <a:latin typeface="+mn-lt"/>
                          <a:ea typeface="+mn-ea"/>
                          <a:cs typeface="+mn-cs"/>
                        </a:rPr>
                        <a:t> via FIKS-plattformen til oppdatering av </a:t>
                      </a:r>
                      <a:r>
                        <a:rPr lang="nn-NO" sz="1200" b="0" kern="1200" baseline="0" dirty="0" smtClean="0">
                          <a:solidFill>
                            <a:schemeClr val="dk1"/>
                          </a:solidFill>
                          <a:effectLst/>
                          <a:latin typeface="+mn-lt"/>
                          <a:ea typeface="+mn-ea"/>
                          <a:cs typeface="+mn-cs"/>
                        </a:rPr>
                        <a:t> FKB Tiltak og FKB Bygg.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baseline="0" dirty="0">
                        <a:solidFill>
                          <a:schemeClr val="dk1"/>
                        </a:solidFill>
                        <a:effectLst/>
                        <a:latin typeface="+mn-lt"/>
                        <a:ea typeface="+mn-ea"/>
                        <a:cs typeface="+mn-cs"/>
                      </a:endParaRPr>
                    </a:p>
                  </a:txBody>
                  <a:tcPr marL="68580" marR="68580" marT="0" marB="0"/>
                </a:tc>
                <a:tc>
                  <a:txBody>
                    <a:bodyPr/>
                    <a:lstStyle/>
                    <a:p>
                      <a:pPr>
                        <a:lnSpc>
                          <a:spcPct val="107000"/>
                        </a:lnSpc>
                        <a:spcAft>
                          <a:spcPts val="0"/>
                        </a:spcAft>
                      </a:pPr>
                      <a:r>
                        <a:rPr lang="nb-NO" sz="1200" dirty="0" smtClean="0">
                          <a:effectLst/>
                          <a:latin typeface="Calibri" panose="020F0502020204030204" pitchFamily="34" charset="0"/>
                          <a:ea typeface="Calibri" panose="020F0502020204030204" pitchFamily="34" charset="0"/>
                          <a:cs typeface="Times New Roman" panose="02020603050405020304" pitchFamily="18" charset="0"/>
                        </a:rPr>
                        <a:t>3/2019-12/2019</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200" dirty="0" smtClean="0">
                          <a:effectLst/>
                          <a:latin typeface="Calibri" panose="020F0502020204030204" pitchFamily="34" charset="0"/>
                          <a:ea typeface="Calibri" panose="020F0502020204030204" pitchFamily="34" charset="0"/>
                          <a:cs typeface="Times New Roman" panose="02020603050405020304" pitchFamily="18" charset="0"/>
                        </a:rPr>
                        <a:t>Kartverket, KS</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605734682"/>
                  </a:ext>
                </a:extLst>
              </a:tr>
              <a:tr h="0">
                <a:tc>
                  <a:txBody>
                    <a:bodyPr/>
                    <a:lstStyle/>
                    <a:p>
                      <a:pPr>
                        <a:lnSpc>
                          <a:spcPct val="107000"/>
                        </a:lnSpc>
                        <a:spcAft>
                          <a:spcPts val="0"/>
                        </a:spcAft>
                      </a:pPr>
                      <a:r>
                        <a:rPr lang="nb-NO" sz="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Modellering</a:t>
                      </a:r>
                      <a:r>
                        <a:rPr lang="nb-NO" sz="1200" baseline="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og spesifisering av et nytt oppdaterings-grensesnitt mot SFKB</a:t>
                      </a:r>
                      <a:endParaRPr lang="nb-NO"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nSpc>
                          <a:spcPct val="107000"/>
                        </a:lnSpc>
                        <a:spcAft>
                          <a:spcPts val="0"/>
                        </a:spcAft>
                      </a:pPr>
                      <a:r>
                        <a:rPr lang="nb-NO" sz="1200" kern="1200" baseline="0" dirty="0" smtClean="0">
                          <a:solidFill>
                            <a:schemeClr val="dk1"/>
                          </a:solidFill>
                          <a:effectLst/>
                          <a:latin typeface="+mn-lt"/>
                          <a:ea typeface="+mn-ea"/>
                          <a:cs typeface="+mn-cs"/>
                        </a:rPr>
                        <a:t>Spesifisere, teste og implementere  nytt oppdateringsgrensesnitt. Muliggjør en langt enklere realisering av løsninger for oppdatering av FKB (samt andre tematiske </a:t>
                      </a:r>
                      <a:r>
                        <a:rPr lang="nb-NO" sz="1200" kern="1200" baseline="0" dirty="0" err="1" smtClean="0">
                          <a:solidFill>
                            <a:schemeClr val="dk1"/>
                          </a:solidFill>
                          <a:effectLst/>
                          <a:latin typeface="+mn-lt"/>
                          <a:ea typeface="+mn-ea"/>
                          <a:cs typeface="+mn-cs"/>
                        </a:rPr>
                        <a:t>geodata</a:t>
                      </a:r>
                      <a:r>
                        <a:rPr lang="nb-NO" sz="1200" kern="1200" baseline="0" dirty="0" smtClean="0">
                          <a:solidFill>
                            <a:schemeClr val="dk1"/>
                          </a:solidFill>
                          <a:effectLst/>
                          <a:latin typeface="+mn-lt"/>
                          <a:ea typeface="+mn-ea"/>
                          <a:cs typeface="+mn-cs"/>
                        </a:rPr>
                        <a:t>). Grensesnittet skal fortrinnsvis testes ut på oppdatering av bygningsinfo fra </a:t>
                      </a:r>
                      <a:r>
                        <a:rPr lang="nb-NO" sz="1200" kern="1200" baseline="0" dirty="0" err="1" smtClean="0">
                          <a:solidFill>
                            <a:schemeClr val="dk1"/>
                          </a:solidFill>
                          <a:effectLst/>
                          <a:latin typeface="+mn-lt"/>
                          <a:ea typeface="+mn-ea"/>
                          <a:cs typeface="+mn-cs"/>
                        </a:rPr>
                        <a:t>eByggeSak</a:t>
                      </a:r>
                      <a:r>
                        <a:rPr lang="nb-NO" sz="1200" kern="1200" baseline="0" dirty="0" smtClean="0">
                          <a:solidFill>
                            <a:schemeClr val="dk1"/>
                          </a:solidFill>
                          <a:effectLst/>
                          <a:latin typeface="+mn-lt"/>
                          <a:ea typeface="+mn-ea"/>
                          <a:cs typeface="+mn-cs"/>
                        </a:rPr>
                        <a:t> til FKB-Tiltak i SFKB.</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nb-NO" sz="1200" dirty="0" smtClean="0">
                          <a:effectLst/>
                          <a:latin typeface="Calibri" panose="020F0502020204030204" pitchFamily="34" charset="0"/>
                          <a:ea typeface="Calibri" panose="020F0502020204030204" pitchFamily="34" charset="0"/>
                          <a:cs typeface="Times New Roman" panose="02020603050405020304" pitchFamily="18" charset="0"/>
                        </a:rPr>
                        <a:t>3/2019-12/2019</a:t>
                      </a:r>
                    </a:p>
                    <a:p>
                      <a:pPr>
                        <a:lnSpc>
                          <a:spcPct val="107000"/>
                        </a:lnSpc>
                        <a:spcAft>
                          <a:spcPts val="0"/>
                        </a:spcAft>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200" dirty="0" smtClean="0">
                          <a:effectLst/>
                          <a:latin typeface="Calibri" panose="020F0502020204030204" pitchFamily="34" charset="0"/>
                          <a:ea typeface="Calibri" panose="020F0502020204030204" pitchFamily="34" charset="0"/>
                          <a:cs typeface="Times New Roman" panose="02020603050405020304" pitchFamily="18" charset="0"/>
                        </a:rPr>
                        <a:t>Flere (Kartverket,</a:t>
                      </a:r>
                      <a:r>
                        <a:rPr lang="nb-NO" sz="1200" baseline="0" dirty="0" smtClean="0">
                          <a:effectLst/>
                          <a:latin typeface="Calibri" panose="020F0502020204030204" pitchFamily="34" charset="0"/>
                          <a:ea typeface="Calibri" panose="020F0502020204030204" pitchFamily="34" charset="0"/>
                          <a:cs typeface="Times New Roman" panose="02020603050405020304" pitchFamily="18" charset="0"/>
                        </a:rPr>
                        <a:t> KS++)</a:t>
                      </a:r>
                      <a:endParaRPr lang="nb-NO"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b-NO" sz="1200" baseline="0" dirty="0" smtClean="0">
                          <a:effectLst/>
                          <a:latin typeface="Calibri" panose="020F0502020204030204" pitchFamily="34" charset="0"/>
                          <a:ea typeface="Calibri" panose="020F0502020204030204" pitchFamily="34" charset="0"/>
                          <a:cs typeface="Times New Roman" panose="02020603050405020304" pitchFamily="18" charset="0"/>
                        </a:rPr>
                        <a:t>Finansiering må avklares</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0">
                <a:tc>
                  <a:txBody>
                    <a:bodyPr/>
                    <a:lstStyle/>
                    <a:p>
                      <a:r>
                        <a:rPr lang="nb-NO" sz="1200" b="1" kern="1200" baseline="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Avklare rammer for en 2. generasjons løsning</a:t>
                      </a:r>
                      <a:endParaRPr lang="nb-NO" sz="1200" b="1" kern="12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r>
                        <a:rPr lang="nb-NO" sz="1200" kern="1200" baseline="0" dirty="0" smtClean="0">
                          <a:solidFill>
                            <a:schemeClr val="dk1"/>
                          </a:solidFill>
                          <a:effectLst/>
                          <a:latin typeface="+mn-lt"/>
                          <a:ea typeface="+mn-ea"/>
                          <a:cs typeface="+mn-cs"/>
                        </a:rPr>
                        <a:t>Definere en realistisk levetid for 1. generasjon SFKB og rammene for videre arbeid med 2. generasjon løsning. Håndtering av 3D-data samt tettere integrasjon mot andre forvaltningsløsninger (eks matrikkel) vil inngå.</a:t>
                      </a:r>
                      <a:endParaRPr lang="nb-NO" sz="1200" kern="1200" baseline="0" dirty="0">
                        <a:solidFill>
                          <a:schemeClr val="dk1"/>
                        </a:solidFill>
                        <a:effectLst/>
                        <a:latin typeface="+mn-lt"/>
                        <a:ea typeface="+mn-ea"/>
                        <a:cs typeface="+mn-cs"/>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nb-NO" sz="1200" dirty="0" smtClean="0">
                          <a:effectLst/>
                          <a:latin typeface="Calibri" panose="020F0502020204030204" pitchFamily="34" charset="0"/>
                          <a:ea typeface="Calibri" panose="020F0502020204030204" pitchFamily="34" charset="0"/>
                          <a:cs typeface="Times New Roman" panose="02020603050405020304" pitchFamily="18" charset="0"/>
                        </a:rPr>
                        <a:t>1/2019-12/2019</a:t>
                      </a:r>
                    </a:p>
                  </a:txBody>
                  <a:tcPr marL="68580" marR="68580" marT="0" marB="0"/>
                </a:tc>
                <a:tc>
                  <a:txBody>
                    <a:bodyPr/>
                    <a:lstStyle/>
                    <a:p>
                      <a:pPr>
                        <a:lnSpc>
                          <a:spcPct val="107000"/>
                        </a:lnSpc>
                        <a:spcAft>
                          <a:spcPts val="0"/>
                        </a:spcAft>
                      </a:pPr>
                      <a:r>
                        <a:rPr lang="nb-NO" sz="1200" dirty="0" smtClean="0">
                          <a:effectLst/>
                          <a:latin typeface="Calibri" panose="020F0502020204030204" pitchFamily="34" charset="0"/>
                          <a:ea typeface="Calibri" panose="020F0502020204030204" pitchFamily="34" charset="0"/>
                          <a:cs typeface="Times New Roman" panose="02020603050405020304" pitchFamily="18" charset="0"/>
                        </a:rPr>
                        <a:t>SFKB styringsgruppe</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0">
                <a:tc>
                  <a:txBody>
                    <a:bodyPr/>
                    <a:lstStyle/>
                    <a:p>
                      <a:r>
                        <a:rPr lang="nb-NO" sz="1200" b="1" kern="1200" baseline="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Utnytte forvaltningskonseptet for andre tematiske </a:t>
                      </a:r>
                      <a:r>
                        <a:rPr lang="nb-NO" sz="1200" b="1" kern="1200" baseline="0" dirty="0" err="1"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geodata</a:t>
                      </a:r>
                      <a:endParaRPr lang="nb-NO" sz="1200" b="1" kern="12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lvl="0"/>
                      <a:r>
                        <a:rPr lang="nb-NO" sz="12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Vurdere om forvaltningskonseptet som er etablert for FKB også kan være nyttig å innføre for andre typer data.</a:t>
                      </a:r>
                      <a:endParaRPr lang="nb-NO" sz="12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nb-NO" sz="1200" dirty="0" smtClean="0">
                          <a:effectLst/>
                          <a:latin typeface="Calibri" panose="020F0502020204030204" pitchFamily="34" charset="0"/>
                          <a:ea typeface="Calibri" panose="020F0502020204030204" pitchFamily="34" charset="0"/>
                          <a:cs typeface="Times New Roman" panose="02020603050405020304" pitchFamily="18" charset="0"/>
                        </a:rPr>
                        <a:t>1/2019-&gt;</a:t>
                      </a:r>
                    </a:p>
                  </a:txBody>
                  <a:tcPr marL="68580" marR="68580" marT="0" marB="0"/>
                </a:tc>
                <a:tc>
                  <a:txBody>
                    <a:bodyPr/>
                    <a:lstStyle/>
                    <a:p>
                      <a:pPr>
                        <a:lnSpc>
                          <a:spcPct val="107000"/>
                        </a:lnSpc>
                        <a:spcAft>
                          <a:spcPts val="0"/>
                        </a:spcAft>
                      </a:pPr>
                      <a:r>
                        <a:rPr lang="nb-NO" sz="1200" dirty="0" smtClean="0">
                          <a:effectLst/>
                          <a:latin typeface="Calibri" panose="020F0502020204030204" pitchFamily="34" charset="0"/>
                          <a:ea typeface="Calibri" panose="020F0502020204030204" pitchFamily="34" charset="0"/>
                          <a:cs typeface="Times New Roman" panose="02020603050405020304" pitchFamily="18" charset="0"/>
                        </a:rPr>
                        <a:t>Kartverket mfl.</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bl>
          </a:graphicData>
        </a:graphic>
      </p:graphicFrame>
      <p:sp>
        <p:nvSpPr>
          <p:cNvPr id="2" name="Tittel 1" hidden="1"/>
          <p:cNvSpPr>
            <a:spLocks noGrp="1"/>
          </p:cNvSpPr>
          <p:nvPr>
            <p:ph type="title" idx="4294967295"/>
          </p:nvPr>
        </p:nvSpPr>
        <p:spPr/>
        <p:txBody>
          <a:bodyPr>
            <a:normAutofit fontScale="90000"/>
          </a:bodyPr>
          <a:lstStyle/>
          <a:p>
            <a:r>
              <a:rPr lang="en-US" dirty="0" err="1" smtClean="0"/>
              <a:t>Tiltak</a:t>
            </a:r>
            <a:r>
              <a:rPr lang="en-US" baseline="0" dirty="0" smtClean="0"/>
              <a:t> 21: </a:t>
            </a:r>
            <a:r>
              <a:rPr lang="en-US" baseline="0" dirty="0" err="1" smtClean="0"/>
              <a:t>Etablere</a:t>
            </a:r>
            <a:r>
              <a:rPr lang="en-US" baseline="0" dirty="0" smtClean="0"/>
              <a:t> </a:t>
            </a:r>
            <a:r>
              <a:rPr lang="en-US" baseline="0" dirty="0" err="1" smtClean="0"/>
              <a:t>en</a:t>
            </a:r>
            <a:r>
              <a:rPr lang="en-US" baseline="0" dirty="0" smtClean="0"/>
              <a:t> </a:t>
            </a:r>
            <a:r>
              <a:rPr lang="en-US" baseline="0" dirty="0" err="1" smtClean="0"/>
              <a:t>fellesløsning</a:t>
            </a:r>
            <a:r>
              <a:rPr lang="en-US" baseline="0" dirty="0" smtClean="0"/>
              <a:t> for </a:t>
            </a:r>
            <a:r>
              <a:rPr lang="en-US" baseline="0" dirty="0" err="1" smtClean="0"/>
              <a:t>lagring</a:t>
            </a:r>
            <a:r>
              <a:rPr lang="en-US" baseline="0" dirty="0" smtClean="0"/>
              <a:t> </a:t>
            </a:r>
            <a:r>
              <a:rPr lang="en-US" baseline="0" dirty="0" err="1" smtClean="0"/>
              <a:t>og</a:t>
            </a:r>
            <a:r>
              <a:rPr lang="en-US" baseline="0" dirty="0" smtClean="0"/>
              <a:t> </a:t>
            </a:r>
            <a:r>
              <a:rPr lang="en-US" baseline="0" dirty="0" err="1" smtClean="0"/>
              <a:t>forvaltning</a:t>
            </a:r>
            <a:r>
              <a:rPr lang="en-US" baseline="0" dirty="0" smtClean="0"/>
              <a:t> </a:t>
            </a:r>
            <a:r>
              <a:rPr lang="en-US" baseline="0" dirty="0" err="1" smtClean="0"/>
              <a:t>av</a:t>
            </a:r>
            <a:r>
              <a:rPr lang="en-US" baseline="0" dirty="0" smtClean="0"/>
              <a:t> </a:t>
            </a:r>
            <a:r>
              <a:rPr lang="en-US" baseline="0" dirty="0" err="1" smtClean="0"/>
              <a:t>detaljerte</a:t>
            </a:r>
            <a:r>
              <a:rPr lang="en-US" baseline="0" dirty="0" smtClean="0"/>
              <a:t> </a:t>
            </a:r>
            <a:r>
              <a:rPr lang="en-US" baseline="0" dirty="0" err="1" smtClean="0"/>
              <a:t>grunnkart</a:t>
            </a:r>
            <a:r>
              <a:rPr lang="en-US" baseline="0" dirty="0" smtClean="0"/>
              <a:t> (FBK), </a:t>
            </a:r>
            <a:r>
              <a:rPr lang="en-US" baseline="0" dirty="0" err="1" smtClean="0"/>
              <a:t>aktiviteter</a:t>
            </a:r>
            <a:endParaRPr lang="en-US" dirty="0"/>
          </a:p>
        </p:txBody>
      </p:sp>
    </p:spTree>
    <p:extLst>
      <p:ext uri="{BB962C8B-B14F-4D97-AF65-F5344CB8AC3E}">
        <p14:creationId xmlns:p14="http://schemas.microsoft.com/office/powerpoint/2010/main" val="36081892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4 deler&#10;innsamling av data&#10;lagring og forvaltning&#10;tilrettelegging og distribusjon&#10;tilgang og bruk " title="Hva tiltaket berør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81094" y="5583419"/>
            <a:ext cx="5227584" cy="496360"/>
          </a:xfrm>
          <a:prstGeom prst="rect">
            <a:avLst/>
          </a:prstGeom>
        </p:spPr>
      </p:pic>
      <p:sp>
        <p:nvSpPr>
          <p:cNvPr id="4" name="TekstSylinder 3">
            <a:extLst>
              <a:ext uri="{FF2B5EF4-FFF2-40B4-BE49-F238E27FC236}">
                <a16:creationId xmlns:a16="http://schemas.microsoft.com/office/drawing/2014/main" xmlns="" id="{AF1AB0E2-B23A-4457-9384-3783A7E7957C}"/>
              </a:ext>
            </a:extLst>
          </p:cNvPr>
          <p:cNvSpPr txBox="1"/>
          <p:nvPr/>
        </p:nvSpPr>
        <p:spPr>
          <a:xfrm>
            <a:off x="925167" y="687622"/>
            <a:ext cx="6310436" cy="5570756"/>
          </a:xfrm>
          <a:prstGeom prst="rect">
            <a:avLst/>
          </a:prstGeom>
          <a:noFill/>
        </p:spPr>
        <p:txBody>
          <a:bodyPr wrap="square" rtlCol="0">
            <a:spAutoFit/>
          </a:bodyPr>
          <a:lstStyle/>
          <a:p>
            <a:r>
              <a:rPr lang="nb-NO" b="1" dirty="0">
                <a:solidFill>
                  <a:srgbClr val="5B9BD5">
                    <a:lumMod val="75000"/>
                  </a:srgbClr>
                </a:solidFill>
              </a:rPr>
              <a:t>TILTAK </a:t>
            </a:r>
            <a:r>
              <a:rPr lang="nb-NO" b="1" dirty="0" smtClean="0">
                <a:solidFill>
                  <a:srgbClr val="5B9BD5">
                    <a:lumMod val="75000"/>
                  </a:srgbClr>
                </a:solidFill>
              </a:rPr>
              <a:t>22: </a:t>
            </a:r>
            <a:endParaRPr lang="nb-NO" dirty="0">
              <a:solidFill>
                <a:srgbClr val="5B9BD5">
                  <a:lumMod val="75000"/>
                </a:srgbClr>
              </a:solidFill>
            </a:endParaRPr>
          </a:p>
          <a:p>
            <a:r>
              <a:rPr lang="nb-NO" b="1" dirty="0">
                <a:solidFill>
                  <a:srgbClr val="44546A"/>
                </a:solidFill>
              </a:rPr>
              <a:t>LEGGE TIL RETTE FOR BRUK AV 3D GEODATA</a:t>
            </a:r>
            <a:endParaRPr lang="nb-NO" dirty="0">
              <a:solidFill>
                <a:srgbClr val="44546A"/>
              </a:solidFill>
            </a:endParaRPr>
          </a:p>
          <a:p>
            <a:endParaRPr lang="nb-NO" sz="1600" dirty="0" smtClean="0">
              <a:solidFill>
                <a:srgbClr val="44546A"/>
              </a:solidFill>
            </a:endParaRPr>
          </a:p>
          <a:p>
            <a:r>
              <a:rPr lang="nb-NO" sz="1600" dirty="0" smtClean="0">
                <a:solidFill>
                  <a:srgbClr val="44546A"/>
                </a:solidFill>
              </a:rPr>
              <a:t>3D </a:t>
            </a:r>
            <a:r>
              <a:rPr lang="nb-NO" sz="1600" dirty="0">
                <a:solidFill>
                  <a:srgbClr val="44546A"/>
                </a:solidFill>
              </a:rPr>
              <a:t>geodata både over og under bakken vil inngå i den geografiske infrastrukturen. Infrastrukturen vil måtte videreutvikles slik at den legger til rette for fullverdig bruk av 3D i </a:t>
            </a:r>
            <a:r>
              <a:rPr lang="nb-NO" sz="1600" dirty="0" smtClean="0">
                <a:solidFill>
                  <a:srgbClr val="44546A"/>
                </a:solidFill>
              </a:rPr>
              <a:t>verdikjeder innenfor ulike sektorer.</a:t>
            </a:r>
            <a:endParaRPr lang="nb-NO" sz="1600" dirty="0">
              <a:solidFill>
                <a:srgbClr val="44546A"/>
              </a:solidFill>
            </a:endParaRPr>
          </a:p>
          <a:p>
            <a:r>
              <a:rPr lang="nb-NO" sz="1600" dirty="0">
                <a:solidFill>
                  <a:srgbClr val="44546A"/>
                </a:solidFill>
              </a:rPr>
              <a:t> </a:t>
            </a:r>
          </a:p>
          <a:p>
            <a:pPr marL="285750" indent="-285750">
              <a:buFont typeface="Arial" panose="020B0604020202020204" pitchFamily="34" charset="0"/>
              <a:buChar char="•"/>
            </a:pPr>
            <a:r>
              <a:rPr lang="nb-NO" sz="1600" dirty="0">
                <a:solidFill>
                  <a:srgbClr val="44546A"/>
                </a:solidFill>
              </a:rPr>
              <a:t>Utrede krav til et nasjonalt forvaltningsregime for 3D-data.  </a:t>
            </a:r>
          </a:p>
          <a:p>
            <a:pPr marL="285750" indent="-285750">
              <a:buFont typeface="Arial" panose="020B0604020202020204" pitchFamily="34" charset="0"/>
              <a:buChar char="•"/>
            </a:pPr>
            <a:r>
              <a:rPr lang="nb-NO" sz="1600" dirty="0">
                <a:solidFill>
                  <a:srgbClr val="44546A"/>
                </a:solidFill>
              </a:rPr>
              <a:t>Kartlegge erfaringer og god praksis fra andre land. </a:t>
            </a:r>
          </a:p>
          <a:p>
            <a:pPr marL="285750" indent="-285750">
              <a:buFont typeface="Arial" panose="020B0604020202020204" pitchFamily="34" charset="0"/>
              <a:buChar char="•"/>
            </a:pPr>
            <a:r>
              <a:rPr lang="nb-NO" sz="1600" dirty="0">
                <a:solidFill>
                  <a:srgbClr val="44546A"/>
                </a:solidFill>
              </a:rPr>
              <a:t>Identifisere viktige brukstilfeller og beskrive brukerreiser, for eksempel for BIM/byggesaksbehandling, 3D FKB og matrikkel. </a:t>
            </a:r>
          </a:p>
          <a:p>
            <a:pPr marL="285750" indent="-285750">
              <a:buFont typeface="Arial" panose="020B0604020202020204" pitchFamily="34" charset="0"/>
              <a:buChar char="•"/>
            </a:pPr>
            <a:r>
              <a:rPr lang="nb-NO" sz="1600" dirty="0">
                <a:solidFill>
                  <a:srgbClr val="44546A"/>
                </a:solidFill>
              </a:rPr>
              <a:t>Videreutvikle standarder og spesifikasjoner. </a:t>
            </a:r>
          </a:p>
          <a:p>
            <a:pPr marL="285750" indent="-285750">
              <a:buFont typeface="Arial" panose="020B0604020202020204" pitchFamily="34" charset="0"/>
              <a:buChar char="•"/>
            </a:pPr>
            <a:r>
              <a:rPr lang="nb-NO" sz="1600" dirty="0">
                <a:solidFill>
                  <a:srgbClr val="44546A"/>
                </a:solidFill>
              </a:rPr>
              <a:t>Harmonisere med og bygge bro mot andre relevante fagområder. </a:t>
            </a:r>
          </a:p>
          <a:p>
            <a:pPr marL="285750" indent="-285750">
              <a:buFont typeface="Arial" panose="020B0604020202020204" pitchFamily="34" charset="0"/>
              <a:buChar char="•"/>
            </a:pPr>
            <a:r>
              <a:rPr lang="nb-NO" sz="1600" dirty="0">
                <a:solidFill>
                  <a:srgbClr val="44546A"/>
                </a:solidFill>
              </a:rPr>
              <a:t>Tilpasse produksjonslinjer og produkter i infrastrukturen. </a:t>
            </a:r>
          </a:p>
          <a:p>
            <a:pPr marL="285750" indent="-285750">
              <a:buFont typeface="Arial" panose="020B0604020202020204" pitchFamily="34" charset="0"/>
              <a:buChar char="•"/>
            </a:pPr>
            <a:r>
              <a:rPr lang="nb-NO" sz="1600" dirty="0">
                <a:solidFill>
                  <a:srgbClr val="44546A"/>
                </a:solidFill>
              </a:rPr>
              <a:t>Gjennomføre testprosjekter for moderne 3D-datafangst.</a:t>
            </a:r>
          </a:p>
          <a:p>
            <a:pPr marL="285750" indent="-285750">
              <a:buFont typeface="Arial" panose="020B0604020202020204" pitchFamily="34" charset="0"/>
              <a:buChar char="•"/>
            </a:pPr>
            <a:r>
              <a:rPr lang="nb-NO" sz="1600" dirty="0">
                <a:solidFill>
                  <a:srgbClr val="44546A"/>
                </a:solidFill>
              </a:rPr>
              <a:t>Foreta gevinstanalyser for tiltakene.</a:t>
            </a:r>
          </a:p>
          <a:p>
            <a:r>
              <a:rPr lang="nb-NO" sz="1600" dirty="0">
                <a:solidFill>
                  <a:srgbClr val="44546A"/>
                </a:solidFill>
              </a:rPr>
              <a:t>Aktivitetsplan vil bli utviklet på et senere tidspunkt </a:t>
            </a:r>
            <a:endParaRPr lang="nb-NO" sz="1600" b="1" dirty="0" smtClean="0">
              <a:solidFill>
                <a:srgbClr val="5B9BD5">
                  <a:lumMod val="75000"/>
                </a:srgbClr>
              </a:solidFill>
            </a:endParaRPr>
          </a:p>
          <a:p>
            <a:endParaRPr lang="nb-NO" sz="1600" b="1" dirty="0">
              <a:solidFill>
                <a:srgbClr val="5B9BD5">
                  <a:lumMod val="75000"/>
                </a:srgbClr>
              </a:solidFill>
            </a:endParaRPr>
          </a:p>
          <a:p>
            <a:r>
              <a:rPr lang="nb-NO" sz="1600" b="1" dirty="0" smtClean="0">
                <a:solidFill>
                  <a:srgbClr val="5B9BD5">
                    <a:lumMod val="75000"/>
                  </a:srgbClr>
                </a:solidFill>
              </a:rPr>
              <a:t>Gjennomføring</a:t>
            </a:r>
            <a:r>
              <a:rPr lang="nb-NO" sz="1600" b="1" dirty="0">
                <a:solidFill>
                  <a:srgbClr val="5B9BD5">
                    <a:lumMod val="75000"/>
                  </a:srgbClr>
                </a:solidFill>
              </a:rPr>
              <a:t>: </a:t>
            </a:r>
            <a:r>
              <a:rPr lang="nb-NO" sz="1600" b="1" dirty="0" smtClean="0">
                <a:solidFill>
                  <a:srgbClr val="5B9BD5">
                    <a:lumMod val="75000"/>
                  </a:srgbClr>
                </a:solidFill>
              </a:rPr>
              <a:t>2020-2021 </a:t>
            </a:r>
            <a:endParaRPr lang="nb-NO" sz="1600" b="1" dirty="0">
              <a:solidFill>
                <a:srgbClr val="5B9BD5">
                  <a:lumMod val="75000"/>
                </a:srgbClr>
              </a:solidFill>
            </a:endParaRPr>
          </a:p>
          <a:p>
            <a:r>
              <a:rPr lang="nb-NO" sz="1600" b="1" dirty="0">
                <a:solidFill>
                  <a:srgbClr val="5B9BD5">
                    <a:lumMod val="75000"/>
                  </a:srgbClr>
                </a:solidFill>
              </a:rPr>
              <a:t>Ansvarlig: Kartverket</a:t>
            </a:r>
          </a:p>
          <a:p>
            <a:r>
              <a:rPr lang="nb-NO" sz="1600" b="1" dirty="0">
                <a:solidFill>
                  <a:srgbClr val="5B9BD5">
                    <a:lumMod val="75000"/>
                  </a:srgbClr>
                </a:solidFill>
              </a:rPr>
              <a:t>Medvirkende: </a:t>
            </a:r>
            <a:r>
              <a:rPr lang="nb-NO" sz="1600" b="1" dirty="0" smtClean="0">
                <a:solidFill>
                  <a:srgbClr val="5B9BD5">
                    <a:lumMod val="75000"/>
                  </a:srgbClr>
                </a:solidFill>
              </a:rPr>
              <a:t>Fagetater, kommuner, privat sektor</a:t>
            </a:r>
            <a:endParaRPr lang="nb-NO" sz="1600" b="1" dirty="0">
              <a:solidFill>
                <a:srgbClr val="5B9BD5">
                  <a:lumMod val="75000"/>
                </a:srgbClr>
              </a:solidFill>
            </a:endParaRPr>
          </a:p>
          <a:p>
            <a:r>
              <a:rPr lang="nb-NO" sz="1600" b="1" dirty="0" smtClean="0">
                <a:solidFill>
                  <a:srgbClr val="5B9BD5">
                    <a:lumMod val="75000"/>
                  </a:srgbClr>
                </a:solidFill>
              </a:rPr>
              <a:t>Delmål</a:t>
            </a:r>
            <a:r>
              <a:rPr lang="nb-NO" sz="1600" b="1" dirty="0">
                <a:solidFill>
                  <a:srgbClr val="5B9BD5">
                    <a:lumMod val="75000"/>
                  </a:srgbClr>
                </a:solidFill>
              </a:rPr>
              <a:t>: 2.6, 1.1, 1.2, 2.1, 3.1, 3.2</a:t>
            </a:r>
          </a:p>
        </p:txBody>
      </p:sp>
      <p:pic>
        <p:nvPicPr>
          <p:cNvPr id="5" name="Content Placeholder 17" descr="3D-modell bygning - lagt inn for arealplanlegging" title="3D-modell bygning "/>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06037" y="1027906"/>
            <a:ext cx="3750885" cy="2303123"/>
          </a:xfrm>
          <a:prstGeom prst="rect">
            <a:avLst/>
          </a:prstGeom>
          <a:ln>
            <a:noFill/>
          </a:ln>
          <a:effectLst>
            <a:outerShdw blurRad="292100" dist="139700" dir="2700000" algn="tl" rotWithShape="0">
              <a:srgbClr val="333333">
                <a:alpha val="65000"/>
              </a:srgbClr>
            </a:outerShdw>
          </a:effectLst>
        </p:spPr>
      </p:pic>
      <p:sp>
        <p:nvSpPr>
          <p:cNvPr id="7" name="Pil ned 6" descr="Pil" title="Pil"/>
          <p:cNvSpPr/>
          <p:nvPr/>
        </p:nvSpPr>
        <p:spPr>
          <a:xfrm>
            <a:off x="9855199" y="5286754"/>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8" name="Pil ned 7" descr="Pil" title="Pil"/>
          <p:cNvSpPr/>
          <p:nvPr/>
        </p:nvSpPr>
        <p:spPr>
          <a:xfrm>
            <a:off x="7291094" y="5281428"/>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9" name="Pil ned 8" descr="Pil" title="Pil"/>
          <p:cNvSpPr/>
          <p:nvPr/>
        </p:nvSpPr>
        <p:spPr>
          <a:xfrm>
            <a:off x="8553813" y="5286753"/>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2" name="Tittel 1" hidden="1"/>
          <p:cNvSpPr>
            <a:spLocks noGrp="1"/>
          </p:cNvSpPr>
          <p:nvPr>
            <p:ph type="title" idx="4294967295"/>
          </p:nvPr>
        </p:nvSpPr>
        <p:spPr/>
        <p:txBody>
          <a:bodyPr/>
          <a:lstStyle/>
          <a:p>
            <a:r>
              <a:rPr lang="en-US" dirty="0" err="1" smtClean="0"/>
              <a:t>Tiltak</a:t>
            </a:r>
            <a:r>
              <a:rPr lang="en-US" dirty="0" smtClean="0"/>
              <a:t> 22: </a:t>
            </a:r>
            <a:r>
              <a:rPr lang="en-US" dirty="0" err="1" smtClean="0"/>
              <a:t>Legge</a:t>
            </a:r>
            <a:r>
              <a:rPr lang="en-US" dirty="0" smtClean="0"/>
              <a:t> </a:t>
            </a:r>
            <a:r>
              <a:rPr lang="en-US" dirty="0" err="1" smtClean="0"/>
              <a:t>til</a:t>
            </a:r>
            <a:r>
              <a:rPr lang="en-US" dirty="0" smtClean="0"/>
              <a:t> </a:t>
            </a:r>
            <a:r>
              <a:rPr lang="en-US" dirty="0" err="1" smtClean="0"/>
              <a:t>rette</a:t>
            </a:r>
            <a:r>
              <a:rPr lang="en-US" dirty="0" smtClean="0"/>
              <a:t> for </a:t>
            </a:r>
            <a:r>
              <a:rPr lang="en-US" dirty="0" err="1" smtClean="0"/>
              <a:t>bruk</a:t>
            </a:r>
            <a:r>
              <a:rPr lang="en-US" dirty="0" smtClean="0"/>
              <a:t> </a:t>
            </a:r>
            <a:r>
              <a:rPr lang="en-US" dirty="0" err="1" smtClean="0"/>
              <a:t>av</a:t>
            </a:r>
            <a:r>
              <a:rPr lang="en-US" dirty="0" smtClean="0"/>
              <a:t> 3D geodata</a:t>
            </a:r>
            <a:endParaRPr lang="en-US" dirty="0"/>
          </a:p>
        </p:txBody>
      </p:sp>
    </p:spTree>
    <p:extLst>
      <p:ext uri="{BB962C8B-B14F-4D97-AF65-F5344CB8AC3E}">
        <p14:creationId xmlns:p14="http://schemas.microsoft.com/office/powerpoint/2010/main" val="34052586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ernativ prosess 1"/>
          <p:cNvSpPr/>
          <p:nvPr/>
        </p:nvSpPr>
        <p:spPr>
          <a:xfrm>
            <a:off x="575133" y="508609"/>
            <a:ext cx="10652369" cy="6221046"/>
          </a:xfrm>
          <a:prstGeom prst="flowChartAlternateProcess">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b="1" dirty="0">
                <a:solidFill>
                  <a:srgbClr val="5B9BD5">
                    <a:lumMod val="75000"/>
                  </a:srgbClr>
                </a:solidFill>
              </a:rPr>
              <a:t>TILTAK 23: </a:t>
            </a:r>
            <a:endParaRPr lang="nb-NO" dirty="0">
              <a:solidFill>
                <a:srgbClr val="5B9BD5">
                  <a:lumMod val="75000"/>
                </a:srgbClr>
              </a:solidFill>
            </a:endParaRPr>
          </a:p>
          <a:p>
            <a:r>
              <a:rPr lang="nb-NO" b="1" dirty="0" smtClean="0">
                <a:solidFill>
                  <a:srgbClr val="44546A"/>
                </a:solidFill>
              </a:rPr>
              <a:t>POSISJONSTJENESTER OG TILHØRENDE GEODETISK INFRASTRUKTUR</a:t>
            </a:r>
          </a:p>
          <a:p>
            <a:endParaRPr lang="nb-NO" b="1" dirty="0">
              <a:solidFill>
                <a:srgbClr val="44546A"/>
              </a:solidFill>
            </a:endParaRPr>
          </a:p>
          <a:p>
            <a:r>
              <a:rPr lang="nb-NO" sz="1600" dirty="0">
                <a:solidFill>
                  <a:srgbClr val="44546A"/>
                </a:solidFill>
              </a:rPr>
              <a:t>Posisjonstjenester blir stadig viktigere for utnyttelse av geografisk informasjon i samfunnet</a:t>
            </a:r>
            <a:r>
              <a:rPr lang="nb-NO" sz="1600" dirty="0" smtClean="0">
                <a:solidFill>
                  <a:srgbClr val="44546A"/>
                </a:solidFill>
              </a:rPr>
              <a:t>. Samsvar med høy grad av nøyaktighet mellom posisjonstjenester og de enkelte datasett blir viktigere med tiden</a:t>
            </a:r>
            <a:r>
              <a:rPr lang="nb-NO" sz="1600" dirty="0">
                <a:solidFill>
                  <a:srgbClr val="44546A"/>
                </a:solidFill>
              </a:rPr>
              <a:t>. </a:t>
            </a:r>
            <a:r>
              <a:rPr lang="nb-NO" sz="1600" dirty="0" smtClean="0">
                <a:solidFill>
                  <a:srgbClr val="44546A"/>
                </a:solidFill>
              </a:rPr>
              <a:t>Den videre utviklingen innenfor posisjonstjenester vil avsløre at dagens statiske referanseramme (Euref89) ikke er i stand til å gi den nødvendige kvaliteten som trengs for å understøtte fremtidig bruk. En global oppdatert referanseramme kan være mer egnet. Det </a:t>
            </a:r>
            <a:r>
              <a:rPr lang="nb-NO" sz="1600" dirty="0">
                <a:solidFill>
                  <a:srgbClr val="44546A"/>
                </a:solidFill>
              </a:rPr>
              <a:t>er behov for kontinuerlig </a:t>
            </a:r>
            <a:r>
              <a:rPr lang="nb-NO" sz="1600" dirty="0" smtClean="0">
                <a:solidFill>
                  <a:srgbClr val="44546A"/>
                </a:solidFill>
              </a:rPr>
              <a:t>forbedring og vedlikehold av den bakenforliggende geodetiske referansesystemet for å understøtte fremtidige anvendelser.</a:t>
            </a:r>
            <a:endParaRPr lang="nb-NO" sz="1100" dirty="0" smtClean="0">
              <a:solidFill>
                <a:srgbClr val="44546A"/>
              </a:solidFill>
            </a:endParaRPr>
          </a:p>
          <a:p>
            <a:endParaRPr lang="nb-NO" sz="1100" b="1" dirty="0">
              <a:solidFill>
                <a:srgbClr val="44546A"/>
              </a:solidFill>
            </a:endParaRPr>
          </a:p>
          <a:p>
            <a:pPr marL="285750" indent="-285750">
              <a:buFont typeface="Arial" panose="020B0604020202020204" pitchFamily="34" charset="0"/>
              <a:buChar char="•"/>
            </a:pPr>
            <a:r>
              <a:rPr lang="nb-NO" sz="1600" dirty="0" smtClean="0">
                <a:solidFill>
                  <a:schemeClr val="tx2"/>
                </a:solidFill>
              </a:rPr>
              <a:t>Etablere en bred sammensatt arbeidsgruppe med deltakere fra hele geomatikk</a:t>
            </a:r>
            <a:r>
              <a:rPr lang="nb-NO" sz="1600" dirty="0">
                <a:solidFill>
                  <a:schemeClr val="tx2"/>
                </a:solidFill>
              </a:rPr>
              <a:t>-</a:t>
            </a:r>
            <a:r>
              <a:rPr lang="nb-NO" sz="1600" dirty="0" smtClean="0">
                <a:solidFill>
                  <a:schemeClr val="tx2"/>
                </a:solidFill>
              </a:rPr>
              <a:t>Norge og </a:t>
            </a:r>
            <a:br>
              <a:rPr lang="nb-NO" sz="1600" dirty="0" smtClean="0">
                <a:solidFill>
                  <a:schemeClr val="tx2"/>
                </a:solidFill>
              </a:rPr>
            </a:br>
            <a:r>
              <a:rPr lang="nb-NO" sz="1600" dirty="0" smtClean="0">
                <a:solidFill>
                  <a:schemeClr val="tx2"/>
                </a:solidFill>
              </a:rPr>
              <a:t>fremtidens brukermiljøer av posisjonstjenester til utredningsarbeid</a:t>
            </a:r>
          </a:p>
          <a:p>
            <a:pPr marL="285750" indent="-285750">
              <a:buFont typeface="Arial" panose="020B0604020202020204" pitchFamily="34" charset="0"/>
              <a:buChar char="•"/>
            </a:pPr>
            <a:r>
              <a:rPr lang="nb-NO" sz="1600" dirty="0" smtClean="0">
                <a:solidFill>
                  <a:schemeClr val="tx2"/>
                </a:solidFill>
              </a:rPr>
              <a:t>Innføringen vil kreve store omlegginger på alle områder av </a:t>
            </a:r>
            <a:r>
              <a:rPr lang="nb-NO" sz="1600" dirty="0" err="1" smtClean="0">
                <a:solidFill>
                  <a:schemeClr val="tx2"/>
                </a:solidFill>
              </a:rPr>
              <a:t>geodataforvaltningen</a:t>
            </a:r>
            <a:r>
              <a:rPr lang="nb-NO" sz="1600" dirty="0" smtClean="0">
                <a:solidFill>
                  <a:schemeClr val="tx2"/>
                </a:solidFill>
              </a:rPr>
              <a:t>, </a:t>
            </a:r>
            <a:br>
              <a:rPr lang="nb-NO" sz="1600" dirty="0" smtClean="0">
                <a:solidFill>
                  <a:schemeClr val="tx2"/>
                </a:solidFill>
              </a:rPr>
            </a:br>
            <a:r>
              <a:rPr lang="nb-NO" sz="1600" dirty="0" smtClean="0">
                <a:solidFill>
                  <a:schemeClr val="tx2"/>
                </a:solidFill>
              </a:rPr>
              <a:t>og det må derfor gjennomføres egne utredninger for hvert av trinnene:</a:t>
            </a:r>
          </a:p>
          <a:p>
            <a:pPr marL="742950" lvl="1" indent="-285750">
              <a:buFont typeface="Arial" panose="020B0604020202020204" pitchFamily="34" charset="0"/>
              <a:buChar char="•"/>
            </a:pPr>
            <a:r>
              <a:rPr lang="nb-NO" sz="1600" dirty="0" smtClean="0">
                <a:solidFill>
                  <a:schemeClr val="tx2"/>
                </a:solidFill>
              </a:rPr>
              <a:t>Trinn 1: Innføring av en global geodetisk referanseramme som erstatning for Euref89.</a:t>
            </a:r>
          </a:p>
          <a:p>
            <a:pPr marL="742950" lvl="1" indent="-285750">
              <a:buFont typeface="Arial" panose="020B0604020202020204" pitchFamily="34" charset="0"/>
              <a:buChar char="•"/>
            </a:pPr>
            <a:r>
              <a:rPr lang="nb-NO" sz="1600" dirty="0" smtClean="0">
                <a:solidFill>
                  <a:schemeClr val="tx2"/>
                </a:solidFill>
              </a:rPr>
              <a:t>Trinn 2: Gradvis overgang til jevnlig oppdatering av referanserammen for utvalgte datasett i infrastrukturen.</a:t>
            </a:r>
            <a:endParaRPr lang="nb-NO" sz="1600" dirty="0">
              <a:solidFill>
                <a:schemeClr val="tx2"/>
              </a:solidFill>
            </a:endParaRPr>
          </a:p>
          <a:p>
            <a:pPr marL="285750" indent="-285750">
              <a:buFont typeface="Arial" panose="020B0604020202020204" pitchFamily="34" charset="0"/>
              <a:buChar char="•"/>
            </a:pPr>
            <a:r>
              <a:rPr lang="nb-NO" dirty="0">
                <a:solidFill>
                  <a:srgbClr val="44546A"/>
                </a:solidFill>
              </a:rPr>
              <a:t>Aktivitetsplan vil bli utviklet på et senere tidspunkt </a:t>
            </a:r>
            <a:endParaRPr lang="nb-NO" b="1" dirty="0">
              <a:solidFill>
                <a:srgbClr val="5B9BD5">
                  <a:lumMod val="75000"/>
                </a:srgbClr>
              </a:solidFill>
            </a:endParaRPr>
          </a:p>
          <a:p>
            <a:endParaRPr lang="nb-NO" sz="1200" dirty="0">
              <a:solidFill>
                <a:schemeClr val="tx2"/>
              </a:solidFill>
            </a:endParaRPr>
          </a:p>
          <a:p>
            <a:r>
              <a:rPr lang="nb-NO" sz="1600" b="1" dirty="0">
                <a:solidFill>
                  <a:schemeClr val="accent1">
                    <a:lumMod val="75000"/>
                  </a:schemeClr>
                </a:solidFill>
              </a:rPr>
              <a:t>Gjennomføring: </a:t>
            </a:r>
            <a:r>
              <a:rPr lang="nb-NO" sz="1600" b="1" dirty="0" smtClean="0">
                <a:solidFill>
                  <a:schemeClr val="accent1">
                    <a:lumMod val="75000"/>
                  </a:schemeClr>
                </a:solidFill>
              </a:rPr>
              <a:t>2019- </a:t>
            </a:r>
            <a:endParaRPr lang="nb-NO" sz="1600" b="1" dirty="0">
              <a:solidFill>
                <a:schemeClr val="accent1">
                  <a:lumMod val="75000"/>
                </a:schemeClr>
              </a:solidFill>
            </a:endParaRPr>
          </a:p>
          <a:p>
            <a:r>
              <a:rPr lang="nb-NO" sz="1600" b="1" dirty="0">
                <a:solidFill>
                  <a:schemeClr val="accent1">
                    <a:lumMod val="75000"/>
                  </a:schemeClr>
                </a:solidFill>
              </a:rPr>
              <a:t>Ansvarlig: </a:t>
            </a:r>
            <a:r>
              <a:rPr lang="nb-NO" sz="1600" b="1" dirty="0" smtClean="0">
                <a:solidFill>
                  <a:schemeClr val="accent1">
                    <a:lumMod val="75000"/>
                  </a:schemeClr>
                </a:solidFill>
              </a:rPr>
              <a:t>Kartverket</a:t>
            </a:r>
          </a:p>
          <a:p>
            <a:r>
              <a:rPr lang="nb-NO" sz="1600" b="1" dirty="0" smtClean="0">
                <a:solidFill>
                  <a:schemeClr val="accent1">
                    <a:lumMod val="75000"/>
                  </a:schemeClr>
                </a:solidFill>
              </a:rPr>
              <a:t>Medvirkende: Statens vegvesen, Bane NOR, </a:t>
            </a:r>
            <a:br>
              <a:rPr lang="nb-NO" sz="1600" b="1" dirty="0" smtClean="0">
                <a:solidFill>
                  <a:schemeClr val="accent1">
                    <a:lumMod val="75000"/>
                  </a:schemeClr>
                </a:solidFill>
              </a:rPr>
            </a:br>
            <a:r>
              <a:rPr lang="nb-NO" sz="1600" b="1" dirty="0" smtClean="0">
                <a:solidFill>
                  <a:schemeClr val="accent1">
                    <a:lumMod val="75000"/>
                  </a:schemeClr>
                </a:solidFill>
              </a:rPr>
              <a:t>Avinor, ITS Norge, Storkommunegruppa, </a:t>
            </a:r>
            <a:br>
              <a:rPr lang="nb-NO" sz="1600" b="1" dirty="0" smtClean="0">
                <a:solidFill>
                  <a:schemeClr val="accent1">
                    <a:lumMod val="75000"/>
                  </a:schemeClr>
                </a:solidFill>
              </a:rPr>
            </a:br>
            <a:r>
              <a:rPr lang="nb-NO" sz="1600" b="1" dirty="0" smtClean="0">
                <a:solidFill>
                  <a:schemeClr val="accent1">
                    <a:lumMod val="75000"/>
                  </a:schemeClr>
                </a:solidFill>
              </a:rPr>
              <a:t>private tjenesteleverandører.</a:t>
            </a:r>
            <a:endParaRPr lang="nb-NO" sz="1600" b="1" dirty="0">
              <a:solidFill>
                <a:schemeClr val="accent1">
                  <a:lumMod val="75000"/>
                </a:schemeClr>
              </a:solidFill>
            </a:endParaRPr>
          </a:p>
          <a:p>
            <a:r>
              <a:rPr lang="nb-NO" sz="1600" b="1" dirty="0">
                <a:solidFill>
                  <a:srgbClr val="5B9BD5">
                    <a:lumMod val="75000"/>
                  </a:srgbClr>
                </a:solidFill>
              </a:rPr>
              <a:t>Delmål: </a:t>
            </a:r>
            <a:r>
              <a:rPr lang="nb-NO" sz="1600" b="1" dirty="0" smtClean="0">
                <a:solidFill>
                  <a:srgbClr val="5B9BD5">
                    <a:lumMod val="75000"/>
                  </a:srgbClr>
                </a:solidFill>
              </a:rPr>
              <a:t>1.4</a:t>
            </a:r>
            <a:endParaRPr lang="nb-NO" sz="1600" b="1" dirty="0">
              <a:solidFill>
                <a:srgbClr val="5B9BD5">
                  <a:lumMod val="75000"/>
                </a:srgbClr>
              </a:solidFill>
            </a:endParaRPr>
          </a:p>
          <a:p>
            <a:endParaRPr lang="nb-NO" b="1" dirty="0">
              <a:solidFill>
                <a:schemeClr val="accent1">
                  <a:lumMod val="75000"/>
                </a:schemeClr>
              </a:solidFill>
            </a:endParaRPr>
          </a:p>
        </p:txBody>
      </p:sp>
      <p:pic>
        <p:nvPicPr>
          <p:cNvPr id="3" name="Bilde 2" descr="Hva tiltaket berører" title="Hva tiltaket berør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81094" y="5583419"/>
            <a:ext cx="5227584" cy="496360"/>
          </a:xfrm>
          <a:prstGeom prst="rect">
            <a:avLst/>
          </a:prstGeom>
        </p:spPr>
      </p:pic>
      <p:sp>
        <p:nvSpPr>
          <p:cNvPr id="6" name="Pil ned 5" descr="Pil" title="Pil"/>
          <p:cNvSpPr/>
          <p:nvPr/>
        </p:nvSpPr>
        <p:spPr>
          <a:xfrm>
            <a:off x="6069101" y="5221439"/>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7" name="Pil ned 6" descr="Pil" title="Pil"/>
          <p:cNvSpPr/>
          <p:nvPr/>
        </p:nvSpPr>
        <p:spPr>
          <a:xfrm>
            <a:off x="9855199" y="5221439"/>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4" name="Tittel 3" hidden="1"/>
          <p:cNvSpPr>
            <a:spLocks noGrp="1"/>
          </p:cNvSpPr>
          <p:nvPr>
            <p:ph type="title" idx="4294967295"/>
          </p:nvPr>
        </p:nvSpPr>
        <p:spPr/>
        <p:txBody>
          <a:bodyPr/>
          <a:lstStyle/>
          <a:p>
            <a:r>
              <a:rPr lang="en-US" dirty="0" err="1" smtClean="0"/>
              <a:t>Tiltak</a:t>
            </a:r>
            <a:r>
              <a:rPr lang="en-US" dirty="0" smtClean="0"/>
              <a:t> 23: </a:t>
            </a:r>
            <a:r>
              <a:rPr lang="en-US" dirty="0" err="1" smtClean="0"/>
              <a:t>Posisjonstjenester</a:t>
            </a:r>
            <a:r>
              <a:rPr lang="en-US" dirty="0" smtClean="0"/>
              <a:t> </a:t>
            </a:r>
            <a:r>
              <a:rPr lang="en-US" dirty="0" err="1" smtClean="0"/>
              <a:t>og</a:t>
            </a:r>
            <a:r>
              <a:rPr lang="en-US" baseline="0" dirty="0" smtClean="0"/>
              <a:t> </a:t>
            </a:r>
            <a:r>
              <a:rPr lang="en-US" baseline="0" dirty="0" err="1" smtClean="0"/>
              <a:t>tilhørende</a:t>
            </a:r>
            <a:r>
              <a:rPr lang="en-US" baseline="0" dirty="0" smtClean="0"/>
              <a:t> </a:t>
            </a:r>
            <a:r>
              <a:rPr lang="en-US" baseline="0" dirty="0" err="1" smtClean="0"/>
              <a:t>geodetisk</a:t>
            </a:r>
            <a:r>
              <a:rPr lang="en-US" baseline="0" dirty="0" smtClean="0"/>
              <a:t> </a:t>
            </a:r>
            <a:r>
              <a:rPr lang="en-US" baseline="0" dirty="0" err="1" smtClean="0"/>
              <a:t>infrastruktur</a:t>
            </a:r>
            <a:endParaRPr lang="en-US" dirty="0"/>
          </a:p>
        </p:txBody>
      </p:sp>
    </p:spTree>
    <p:extLst>
      <p:ext uri="{BB962C8B-B14F-4D97-AF65-F5344CB8AC3E}">
        <p14:creationId xmlns:p14="http://schemas.microsoft.com/office/powerpoint/2010/main" val="32867502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xmlns="" id="{4873E8A9-48D4-4006-870B-6BB30E4DF54C}"/>
              </a:ext>
            </a:extLst>
          </p:cNvPr>
          <p:cNvSpPr txBox="1"/>
          <p:nvPr/>
        </p:nvSpPr>
        <p:spPr>
          <a:xfrm>
            <a:off x="925232" y="548580"/>
            <a:ext cx="8977249" cy="6309420"/>
          </a:xfrm>
          <a:prstGeom prst="rect">
            <a:avLst/>
          </a:prstGeom>
          <a:noFill/>
        </p:spPr>
        <p:txBody>
          <a:bodyPr wrap="square" rtlCol="0">
            <a:spAutoFit/>
          </a:bodyPr>
          <a:lstStyle/>
          <a:p>
            <a:r>
              <a:rPr lang="nb-NO" b="1" dirty="0">
                <a:solidFill>
                  <a:schemeClr val="accent1">
                    <a:lumMod val="75000"/>
                  </a:schemeClr>
                </a:solidFill>
              </a:rPr>
              <a:t>TILTAK </a:t>
            </a:r>
            <a:r>
              <a:rPr lang="nb-NO" b="1" dirty="0" smtClean="0">
                <a:solidFill>
                  <a:schemeClr val="accent1">
                    <a:lumMod val="75000"/>
                  </a:schemeClr>
                </a:solidFill>
              </a:rPr>
              <a:t>24: </a:t>
            </a:r>
            <a:endParaRPr lang="nb-NO" dirty="0">
              <a:solidFill>
                <a:schemeClr val="accent1">
                  <a:lumMod val="75000"/>
                </a:schemeClr>
              </a:solidFill>
            </a:endParaRPr>
          </a:p>
          <a:p>
            <a:r>
              <a:rPr lang="nb-NO" b="1" dirty="0">
                <a:solidFill>
                  <a:schemeClr val="tx2"/>
                </a:solidFill>
              </a:rPr>
              <a:t>UTVIKLE FOU-STRATEGI </a:t>
            </a:r>
            <a:r>
              <a:rPr lang="nb-NO" b="1" dirty="0" smtClean="0">
                <a:solidFill>
                  <a:schemeClr val="tx2"/>
                </a:solidFill>
              </a:rPr>
              <a:t>OG </a:t>
            </a:r>
            <a:r>
              <a:rPr lang="nb-NO" b="1" dirty="0">
                <a:solidFill>
                  <a:schemeClr val="tx2"/>
                </a:solidFill>
              </a:rPr>
              <a:t>ETABLERE ET FOU-PROGRAM FOR GEOGRAFISK INFORMASJON</a:t>
            </a:r>
            <a:endParaRPr lang="nb-NO" dirty="0">
              <a:solidFill>
                <a:schemeClr val="tx2"/>
              </a:solidFill>
            </a:endParaRPr>
          </a:p>
          <a:p>
            <a:endParaRPr lang="nb-NO" sz="1600" dirty="0" smtClean="0">
              <a:solidFill>
                <a:schemeClr val="tx2"/>
              </a:solidFill>
            </a:endParaRPr>
          </a:p>
          <a:p>
            <a:r>
              <a:rPr lang="nb-NO" sz="1600" dirty="0" smtClean="0">
                <a:solidFill>
                  <a:schemeClr val="tx2"/>
                </a:solidFill>
              </a:rPr>
              <a:t>Det </a:t>
            </a:r>
            <a:r>
              <a:rPr lang="nb-NO" sz="1600" dirty="0">
                <a:solidFill>
                  <a:schemeClr val="tx2"/>
                </a:solidFill>
              </a:rPr>
              <a:t>trengs en strategi for å </a:t>
            </a:r>
            <a:r>
              <a:rPr lang="nb-NO" sz="1600" dirty="0" err="1" smtClean="0">
                <a:solidFill>
                  <a:schemeClr val="tx2"/>
                </a:solidFill>
              </a:rPr>
              <a:t>målrette</a:t>
            </a:r>
            <a:r>
              <a:rPr lang="nb-NO" sz="1600" dirty="0" smtClean="0">
                <a:solidFill>
                  <a:schemeClr val="tx2"/>
                </a:solidFill>
              </a:rPr>
              <a:t> </a:t>
            </a:r>
            <a:r>
              <a:rPr lang="nb-NO" sz="1600" dirty="0">
                <a:solidFill>
                  <a:schemeClr val="tx2"/>
                </a:solidFill>
              </a:rPr>
              <a:t>og systematisere FoU for videreutviklingen av den geografiske infrastrukturen. Strategien må understøtte prioriterte tiltak i handlingsplanen. Det er særskilt behov for innsats i sentrale deler av kjeden (lagring, forvaltning, tilrettelegging og distribusjon). Det må legges vekt på å mobilisere nasjonale FoU-miljøer innenfor fagområdet</a:t>
            </a:r>
            <a:r>
              <a:rPr lang="nb-NO" sz="1600" dirty="0" smtClean="0">
                <a:solidFill>
                  <a:schemeClr val="tx2"/>
                </a:solidFill>
              </a:rPr>
              <a:t>. </a:t>
            </a:r>
            <a:endParaRPr lang="nb-NO" sz="1600" dirty="0">
              <a:solidFill>
                <a:schemeClr val="tx2"/>
              </a:solidFill>
            </a:endParaRPr>
          </a:p>
          <a:p>
            <a:endParaRPr lang="nb-NO" sz="1600" dirty="0">
              <a:solidFill>
                <a:schemeClr val="tx2"/>
              </a:solidFill>
            </a:endParaRPr>
          </a:p>
          <a:p>
            <a:endParaRPr lang="nb-NO" sz="1600" dirty="0">
              <a:solidFill>
                <a:schemeClr val="tx2"/>
              </a:solidFill>
            </a:endParaRPr>
          </a:p>
          <a:p>
            <a:endParaRPr lang="nb-NO" sz="1600" dirty="0">
              <a:solidFill>
                <a:schemeClr val="tx2"/>
              </a:solidFill>
            </a:endParaRPr>
          </a:p>
          <a:p>
            <a:endParaRPr lang="nb-NO" sz="1600" dirty="0">
              <a:solidFill>
                <a:schemeClr val="tx2"/>
              </a:solidFill>
            </a:endParaRPr>
          </a:p>
          <a:p>
            <a:endParaRPr lang="nb-NO" sz="1600" dirty="0">
              <a:solidFill>
                <a:schemeClr val="tx2"/>
              </a:solidFill>
            </a:endParaRPr>
          </a:p>
          <a:p>
            <a:endParaRPr lang="nb-NO" sz="1600" dirty="0">
              <a:solidFill>
                <a:schemeClr val="tx2"/>
              </a:solidFill>
            </a:endParaRPr>
          </a:p>
          <a:p>
            <a:endParaRPr lang="nb-NO" sz="1600" dirty="0">
              <a:solidFill>
                <a:schemeClr val="tx2"/>
              </a:solidFill>
            </a:endParaRPr>
          </a:p>
          <a:p>
            <a:endParaRPr lang="nb-NO" sz="1600" dirty="0">
              <a:solidFill>
                <a:schemeClr val="tx2"/>
              </a:solidFill>
            </a:endParaRPr>
          </a:p>
          <a:p>
            <a:endParaRPr lang="nb-NO" sz="1600" dirty="0">
              <a:solidFill>
                <a:schemeClr val="tx2"/>
              </a:solidFill>
            </a:endParaRPr>
          </a:p>
          <a:p>
            <a:endParaRPr lang="nb-NO" sz="1600" dirty="0">
              <a:solidFill>
                <a:schemeClr val="tx2"/>
              </a:solidFill>
            </a:endParaRPr>
          </a:p>
          <a:p>
            <a:endParaRPr lang="nb-NO" sz="1600" b="1" dirty="0">
              <a:solidFill>
                <a:schemeClr val="accent1">
                  <a:lumMod val="75000"/>
                </a:schemeClr>
              </a:solidFill>
            </a:endParaRPr>
          </a:p>
          <a:p>
            <a:endParaRPr lang="nb-NO" sz="1600" b="1" dirty="0">
              <a:solidFill>
                <a:schemeClr val="accent1">
                  <a:lumMod val="75000"/>
                </a:schemeClr>
              </a:solidFill>
            </a:endParaRPr>
          </a:p>
          <a:p>
            <a:endParaRPr lang="nb-NO" sz="100" b="1" dirty="0" smtClean="0">
              <a:solidFill>
                <a:schemeClr val="accent1">
                  <a:lumMod val="75000"/>
                </a:schemeClr>
              </a:solidFill>
            </a:endParaRPr>
          </a:p>
          <a:p>
            <a:r>
              <a:rPr lang="nb-NO" sz="1600" b="1" dirty="0" smtClean="0">
                <a:solidFill>
                  <a:schemeClr val="accent1">
                    <a:lumMod val="75000"/>
                  </a:schemeClr>
                </a:solidFill>
              </a:rPr>
              <a:t>Gjennomføring</a:t>
            </a:r>
            <a:r>
              <a:rPr lang="nb-NO" sz="1600" b="1" dirty="0">
                <a:solidFill>
                  <a:schemeClr val="accent1">
                    <a:lumMod val="75000"/>
                  </a:schemeClr>
                </a:solidFill>
              </a:rPr>
              <a:t>: </a:t>
            </a:r>
            <a:r>
              <a:rPr lang="nb-NO" sz="1600" b="1" dirty="0" smtClean="0">
                <a:solidFill>
                  <a:schemeClr val="accent1">
                    <a:lumMod val="75000"/>
                  </a:schemeClr>
                </a:solidFill>
              </a:rPr>
              <a:t>2019-2021 </a:t>
            </a:r>
            <a:endParaRPr lang="nb-NO" sz="1600" b="1" dirty="0">
              <a:solidFill>
                <a:schemeClr val="accent1">
                  <a:lumMod val="75000"/>
                </a:schemeClr>
              </a:solidFill>
            </a:endParaRPr>
          </a:p>
          <a:p>
            <a:r>
              <a:rPr lang="nb-NO" sz="1600" b="1" dirty="0">
                <a:solidFill>
                  <a:schemeClr val="accent1">
                    <a:lumMod val="75000"/>
                  </a:schemeClr>
                </a:solidFill>
              </a:rPr>
              <a:t>Ansvarlig: </a:t>
            </a:r>
            <a:r>
              <a:rPr lang="nb-NO" sz="1600" b="1" dirty="0" smtClean="0">
                <a:solidFill>
                  <a:schemeClr val="accent1">
                    <a:lumMod val="75000"/>
                  </a:schemeClr>
                </a:solidFill>
              </a:rPr>
              <a:t>Norsk institutt for </a:t>
            </a:r>
            <a:r>
              <a:rPr lang="nb-NO" sz="1600" b="1" dirty="0" err="1" smtClean="0">
                <a:solidFill>
                  <a:schemeClr val="accent1">
                    <a:lumMod val="75000"/>
                  </a:schemeClr>
                </a:solidFill>
              </a:rPr>
              <a:t>bioøkonomi</a:t>
            </a:r>
            <a:endParaRPr lang="nb-NO" sz="1600" b="1" dirty="0" smtClean="0">
              <a:solidFill>
                <a:schemeClr val="accent1">
                  <a:lumMod val="75000"/>
                </a:schemeClr>
              </a:solidFill>
            </a:endParaRPr>
          </a:p>
          <a:p>
            <a:r>
              <a:rPr lang="nb-NO" sz="1600" b="1" dirty="0" smtClean="0">
                <a:solidFill>
                  <a:schemeClr val="accent1">
                    <a:lumMod val="75000"/>
                  </a:schemeClr>
                </a:solidFill>
              </a:rPr>
              <a:t>Medvirkende</a:t>
            </a:r>
            <a:r>
              <a:rPr lang="nb-NO" sz="1600" b="1" dirty="0">
                <a:solidFill>
                  <a:schemeClr val="accent1">
                    <a:lumMod val="75000"/>
                  </a:schemeClr>
                </a:solidFill>
              </a:rPr>
              <a:t>: </a:t>
            </a:r>
            <a:r>
              <a:rPr lang="nb-NO" sz="1600" b="1" dirty="0" smtClean="0">
                <a:solidFill>
                  <a:schemeClr val="accent1">
                    <a:lumMod val="75000"/>
                  </a:schemeClr>
                </a:solidFill>
              </a:rPr>
              <a:t>Fagetater, Forskningsrådet, </a:t>
            </a:r>
            <a:br>
              <a:rPr lang="nb-NO" sz="1600" b="1" dirty="0" smtClean="0">
                <a:solidFill>
                  <a:schemeClr val="accent1">
                    <a:lumMod val="75000"/>
                  </a:schemeClr>
                </a:solidFill>
              </a:rPr>
            </a:br>
            <a:r>
              <a:rPr lang="nb-NO" sz="1600" b="1" dirty="0" smtClean="0">
                <a:solidFill>
                  <a:schemeClr val="accent1">
                    <a:lumMod val="75000"/>
                  </a:schemeClr>
                </a:solidFill>
              </a:rPr>
              <a:t>kommuner, privat sektor</a:t>
            </a:r>
            <a:endParaRPr lang="nb-NO" sz="1600" b="1" dirty="0">
              <a:solidFill>
                <a:schemeClr val="accent1">
                  <a:lumMod val="75000"/>
                </a:schemeClr>
              </a:solidFill>
            </a:endParaRPr>
          </a:p>
          <a:p>
            <a:r>
              <a:rPr lang="nb-NO" sz="1600" b="1" dirty="0" smtClean="0">
                <a:solidFill>
                  <a:schemeClr val="accent1">
                    <a:lumMod val="75000"/>
                  </a:schemeClr>
                </a:solidFill>
              </a:rPr>
              <a:t>Delmål</a:t>
            </a:r>
            <a:r>
              <a:rPr lang="nb-NO" sz="1600" b="1" dirty="0">
                <a:solidFill>
                  <a:schemeClr val="accent1">
                    <a:lumMod val="75000"/>
                  </a:schemeClr>
                </a:solidFill>
              </a:rPr>
              <a:t>: 3.4, 3.1, 3.2, 3.3, 3.5, 2.4, 2.5,…</a:t>
            </a:r>
          </a:p>
        </p:txBody>
      </p:sp>
      <p:pic>
        <p:nvPicPr>
          <p:cNvPr id="3" name="Bilde 2" descr="4 deler&#10;innsamling av data&#10;lagring og forvaltning&#10;tilrettelegging og distribusjon&#10;tilgang og bruk " title="Hva tiltaket berør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81094" y="5806052"/>
            <a:ext cx="5227584" cy="496360"/>
          </a:xfrm>
          <a:prstGeom prst="rect">
            <a:avLst/>
          </a:prstGeom>
        </p:spPr>
      </p:pic>
      <p:pic>
        <p:nvPicPr>
          <p:cNvPr id="8" name="Bilde 7" descr="Trafikkmønster- by - heat map" title="Trafikkmønster- by - heat map"/>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984537" y="3080474"/>
            <a:ext cx="1531718" cy="2094405"/>
          </a:xfrm>
          <a:prstGeom prst="rect">
            <a:avLst/>
          </a:prstGeom>
          <a:ln>
            <a:noFill/>
          </a:ln>
          <a:effectLst>
            <a:outerShdw blurRad="292100" dist="139700" dir="2700000" algn="tl" rotWithShape="0">
              <a:srgbClr val="333333">
                <a:alpha val="65000"/>
              </a:srgbClr>
            </a:outerShdw>
          </a:effectLst>
        </p:spPr>
      </p:pic>
      <p:sp>
        <p:nvSpPr>
          <p:cNvPr id="9" name="TekstSylinder 8">
            <a:extLst>
              <a:ext uri="{FF2B5EF4-FFF2-40B4-BE49-F238E27FC236}">
                <a16:creationId xmlns:a16="http://schemas.microsoft.com/office/drawing/2014/main" xmlns="" id="{4873E8A9-48D4-4006-870B-6BB30E4DF54C}"/>
              </a:ext>
            </a:extLst>
          </p:cNvPr>
          <p:cNvSpPr txBox="1"/>
          <p:nvPr/>
        </p:nvSpPr>
        <p:spPr>
          <a:xfrm>
            <a:off x="1199454" y="2467915"/>
            <a:ext cx="7790178" cy="2862322"/>
          </a:xfrm>
          <a:prstGeom prst="rect">
            <a:avLst/>
          </a:prstGeom>
          <a:noFill/>
        </p:spPr>
        <p:txBody>
          <a:bodyPr wrap="square" rtlCol="0">
            <a:spAutoFit/>
          </a:bodyPr>
          <a:lstStyle/>
          <a:p>
            <a:pPr marL="285750" indent="-285750">
              <a:buFont typeface="Arial" panose="020B0604020202020204" pitchFamily="34" charset="0"/>
              <a:buChar char="•"/>
            </a:pPr>
            <a:r>
              <a:rPr lang="nb-NO" sz="1600" dirty="0">
                <a:solidFill>
                  <a:schemeClr val="tx2"/>
                </a:solidFill>
              </a:rPr>
              <a:t>Kartlegge norske FoU-miljø og deres virksomhet innenfor fagområdet.</a:t>
            </a:r>
          </a:p>
          <a:p>
            <a:pPr marL="285750" indent="-285750">
              <a:buFont typeface="Arial" panose="020B0604020202020204" pitchFamily="34" charset="0"/>
              <a:buChar char="•"/>
            </a:pPr>
            <a:r>
              <a:rPr lang="nb-NO" sz="1600" dirty="0">
                <a:solidFill>
                  <a:schemeClr val="tx2"/>
                </a:solidFill>
              </a:rPr>
              <a:t>Kartlegge den internasjonale forskningsfronten innfor fagområdet.</a:t>
            </a:r>
          </a:p>
          <a:p>
            <a:pPr marL="285750" indent="-285750">
              <a:buFont typeface="Arial" panose="020B0604020202020204" pitchFamily="34" charset="0"/>
              <a:buChar char="•"/>
            </a:pPr>
            <a:r>
              <a:rPr lang="nb-NO" sz="1600" dirty="0">
                <a:solidFill>
                  <a:schemeClr val="tx2"/>
                </a:solidFill>
              </a:rPr>
              <a:t>Etablere dialog med eksisterende forskningsmiljøer, -arenaer og -programmer.</a:t>
            </a:r>
          </a:p>
          <a:p>
            <a:pPr marL="285750" indent="-285750">
              <a:buFont typeface="Arial" panose="020B0604020202020204" pitchFamily="34" charset="0"/>
              <a:buChar char="•"/>
            </a:pPr>
            <a:r>
              <a:rPr lang="nb-NO" sz="1600" dirty="0">
                <a:solidFill>
                  <a:schemeClr val="tx2"/>
                </a:solidFill>
              </a:rPr>
              <a:t>Utvikle en nasjonal FoU-strategi for geodataområdet.</a:t>
            </a:r>
          </a:p>
          <a:p>
            <a:pPr marL="285750" indent="-285750">
              <a:buFont typeface="Arial" panose="020B0604020202020204" pitchFamily="34" charset="0"/>
              <a:buChar char="•"/>
            </a:pPr>
            <a:r>
              <a:rPr lang="nb-NO" sz="1600" dirty="0">
                <a:solidFill>
                  <a:schemeClr val="tx2"/>
                </a:solidFill>
              </a:rPr>
              <a:t>Utrede behovet for et nasjonalt forskningsprogram innen geografiske data, teknikker og teknologier. </a:t>
            </a:r>
          </a:p>
          <a:p>
            <a:pPr marL="285750" indent="-285750">
              <a:buFont typeface="Arial" panose="020B0604020202020204" pitchFamily="34" charset="0"/>
              <a:buChar char="•"/>
            </a:pPr>
            <a:r>
              <a:rPr lang="nb-NO" sz="1600" dirty="0">
                <a:solidFill>
                  <a:schemeClr val="tx2"/>
                </a:solidFill>
              </a:rPr>
              <a:t>Arbeide for å få geodataområdets problemstillinger inn i Forskningsrådets øvrige satsinger, særlig knyttet til endene i verdikjeden (innsamling av geodata, forskningsinfrastruktur, bruk av geodata) </a:t>
            </a:r>
          </a:p>
          <a:p>
            <a:pPr marL="285750" indent="-285750">
              <a:buFont typeface="Arial" panose="020B0604020202020204" pitchFamily="34" charset="0"/>
              <a:buChar char="•"/>
            </a:pPr>
            <a:r>
              <a:rPr lang="nb-NO" sz="1600" dirty="0">
                <a:solidFill>
                  <a:schemeClr val="tx2"/>
                </a:solidFill>
              </a:rPr>
              <a:t>Knytte nasjonal FoU-innsats opp mot europeiske programmer som ISA². </a:t>
            </a:r>
          </a:p>
          <a:p>
            <a:pPr marL="285750" indent="-285750">
              <a:buFont typeface="Arial" panose="020B0604020202020204" pitchFamily="34" charset="0"/>
              <a:buChar char="•"/>
            </a:pPr>
            <a:r>
              <a:rPr lang="nb-NO" sz="1600" dirty="0">
                <a:solidFill>
                  <a:schemeClr val="tx2"/>
                </a:solidFill>
              </a:rPr>
              <a:t>Utrede et felles kompetansemiljø for avansert analyse, statistikk og stordata. </a:t>
            </a:r>
          </a:p>
        </p:txBody>
      </p:sp>
      <p:pic>
        <p:nvPicPr>
          <p:cNvPr id="10" name="Bilde 9" descr="Illustrasjon - lyspære - gode ideer" title="Illustrasjon - lyspære - gode idee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02481" y="2109053"/>
            <a:ext cx="1481749" cy="20815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Pil ned 14" descr="Pil" title="Pil"/>
          <p:cNvSpPr/>
          <p:nvPr/>
        </p:nvSpPr>
        <p:spPr>
          <a:xfrm>
            <a:off x="6069101" y="5443510"/>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6" name="Pil ned 15" descr="Pil" title="Pil"/>
          <p:cNvSpPr/>
          <p:nvPr/>
        </p:nvSpPr>
        <p:spPr>
          <a:xfrm>
            <a:off x="9855199" y="5443510"/>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7" name="Pil ned 16" descr="Pil" title="Pil"/>
          <p:cNvSpPr/>
          <p:nvPr/>
        </p:nvSpPr>
        <p:spPr>
          <a:xfrm>
            <a:off x="7291094" y="5438184"/>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8" name="Pil ned 17" descr="Pil" title="Pil"/>
          <p:cNvSpPr/>
          <p:nvPr/>
        </p:nvSpPr>
        <p:spPr>
          <a:xfrm>
            <a:off x="8553813" y="5443509"/>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4" name="Tittel 3" hidden="1"/>
          <p:cNvSpPr>
            <a:spLocks noGrp="1"/>
          </p:cNvSpPr>
          <p:nvPr>
            <p:ph type="title" idx="4294967295"/>
          </p:nvPr>
        </p:nvSpPr>
        <p:spPr/>
        <p:txBody>
          <a:bodyPr/>
          <a:lstStyle/>
          <a:p>
            <a:r>
              <a:rPr lang="en-US" dirty="0" err="1" smtClean="0"/>
              <a:t>Tiltak</a:t>
            </a:r>
            <a:r>
              <a:rPr lang="en-US" dirty="0" smtClean="0"/>
              <a:t> 24: </a:t>
            </a:r>
            <a:r>
              <a:rPr lang="en-US" dirty="0" err="1" smtClean="0"/>
              <a:t>Etablere</a:t>
            </a:r>
            <a:r>
              <a:rPr lang="en-US" dirty="0" smtClean="0"/>
              <a:t> FOU-</a:t>
            </a:r>
            <a:r>
              <a:rPr lang="en-US" dirty="0" err="1" smtClean="0"/>
              <a:t>strategi</a:t>
            </a:r>
            <a:r>
              <a:rPr lang="en-US" dirty="0" smtClean="0"/>
              <a:t> </a:t>
            </a:r>
            <a:r>
              <a:rPr lang="en-US" dirty="0" err="1" smtClean="0"/>
              <a:t>og</a:t>
            </a:r>
            <a:r>
              <a:rPr lang="en-US" dirty="0" smtClean="0"/>
              <a:t> </a:t>
            </a:r>
            <a:r>
              <a:rPr lang="en-US" dirty="0" err="1" smtClean="0"/>
              <a:t>etablere</a:t>
            </a:r>
            <a:r>
              <a:rPr lang="en-US" dirty="0" smtClean="0"/>
              <a:t> et FOU-program for </a:t>
            </a:r>
            <a:r>
              <a:rPr lang="en-US" dirty="0" err="1" smtClean="0"/>
              <a:t>geografisk</a:t>
            </a:r>
            <a:r>
              <a:rPr lang="en-US" dirty="0" smtClean="0"/>
              <a:t> </a:t>
            </a:r>
            <a:r>
              <a:rPr lang="en-US" dirty="0" err="1" smtClean="0"/>
              <a:t>informasjon</a:t>
            </a:r>
            <a:endParaRPr lang="en-US" dirty="0"/>
          </a:p>
        </p:txBody>
      </p:sp>
    </p:spTree>
    <p:extLst>
      <p:ext uri="{BB962C8B-B14F-4D97-AF65-F5344CB8AC3E}">
        <p14:creationId xmlns:p14="http://schemas.microsoft.com/office/powerpoint/2010/main" val="26446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title="TILTAK I FØRSTE VERSJON AV HANDLINGSPLANEN">
            <a:extLst>
              <a:ext uri="{FF2B5EF4-FFF2-40B4-BE49-F238E27FC236}">
                <a16:creationId xmlns:a16="http://schemas.microsoft.com/office/drawing/2014/main" xmlns="" id="{8D7059FD-065F-4247-ACF4-362BE70965A3}"/>
              </a:ext>
            </a:extLst>
          </p:cNvPr>
          <p:cNvSpPr txBox="1"/>
          <p:nvPr/>
        </p:nvSpPr>
        <p:spPr>
          <a:xfrm>
            <a:off x="906992" y="861034"/>
            <a:ext cx="10284883" cy="523220"/>
          </a:xfrm>
          <a:prstGeom prst="rect">
            <a:avLst/>
          </a:prstGeom>
          <a:noFill/>
        </p:spPr>
        <p:txBody>
          <a:bodyPr wrap="square" rtlCol="0">
            <a:spAutoFit/>
          </a:bodyPr>
          <a:lstStyle/>
          <a:p>
            <a:pPr>
              <a:spcAft>
                <a:spcPts val="900"/>
              </a:spcAft>
            </a:pPr>
            <a:r>
              <a:rPr lang="nb-NO" sz="2800" b="1" dirty="0" smtClean="0">
                <a:solidFill>
                  <a:srgbClr val="44546A"/>
                </a:solidFill>
              </a:rPr>
              <a:t>TILTAK </a:t>
            </a:r>
            <a:r>
              <a:rPr lang="nb-NO" sz="2800" b="1" dirty="0">
                <a:solidFill>
                  <a:srgbClr val="44546A"/>
                </a:solidFill>
              </a:rPr>
              <a:t>I FØRSTE VERSJON AV HANDLINGSPLANEN</a:t>
            </a:r>
            <a:endParaRPr lang="nb-NO" sz="2800" dirty="0">
              <a:solidFill>
                <a:srgbClr val="44546A"/>
              </a:solidFill>
            </a:endParaRPr>
          </a:p>
        </p:txBody>
      </p:sp>
      <p:pic>
        <p:nvPicPr>
          <p:cNvPr id="4" name="Bilde 3" descr="Tabell over tiltak  - del 2" title="Tabell over tiltak  - del 2"/>
          <p:cNvPicPr>
            <a:picLocks noChangeAspect="1"/>
          </p:cNvPicPr>
          <p:nvPr/>
        </p:nvPicPr>
        <p:blipFill>
          <a:blip r:embed="rId2"/>
          <a:stretch>
            <a:fillRect/>
          </a:stretch>
        </p:blipFill>
        <p:spPr>
          <a:xfrm>
            <a:off x="6115335" y="1669774"/>
            <a:ext cx="5427050" cy="4009916"/>
          </a:xfrm>
          <a:prstGeom prst="rect">
            <a:avLst/>
          </a:prstGeom>
        </p:spPr>
      </p:pic>
      <p:pic>
        <p:nvPicPr>
          <p:cNvPr id="5" name="Bilde 4" descr="Tabell over tiltak  - del 1" title="Tabell over tiltak  - del 1"/>
          <p:cNvPicPr>
            <a:picLocks noChangeAspect="1"/>
          </p:cNvPicPr>
          <p:nvPr/>
        </p:nvPicPr>
        <p:blipFill>
          <a:blip r:embed="rId3"/>
          <a:stretch>
            <a:fillRect/>
          </a:stretch>
        </p:blipFill>
        <p:spPr>
          <a:xfrm>
            <a:off x="632206" y="1669774"/>
            <a:ext cx="5417227" cy="3560618"/>
          </a:xfrm>
          <a:prstGeom prst="rect">
            <a:avLst/>
          </a:prstGeom>
        </p:spPr>
      </p:pic>
      <p:sp>
        <p:nvSpPr>
          <p:cNvPr id="3" name="Tittel 2" hidden="1"/>
          <p:cNvSpPr>
            <a:spLocks noGrp="1"/>
          </p:cNvSpPr>
          <p:nvPr>
            <p:ph type="title" idx="4294967295"/>
          </p:nvPr>
        </p:nvSpPr>
        <p:spPr/>
        <p:txBody>
          <a:bodyPr/>
          <a:lstStyle/>
          <a:p>
            <a:r>
              <a:rPr lang="en-US" dirty="0" err="1" smtClean="0"/>
              <a:t>Tiltak</a:t>
            </a:r>
            <a:r>
              <a:rPr lang="en-US" dirty="0" smtClean="0"/>
              <a:t> </a:t>
            </a:r>
            <a:r>
              <a:rPr lang="en-US" dirty="0" err="1" smtClean="0"/>
              <a:t>i</a:t>
            </a:r>
            <a:r>
              <a:rPr lang="en-US" baseline="0" dirty="0" smtClean="0"/>
              <a:t> </a:t>
            </a:r>
            <a:r>
              <a:rPr lang="en-US" baseline="0" dirty="0" err="1" smtClean="0"/>
              <a:t>første</a:t>
            </a:r>
            <a:r>
              <a:rPr lang="en-US" baseline="0" dirty="0" smtClean="0"/>
              <a:t> </a:t>
            </a:r>
            <a:r>
              <a:rPr lang="en-US" baseline="0" dirty="0" err="1" smtClean="0"/>
              <a:t>versjon</a:t>
            </a:r>
            <a:r>
              <a:rPr lang="en-US" baseline="0" dirty="0" smtClean="0"/>
              <a:t> </a:t>
            </a:r>
            <a:r>
              <a:rPr lang="en-US" baseline="0" dirty="0" err="1" smtClean="0"/>
              <a:t>av</a:t>
            </a:r>
            <a:r>
              <a:rPr lang="en-US" baseline="0" dirty="0" smtClean="0"/>
              <a:t> </a:t>
            </a:r>
            <a:r>
              <a:rPr lang="en-US" baseline="0" dirty="0" err="1" smtClean="0"/>
              <a:t>handlingsplanen</a:t>
            </a:r>
            <a:endParaRPr lang="en-US" dirty="0"/>
          </a:p>
        </p:txBody>
      </p:sp>
    </p:spTree>
    <p:extLst>
      <p:ext uri="{BB962C8B-B14F-4D97-AF65-F5344CB8AC3E}">
        <p14:creationId xmlns:p14="http://schemas.microsoft.com/office/powerpoint/2010/main" val="31579561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1" descr="Tabell over tiltak " title="Tabell over tiltak "/>
          <p:cNvGraphicFramePr>
            <a:graphicFrameLocks noGrp="1"/>
          </p:cNvGraphicFramePr>
          <p:nvPr>
            <p:extLst/>
          </p:nvPr>
        </p:nvGraphicFramePr>
        <p:xfrm>
          <a:off x="1139507" y="641709"/>
          <a:ext cx="10206681" cy="5643714"/>
        </p:xfrm>
        <a:graphic>
          <a:graphicData uri="http://schemas.openxmlformats.org/drawingml/2006/table">
            <a:tbl>
              <a:tblPr firstRow="1" firstCol="1" bandRow="1">
                <a:tableStyleId>{5C22544A-7EE6-4342-B048-85BDC9FD1C3A}</a:tableStyleId>
              </a:tblPr>
              <a:tblGrid>
                <a:gridCol w="2261287">
                  <a:extLst>
                    <a:ext uri="{9D8B030D-6E8A-4147-A177-3AD203B41FA5}">
                      <a16:colId xmlns:a16="http://schemas.microsoft.com/office/drawing/2014/main" xmlns="" val="2157675486"/>
                    </a:ext>
                  </a:extLst>
                </a:gridCol>
                <a:gridCol w="4677731">
                  <a:extLst>
                    <a:ext uri="{9D8B030D-6E8A-4147-A177-3AD203B41FA5}">
                      <a16:colId xmlns:a16="http://schemas.microsoft.com/office/drawing/2014/main" xmlns="" val="1579135047"/>
                    </a:ext>
                  </a:extLst>
                </a:gridCol>
                <a:gridCol w="1611858">
                  <a:extLst>
                    <a:ext uri="{9D8B030D-6E8A-4147-A177-3AD203B41FA5}">
                      <a16:colId xmlns:a16="http://schemas.microsoft.com/office/drawing/2014/main" xmlns="" val="7465357"/>
                    </a:ext>
                  </a:extLst>
                </a:gridCol>
                <a:gridCol w="1655805">
                  <a:extLst>
                    <a:ext uri="{9D8B030D-6E8A-4147-A177-3AD203B41FA5}">
                      <a16:colId xmlns:a16="http://schemas.microsoft.com/office/drawing/2014/main" xmlns="" val="3467166884"/>
                    </a:ext>
                  </a:extLst>
                </a:gridCol>
              </a:tblGrid>
              <a:tr h="415917">
                <a:tc>
                  <a:txBody>
                    <a:bodyPr/>
                    <a:lstStyle/>
                    <a:p>
                      <a:pPr>
                        <a:lnSpc>
                          <a:spcPct val="107000"/>
                        </a:lnSpc>
                        <a:spcAft>
                          <a:spcPts val="0"/>
                        </a:spcAft>
                      </a:pPr>
                      <a:r>
                        <a:rPr lang="nb-NO" sz="1100" dirty="0">
                          <a:effectLst/>
                        </a:rPr>
                        <a:t>Tittel på aktivitet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tc>
                <a:tc>
                  <a:txBody>
                    <a:bodyPr/>
                    <a:lstStyle/>
                    <a:p>
                      <a:pPr>
                        <a:lnSpc>
                          <a:spcPct val="107000"/>
                        </a:lnSpc>
                        <a:spcAft>
                          <a:spcPts val="0"/>
                        </a:spcAft>
                      </a:pPr>
                      <a:r>
                        <a:rPr lang="nb-NO" sz="1100" dirty="0">
                          <a:effectLst/>
                        </a:rPr>
                        <a:t>Beskrivelse, mål for aktivitet</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tc>
                <a:tc>
                  <a:txBody>
                    <a:bodyPr/>
                    <a:lstStyle/>
                    <a:p>
                      <a:pPr>
                        <a:lnSpc>
                          <a:spcPct val="107000"/>
                        </a:lnSpc>
                        <a:spcAft>
                          <a:spcPts val="0"/>
                        </a:spcAft>
                      </a:pPr>
                      <a:r>
                        <a:rPr lang="nb-NO" sz="1100" dirty="0">
                          <a:effectLst/>
                        </a:rPr>
                        <a:t>Tidsrom for gjennom-føring av </a:t>
                      </a:r>
                      <a:r>
                        <a:rPr lang="nb-NO" sz="1100" dirty="0" smtClean="0">
                          <a:effectLst/>
                        </a:rPr>
                        <a:t>aktivitet</a:t>
                      </a:r>
                      <a:endParaRPr lang="nb-NO" sz="1100" dirty="0">
                        <a:effectLst/>
                      </a:endParaRPr>
                    </a:p>
                  </a:txBody>
                  <a:tcPr marL="58306" marR="58306" marT="0" marB="0"/>
                </a:tc>
                <a:tc>
                  <a:txBody>
                    <a:bodyPr/>
                    <a:lstStyle/>
                    <a:p>
                      <a:pPr>
                        <a:lnSpc>
                          <a:spcPct val="107000"/>
                        </a:lnSpc>
                        <a:spcAft>
                          <a:spcPts val="0"/>
                        </a:spcAft>
                      </a:pPr>
                      <a:r>
                        <a:rPr lang="nb-NO" sz="1100" dirty="0">
                          <a:effectLst/>
                        </a:rPr>
                        <a:t>Ansvarlig og deltagere i </a:t>
                      </a:r>
                      <a:r>
                        <a:rPr lang="nb-NO" sz="1100" dirty="0" smtClean="0">
                          <a:effectLst/>
                        </a:rPr>
                        <a:t>aktivitet</a:t>
                      </a:r>
                      <a:endParaRPr lang="nb-NO" sz="1100" dirty="0">
                        <a:effectLst/>
                      </a:endParaRPr>
                    </a:p>
                  </a:txBody>
                  <a:tcPr marL="58306" marR="58306" marT="0" marB="0"/>
                </a:tc>
                <a:extLst>
                  <a:ext uri="{0D108BD9-81ED-4DB2-BD59-A6C34878D82A}">
                    <a16:rowId xmlns:a16="http://schemas.microsoft.com/office/drawing/2014/main" xmlns="" val="3117760491"/>
                  </a:ext>
                </a:extLst>
              </a:tr>
              <a:tr h="758137">
                <a:tc>
                  <a:txBody>
                    <a:bodyPr/>
                    <a:lstStyle/>
                    <a:p>
                      <a:pPr>
                        <a:lnSpc>
                          <a:spcPct val="107000"/>
                        </a:lnSpc>
                        <a:spcAft>
                          <a:spcPts val="0"/>
                        </a:spcAft>
                      </a:pPr>
                      <a:r>
                        <a:rPr lang="nb-NO" sz="1100" dirty="0" smtClean="0">
                          <a:effectLst/>
                        </a:rPr>
                        <a:t>Styring og arbeidsgruppe</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tc>
                <a:tc>
                  <a:txBody>
                    <a:bodyPr/>
                    <a:lstStyle/>
                    <a:p>
                      <a:pPr>
                        <a:lnSpc>
                          <a:spcPct val="107000"/>
                        </a:lnSpc>
                        <a:spcAft>
                          <a:spcPts val="0"/>
                        </a:spcAft>
                      </a:pPr>
                      <a:r>
                        <a:rPr lang="nb-NO" sz="1100" dirty="0">
                          <a:effectLst/>
                        </a:rPr>
                        <a:t>Det etableres en arbeidsgruppe med deltagelse fra 3-5 involverte miljøer for å planlegge, samordne og styre arbeidet. Deltagelsen er basert på egenfinansiering. </a:t>
                      </a:r>
                      <a:r>
                        <a:rPr lang="nb-NO" sz="1100" dirty="0" smtClean="0">
                          <a:effectLst/>
                        </a:rPr>
                        <a:t>Arbeidsgruppa: </a:t>
                      </a:r>
                      <a:r>
                        <a:rPr lang="nb-NO" sz="1100" dirty="0">
                          <a:effectLst/>
                        </a:rPr>
                        <a:t>utarbeider </a:t>
                      </a:r>
                      <a:r>
                        <a:rPr lang="nb-NO" sz="1100" dirty="0" smtClean="0">
                          <a:effectLst/>
                        </a:rPr>
                        <a:t>gjennomføringsplan.</a:t>
                      </a:r>
                      <a:r>
                        <a:rPr lang="nb-NO" sz="1100" baseline="0" dirty="0" smtClean="0">
                          <a:effectLst/>
                        </a:rPr>
                        <a:t> </a:t>
                      </a:r>
                      <a:r>
                        <a:rPr lang="nb-NO" sz="1100" dirty="0" smtClean="0">
                          <a:effectLst/>
                        </a:rPr>
                        <a:t>Planen </a:t>
                      </a:r>
                      <a:r>
                        <a:rPr lang="nb-NO" sz="1100" dirty="0">
                          <a:effectLst/>
                        </a:rPr>
                        <a:t>forutsettes revidert underveis.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tc>
                <a:tc>
                  <a:txBody>
                    <a:bodyPr/>
                    <a:lstStyle/>
                    <a:p>
                      <a:pPr>
                        <a:lnSpc>
                          <a:spcPct val="107000"/>
                        </a:lnSpc>
                        <a:spcAft>
                          <a:spcPts val="0"/>
                        </a:spcAft>
                      </a:pPr>
                      <a:r>
                        <a:rPr lang="nb-NO" sz="1100">
                          <a:effectLst/>
                        </a:rPr>
                        <a:t>3/2019 – 12/2021</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tc>
                <a:tc>
                  <a:txBody>
                    <a:bodyPr/>
                    <a:lstStyle/>
                    <a:p>
                      <a:pPr>
                        <a:lnSpc>
                          <a:spcPct val="107000"/>
                        </a:lnSpc>
                        <a:spcAft>
                          <a:spcPts val="0"/>
                        </a:spcAft>
                      </a:pPr>
                      <a:r>
                        <a:rPr lang="nb-NO" sz="1100" dirty="0">
                          <a:effectLst/>
                        </a:rPr>
                        <a:t>NIBIO (leder) </a:t>
                      </a:r>
                    </a:p>
                    <a:p>
                      <a:pPr>
                        <a:lnSpc>
                          <a:spcPct val="107000"/>
                        </a:lnSpc>
                        <a:spcAft>
                          <a:spcPts val="0"/>
                        </a:spcAft>
                      </a:pPr>
                      <a:r>
                        <a:rPr lang="nb-NO" sz="1100" dirty="0" smtClean="0">
                          <a:effectLst/>
                        </a:rPr>
                        <a:t>Arbeidsgruppe</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tc>
                <a:extLst>
                  <a:ext uri="{0D108BD9-81ED-4DB2-BD59-A6C34878D82A}">
                    <a16:rowId xmlns:a16="http://schemas.microsoft.com/office/drawing/2014/main" xmlns="" val="3984818503"/>
                  </a:ext>
                </a:extLst>
              </a:tr>
              <a:tr h="415917">
                <a:tc>
                  <a:txBody>
                    <a:bodyPr/>
                    <a:lstStyle/>
                    <a:p>
                      <a:pPr>
                        <a:lnSpc>
                          <a:spcPct val="107000"/>
                        </a:lnSpc>
                        <a:spcAft>
                          <a:spcPts val="0"/>
                        </a:spcAft>
                      </a:pPr>
                      <a:r>
                        <a:rPr lang="nb-NO" sz="1100">
                          <a:effectLst/>
                        </a:rPr>
                        <a:t>Kartlegge det norske FoU-miljøet</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tc>
                <a:tc>
                  <a:txBody>
                    <a:bodyPr/>
                    <a:lstStyle/>
                    <a:p>
                      <a:pPr>
                        <a:lnSpc>
                          <a:spcPct val="107000"/>
                        </a:lnSpc>
                        <a:spcAft>
                          <a:spcPts val="0"/>
                        </a:spcAft>
                      </a:pPr>
                      <a:r>
                        <a:rPr lang="nb-NO" sz="1100" dirty="0">
                          <a:effectLst/>
                        </a:rPr>
                        <a:t>Utarbeide en oversikt over det norske FoU-miljøet innenfor fagområde: Institusjoner, kompetanse, </a:t>
                      </a:r>
                      <a:r>
                        <a:rPr lang="nb-NO" sz="1100" dirty="0" smtClean="0">
                          <a:effectLst/>
                        </a:rPr>
                        <a:t>fagområde.</a:t>
                      </a:r>
                      <a:r>
                        <a:rPr lang="nb-NO" sz="1100" baseline="0" dirty="0" smtClean="0">
                          <a:effectLst/>
                        </a:rPr>
                        <a:t> </a:t>
                      </a:r>
                      <a:r>
                        <a:rPr lang="nb-NO" sz="1100" dirty="0" smtClean="0">
                          <a:effectLst/>
                        </a:rPr>
                        <a:t>Leveranse</a:t>
                      </a:r>
                      <a:r>
                        <a:rPr lang="nb-NO" sz="1100" dirty="0">
                          <a:effectLst/>
                        </a:rPr>
                        <a:t>: Rapport</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tc>
                <a:tc>
                  <a:txBody>
                    <a:bodyPr/>
                    <a:lstStyle/>
                    <a:p>
                      <a:pPr>
                        <a:lnSpc>
                          <a:spcPct val="107000"/>
                        </a:lnSpc>
                        <a:spcAft>
                          <a:spcPts val="0"/>
                        </a:spcAft>
                      </a:pPr>
                      <a:r>
                        <a:rPr lang="nb-NO" sz="1100">
                          <a:effectLst/>
                        </a:rPr>
                        <a:t>5/2019 – 3/2020</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tc>
                <a:tc>
                  <a:txBody>
                    <a:bodyPr/>
                    <a:lstStyle/>
                    <a:p>
                      <a:pPr>
                        <a:lnSpc>
                          <a:spcPct val="107000"/>
                        </a:lnSpc>
                        <a:spcAft>
                          <a:spcPts val="0"/>
                        </a:spcAft>
                      </a:pPr>
                      <a:r>
                        <a:rPr lang="nb-NO" sz="1100">
                          <a:effectLst/>
                        </a:rPr>
                        <a:t>Egen undergruppe</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tc>
                <a:extLst>
                  <a:ext uri="{0D108BD9-81ED-4DB2-BD59-A6C34878D82A}">
                    <a16:rowId xmlns:a16="http://schemas.microsoft.com/office/drawing/2014/main" xmlns="" val="2144610444"/>
                  </a:ext>
                </a:extLst>
              </a:tr>
              <a:tr h="424343">
                <a:tc>
                  <a:txBody>
                    <a:bodyPr/>
                    <a:lstStyle/>
                    <a:p>
                      <a:pPr>
                        <a:lnSpc>
                          <a:spcPct val="107000"/>
                        </a:lnSpc>
                        <a:spcAft>
                          <a:spcPts val="0"/>
                        </a:spcAft>
                      </a:pPr>
                      <a:r>
                        <a:rPr lang="nb-NO" sz="1100" dirty="0">
                          <a:effectLst/>
                        </a:rPr>
                        <a:t>Kartlegge den internasjonale forskningsfronten innfor fagområdet</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tc>
                <a:tc>
                  <a:txBody>
                    <a:bodyPr/>
                    <a:lstStyle/>
                    <a:p>
                      <a:pPr>
                        <a:lnSpc>
                          <a:spcPct val="107000"/>
                        </a:lnSpc>
                        <a:spcAft>
                          <a:spcPts val="0"/>
                        </a:spcAft>
                      </a:pPr>
                      <a:r>
                        <a:rPr lang="nb-NO" sz="1100" dirty="0">
                          <a:effectLst/>
                        </a:rPr>
                        <a:t>Utarbeide en beskrivelse av den internasjonale forskningsfronten innenfor fagområdet, inkludert en vurdering av norske </a:t>
                      </a:r>
                      <a:r>
                        <a:rPr lang="nb-NO" sz="1100" dirty="0" smtClean="0">
                          <a:effectLst/>
                        </a:rPr>
                        <a:t>bidrag.</a:t>
                      </a:r>
                      <a:r>
                        <a:rPr lang="nb-NO" sz="1100" baseline="0" dirty="0" smtClean="0">
                          <a:effectLst/>
                        </a:rPr>
                        <a:t> </a:t>
                      </a:r>
                      <a:r>
                        <a:rPr lang="nb-NO" sz="1100" dirty="0" smtClean="0">
                          <a:effectLst/>
                        </a:rPr>
                        <a:t>Leveranse</a:t>
                      </a:r>
                      <a:r>
                        <a:rPr lang="nb-NO" sz="1100" dirty="0">
                          <a:effectLst/>
                        </a:rPr>
                        <a:t>: Rapport</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tc>
                <a:tc>
                  <a:txBody>
                    <a:bodyPr/>
                    <a:lstStyle/>
                    <a:p>
                      <a:pPr>
                        <a:lnSpc>
                          <a:spcPct val="107000"/>
                        </a:lnSpc>
                        <a:spcAft>
                          <a:spcPts val="0"/>
                        </a:spcAft>
                      </a:pPr>
                      <a:r>
                        <a:rPr lang="nb-NO" sz="1100" dirty="0">
                          <a:effectLst/>
                        </a:rPr>
                        <a:t>5/2019 – 3/2020</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tc>
                <a:tc>
                  <a:txBody>
                    <a:bodyPr/>
                    <a:lstStyle/>
                    <a:p>
                      <a:pPr>
                        <a:lnSpc>
                          <a:spcPct val="107000"/>
                        </a:lnSpc>
                        <a:spcAft>
                          <a:spcPts val="0"/>
                        </a:spcAft>
                      </a:pPr>
                      <a:r>
                        <a:rPr lang="nb-NO" sz="1100">
                          <a:effectLst/>
                        </a:rPr>
                        <a:t>Egen undergruppe</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tc>
                <a:extLst>
                  <a:ext uri="{0D108BD9-81ED-4DB2-BD59-A6C34878D82A}">
                    <a16:rowId xmlns:a16="http://schemas.microsoft.com/office/drawing/2014/main" xmlns="" val="3385354760"/>
                  </a:ext>
                </a:extLst>
              </a:tr>
              <a:tr h="415917">
                <a:tc>
                  <a:txBody>
                    <a:bodyPr/>
                    <a:lstStyle/>
                    <a:p>
                      <a:pPr>
                        <a:lnSpc>
                          <a:spcPct val="107000"/>
                        </a:lnSpc>
                        <a:spcAft>
                          <a:spcPts val="0"/>
                        </a:spcAft>
                      </a:pPr>
                      <a:r>
                        <a:rPr lang="nb-NO" sz="1100" dirty="0">
                          <a:effectLst/>
                        </a:rPr>
                        <a:t>Etablere dialog </a:t>
                      </a:r>
                      <a:r>
                        <a:rPr lang="nb-NO" sz="1100" dirty="0" smtClean="0">
                          <a:effectLst/>
                        </a:rPr>
                        <a:t>med</a:t>
                      </a:r>
                      <a:r>
                        <a:rPr lang="nb-NO" sz="1100" baseline="0" dirty="0" smtClean="0">
                          <a:effectLst/>
                        </a:rPr>
                        <a:t> </a:t>
                      </a:r>
                      <a:r>
                        <a:rPr lang="nb-NO" sz="1100" dirty="0" smtClean="0">
                          <a:effectLst/>
                        </a:rPr>
                        <a:t>forskningsmiljø, </a:t>
                      </a:r>
                      <a:r>
                        <a:rPr lang="nb-NO" sz="1100" dirty="0">
                          <a:effectLst/>
                        </a:rPr>
                        <a:t>-arenaer og </a:t>
                      </a:r>
                      <a:r>
                        <a:rPr lang="nb-NO" sz="1100" dirty="0" smtClean="0">
                          <a:effectLst/>
                        </a:rPr>
                        <a:t>–programmer</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tc>
                <a:tc>
                  <a:txBody>
                    <a:bodyPr/>
                    <a:lstStyle/>
                    <a:p>
                      <a:pPr>
                        <a:lnSpc>
                          <a:spcPct val="107000"/>
                        </a:lnSpc>
                        <a:spcAft>
                          <a:spcPts val="0"/>
                        </a:spcAft>
                      </a:pPr>
                      <a:r>
                        <a:rPr lang="nb-NO" sz="1100" dirty="0">
                          <a:effectLst/>
                        </a:rPr>
                        <a:t>Leveranse: Ha gjennomført en dialog med </a:t>
                      </a:r>
                      <a:r>
                        <a:rPr lang="nb-NO" sz="1100" dirty="0" err="1">
                          <a:effectLst/>
                        </a:rPr>
                        <a:t>Geoforum</a:t>
                      </a:r>
                      <a:r>
                        <a:rPr lang="nb-NO" sz="1100" dirty="0">
                          <a:effectLst/>
                        </a:rPr>
                        <a:t> og andre/lignende fagfora om å etablere arena(er) for dialog, </a:t>
                      </a:r>
                      <a:r>
                        <a:rPr lang="nb-NO" sz="1100" dirty="0" smtClean="0">
                          <a:effectLst/>
                        </a:rPr>
                        <a:t>knyttet </a:t>
                      </a:r>
                      <a:r>
                        <a:rPr lang="nb-NO" sz="1100" dirty="0">
                          <a:effectLst/>
                        </a:rPr>
                        <a:t>til ett eller flere faste arrangementer.</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tc>
                <a:tc>
                  <a:txBody>
                    <a:bodyPr/>
                    <a:lstStyle/>
                    <a:p>
                      <a:pPr>
                        <a:lnSpc>
                          <a:spcPct val="107000"/>
                        </a:lnSpc>
                        <a:spcAft>
                          <a:spcPts val="0"/>
                        </a:spcAft>
                      </a:pPr>
                      <a:r>
                        <a:rPr lang="nb-NO" sz="1100" dirty="0">
                          <a:effectLst/>
                        </a:rPr>
                        <a:t>3/2019 - 12/2021</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tc>
                <a:tc>
                  <a:txBody>
                    <a:bodyPr/>
                    <a:lstStyle/>
                    <a:p>
                      <a:pPr>
                        <a:lnSpc>
                          <a:spcPct val="107000"/>
                        </a:lnSpc>
                        <a:spcAft>
                          <a:spcPts val="0"/>
                        </a:spcAft>
                      </a:pPr>
                      <a:r>
                        <a:rPr lang="nb-NO" sz="1100">
                          <a:effectLst/>
                        </a:rPr>
                        <a:t>Arbeidsgruppa</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tc>
                <a:extLst>
                  <a:ext uri="{0D108BD9-81ED-4DB2-BD59-A6C34878D82A}">
                    <a16:rowId xmlns:a16="http://schemas.microsoft.com/office/drawing/2014/main" xmlns="" val="2584636271"/>
                  </a:ext>
                </a:extLst>
              </a:tr>
              <a:tr h="415917">
                <a:tc>
                  <a:txBody>
                    <a:bodyPr/>
                    <a:lstStyle/>
                    <a:p>
                      <a:pPr>
                        <a:lnSpc>
                          <a:spcPct val="107000"/>
                        </a:lnSpc>
                        <a:spcAft>
                          <a:spcPts val="0"/>
                        </a:spcAft>
                      </a:pPr>
                      <a:r>
                        <a:rPr lang="nb-NO" sz="1100">
                          <a:effectLst/>
                        </a:rPr>
                        <a:t>Utvikle en nasjonal FoU-strategi for geodataområdet</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tc>
                <a:tc>
                  <a:txBody>
                    <a:bodyPr/>
                    <a:lstStyle/>
                    <a:p>
                      <a:pPr>
                        <a:lnSpc>
                          <a:spcPct val="107000"/>
                        </a:lnSpc>
                        <a:spcAft>
                          <a:spcPts val="0"/>
                        </a:spcAft>
                      </a:pPr>
                      <a:r>
                        <a:rPr lang="nb-NO" sz="1100" dirty="0">
                          <a:effectLst/>
                        </a:rPr>
                        <a:t>Utarbeide framlegg til </a:t>
                      </a:r>
                      <a:r>
                        <a:rPr lang="nb-NO" sz="1100" dirty="0" smtClean="0">
                          <a:effectLst/>
                        </a:rPr>
                        <a:t>FoU-strategi,</a:t>
                      </a:r>
                      <a:r>
                        <a:rPr lang="nb-NO" sz="1100" baseline="0" dirty="0" smtClean="0">
                          <a:effectLst/>
                        </a:rPr>
                        <a:t> </a:t>
                      </a:r>
                      <a:r>
                        <a:rPr lang="nb-NO" sz="1100" dirty="0" smtClean="0">
                          <a:effectLst/>
                        </a:rPr>
                        <a:t>Gjennomføre </a:t>
                      </a:r>
                      <a:r>
                        <a:rPr lang="nb-NO" sz="1100" dirty="0">
                          <a:effectLst/>
                        </a:rPr>
                        <a:t>innspill og kommentarrunder</a:t>
                      </a:r>
                    </a:p>
                    <a:p>
                      <a:pPr>
                        <a:lnSpc>
                          <a:spcPct val="107000"/>
                        </a:lnSpc>
                        <a:spcAft>
                          <a:spcPts val="0"/>
                        </a:spcAft>
                      </a:pPr>
                      <a:r>
                        <a:rPr lang="nb-NO" sz="1100" dirty="0">
                          <a:effectLst/>
                        </a:rPr>
                        <a:t>Leveranse: Framlegg til strategidokument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tc>
                <a:tc>
                  <a:txBody>
                    <a:bodyPr/>
                    <a:lstStyle/>
                    <a:p>
                      <a:pPr>
                        <a:lnSpc>
                          <a:spcPct val="107000"/>
                        </a:lnSpc>
                        <a:spcAft>
                          <a:spcPts val="0"/>
                        </a:spcAft>
                      </a:pPr>
                      <a:r>
                        <a:rPr lang="nb-NO" sz="1100" dirty="0">
                          <a:effectLst/>
                        </a:rPr>
                        <a:t>9/2019 – 12/2021</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tc>
                <a:tc>
                  <a:txBody>
                    <a:bodyPr/>
                    <a:lstStyle/>
                    <a:p>
                      <a:pPr>
                        <a:lnSpc>
                          <a:spcPct val="107000"/>
                        </a:lnSpc>
                        <a:spcAft>
                          <a:spcPts val="0"/>
                        </a:spcAft>
                      </a:pPr>
                      <a:r>
                        <a:rPr lang="nb-NO" sz="1100">
                          <a:effectLst/>
                        </a:rPr>
                        <a:t>Arbeidsgruppa eller ei undergruppe</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tc>
                <a:extLst>
                  <a:ext uri="{0D108BD9-81ED-4DB2-BD59-A6C34878D82A}">
                    <a16:rowId xmlns:a16="http://schemas.microsoft.com/office/drawing/2014/main" xmlns="" val="2193611408"/>
                  </a:ext>
                </a:extLst>
              </a:tr>
              <a:tr h="576836">
                <a:tc>
                  <a:txBody>
                    <a:bodyPr/>
                    <a:lstStyle/>
                    <a:p>
                      <a:pPr>
                        <a:lnSpc>
                          <a:spcPct val="107000"/>
                        </a:lnSpc>
                        <a:spcAft>
                          <a:spcPts val="0"/>
                        </a:spcAft>
                      </a:pPr>
                      <a:r>
                        <a:rPr lang="nb-NO" sz="1100" dirty="0">
                          <a:effectLst/>
                        </a:rPr>
                        <a:t>Utrede behovet for et nasjonalt forskningsprogram innen geografiske data, </a:t>
                      </a:r>
                      <a:r>
                        <a:rPr lang="nb-NO" sz="1100" dirty="0" smtClean="0">
                          <a:effectLst/>
                        </a:rPr>
                        <a:t> metode, tekno.</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tc>
                <a:tc>
                  <a:txBody>
                    <a:bodyPr/>
                    <a:lstStyle/>
                    <a:p>
                      <a:pPr>
                        <a:lnSpc>
                          <a:spcPct val="107000"/>
                        </a:lnSpc>
                        <a:spcAft>
                          <a:spcPts val="0"/>
                        </a:spcAft>
                      </a:pPr>
                      <a:r>
                        <a:rPr lang="nb-NO" sz="1100" dirty="0">
                          <a:effectLst/>
                        </a:rPr>
                        <a:t>Gjennomføre en utredning av behovet for et nasjonalt forskningsprogram innen geografiske data, teknikker og teknologier</a:t>
                      </a:r>
                      <a:r>
                        <a:rPr lang="nb-NO" sz="1100" dirty="0" smtClean="0">
                          <a:effectLst/>
                        </a:rPr>
                        <a:t>. Leveranse</a:t>
                      </a:r>
                      <a:r>
                        <a:rPr lang="nb-NO" sz="1100" dirty="0">
                          <a:effectLst/>
                        </a:rPr>
                        <a:t>: Rapport</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tc>
                <a:tc>
                  <a:txBody>
                    <a:bodyPr/>
                    <a:lstStyle/>
                    <a:p>
                      <a:pPr>
                        <a:lnSpc>
                          <a:spcPct val="107000"/>
                        </a:lnSpc>
                        <a:spcAft>
                          <a:spcPts val="0"/>
                        </a:spcAft>
                      </a:pPr>
                      <a:r>
                        <a:rPr lang="nb-NO" sz="1100">
                          <a:effectLst/>
                        </a:rPr>
                        <a:t>1/2020 – 12/2021</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tc>
                <a:tc>
                  <a:txBody>
                    <a:bodyPr/>
                    <a:lstStyle/>
                    <a:p>
                      <a:pPr>
                        <a:lnSpc>
                          <a:spcPct val="107000"/>
                        </a:lnSpc>
                        <a:spcAft>
                          <a:spcPts val="0"/>
                        </a:spcAft>
                      </a:pPr>
                      <a:r>
                        <a:rPr lang="nb-NO" sz="1100">
                          <a:effectLst/>
                        </a:rPr>
                        <a:t>Samme gruppe som forrige</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tc>
                <a:extLst>
                  <a:ext uri="{0D108BD9-81ED-4DB2-BD59-A6C34878D82A}">
                    <a16:rowId xmlns:a16="http://schemas.microsoft.com/office/drawing/2014/main" xmlns="" val="1320604813"/>
                  </a:ext>
                </a:extLst>
              </a:tr>
              <a:tr h="1307399">
                <a:tc>
                  <a:txBody>
                    <a:bodyPr/>
                    <a:lstStyle/>
                    <a:p>
                      <a:pPr>
                        <a:lnSpc>
                          <a:spcPct val="107000"/>
                        </a:lnSpc>
                        <a:spcAft>
                          <a:spcPts val="0"/>
                        </a:spcAft>
                      </a:pPr>
                      <a:r>
                        <a:rPr lang="nb-NO" sz="1100" dirty="0">
                          <a:effectLst/>
                        </a:rPr>
                        <a:t>Arbeide for å få </a:t>
                      </a:r>
                      <a:r>
                        <a:rPr lang="nb-NO" sz="1100" dirty="0" err="1">
                          <a:effectLst/>
                        </a:rPr>
                        <a:t>geodataområdets</a:t>
                      </a:r>
                      <a:r>
                        <a:rPr lang="nb-NO" sz="1100" dirty="0">
                          <a:effectLst/>
                        </a:rPr>
                        <a:t> problemstillinger inn i Forskningsrådets øvrige satsinger, særlig knyttet til endene i verdikjeden (innsamling av geodata, forskningsinfrastruktur, bruk av geodata</a:t>
                      </a:r>
                      <a:r>
                        <a:rPr lang="nb-NO" sz="1100" dirty="0" smtClean="0">
                          <a:effectLst/>
                        </a:rPr>
                        <a:t>)</a:t>
                      </a:r>
                      <a:endParaRPr lang="nb-NO" sz="1100" dirty="0">
                        <a:effectLst/>
                      </a:endParaRPr>
                    </a:p>
                  </a:txBody>
                  <a:tcPr marL="58306" marR="58306" marT="0" marB="0"/>
                </a:tc>
                <a:tc>
                  <a:txBody>
                    <a:bodyPr/>
                    <a:lstStyle/>
                    <a:p>
                      <a:pPr>
                        <a:lnSpc>
                          <a:spcPct val="107000"/>
                        </a:lnSpc>
                        <a:spcAft>
                          <a:spcPts val="0"/>
                        </a:spcAft>
                      </a:pPr>
                      <a:r>
                        <a:rPr lang="nb-NO" sz="1100" dirty="0">
                          <a:effectLst/>
                        </a:rPr>
                        <a:t>Utarbeide skriftlig materiale som begrunner at </a:t>
                      </a:r>
                      <a:r>
                        <a:rPr lang="nb-NO" sz="1100" dirty="0" err="1">
                          <a:effectLst/>
                        </a:rPr>
                        <a:t>geodataområdets</a:t>
                      </a:r>
                      <a:r>
                        <a:rPr lang="nb-NO" sz="1100" dirty="0">
                          <a:effectLst/>
                        </a:rPr>
                        <a:t> problemstillinger tas inn i andre satsinger</a:t>
                      </a:r>
                    </a:p>
                    <a:p>
                      <a:pPr>
                        <a:lnSpc>
                          <a:spcPct val="107000"/>
                        </a:lnSpc>
                        <a:spcAft>
                          <a:spcPts val="0"/>
                        </a:spcAft>
                      </a:pPr>
                      <a:r>
                        <a:rPr lang="nb-NO" sz="1100" dirty="0">
                          <a:effectLst/>
                        </a:rPr>
                        <a:t>Utarbeide eksempler på hvordan dette kan gjøre, og høvelige formuleringer i programbeskrivelser og utlysninger </a:t>
                      </a:r>
                    </a:p>
                    <a:p>
                      <a:pPr>
                        <a:lnSpc>
                          <a:spcPct val="107000"/>
                        </a:lnSpc>
                        <a:spcAft>
                          <a:spcPts val="0"/>
                        </a:spcAft>
                      </a:pPr>
                      <a:r>
                        <a:rPr lang="nb-NO" sz="1100" dirty="0">
                          <a:effectLst/>
                        </a:rPr>
                        <a:t>Gjennomføre dialog med programmene i Forskningsrådet om arbeidsoppgaven</a:t>
                      </a:r>
                    </a:p>
                    <a:p>
                      <a:pPr>
                        <a:lnSpc>
                          <a:spcPct val="107000"/>
                        </a:lnSpc>
                        <a:spcAft>
                          <a:spcPts val="0"/>
                        </a:spcAft>
                      </a:pPr>
                      <a:r>
                        <a:rPr lang="nb-NO" sz="1100" dirty="0">
                          <a:effectLst/>
                        </a:rPr>
                        <a:t>Organisere </a:t>
                      </a:r>
                      <a:r>
                        <a:rPr lang="nb-NO" sz="1100" dirty="0" smtClean="0">
                          <a:effectLst/>
                        </a:rPr>
                        <a:t>dialog </a:t>
                      </a:r>
                      <a:r>
                        <a:rPr lang="nb-NO" sz="1100" dirty="0">
                          <a:effectLst/>
                        </a:rPr>
                        <a:t>med etatene om å løfte </a:t>
                      </a:r>
                      <a:r>
                        <a:rPr lang="nb-NO" sz="1100" dirty="0" err="1">
                          <a:effectLst/>
                        </a:rPr>
                        <a:t>geodataområdets</a:t>
                      </a:r>
                      <a:r>
                        <a:rPr lang="nb-NO" sz="1100" dirty="0">
                          <a:effectLst/>
                        </a:rPr>
                        <a:t> </a:t>
                      </a:r>
                      <a:r>
                        <a:rPr lang="nb-NO" sz="1100" dirty="0" smtClean="0">
                          <a:effectLst/>
                        </a:rPr>
                        <a:t>problem-stillinger </a:t>
                      </a:r>
                      <a:r>
                        <a:rPr lang="nb-NO" sz="1100" dirty="0">
                          <a:effectLst/>
                        </a:rPr>
                        <a:t>inn i departementene for å få dette inn i </a:t>
                      </a:r>
                      <a:r>
                        <a:rPr lang="nb-NO" sz="1100" dirty="0" smtClean="0">
                          <a:effectLst/>
                        </a:rPr>
                        <a:t>tildelingsbrev </a:t>
                      </a:r>
                      <a:r>
                        <a:rPr lang="nb-NO" sz="1100" dirty="0">
                          <a:effectLst/>
                        </a:rPr>
                        <a:t>til Forskningsrådet</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tc>
                <a:tc>
                  <a:txBody>
                    <a:bodyPr/>
                    <a:lstStyle/>
                    <a:p>
                      <a:pPr>
                        <a:lnSpc>
                          <a:spcPct val="107000"/>
                        </a:lnSpc>
                        <a:spcAft>
                          <a:spcPts val="0"/>
                        </a:spcAft>
                      </a:pPr>
                      <a:r>
                        <a:rPr lang="nb-NO" sz="1100" dirty="0">
                          <a:effectLst/>
                        </a:rPr>
                        <a:t>1/2020 – 12/2021</a:t>
                      </a:r>
                    </a:p>
                    <a:p>
                      <a:pPr>
                        <a:lnSpc>
                          <a:spcPct val="107000"/>
                        </a:lnSpc>
                        <a:spcAft>
                          <a:spcPts val="0"/>
                        </a:spcAft>
                      </a:pPr>
                      <a:r>
                        <a:rPr lang="nb-NO" sz="1100" dirty="0">
                          <a:effectLst/>
                        </a:rPr>
                        <a:t>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tc>
                <a:tc>
                  <a:txBody>
                    <a:bodyPr/>
                    <a:lstStyle/>
                    <a:p>
                      <a:pPr>
                        <a:lnSpc>
                          <a:spcPct val="107000"/>
                        </a:lnSpc>
                        <a:spcAft>
                          <a:spcPts val="0"/>
                        </a:spcAft>
                      </a:pPr>
                      <a:r>
                        <a:rPr lang="nb-NO" sz="1100" dirty="0" err="1">
                          <a:effectLst/>
                        </a:rPr>
                        <a:t>Tbd</a:t>
                      </a:r>
                      <a:r>
                        <a:rPr lang="nb-NO" sz="1100" dirty="0">
                          <a:effectLst/>
                        </a:rPr>
                        <a:t>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tc>
                <a:extLst>
                  <a:ext uri="{0D108BD9-81ED-4DB2-BD59-A6C34878D82A}">
                    <a16:rowId xmlns:a16="http://schemas.microsoft.com/office/drawing/2014/main" xmlns="" val="3234594210"/>
                  </a:ext>
                </a:extLst>
              </a:tr>
              <a:tr h="277278">
                <a:tc>
                  <a:txBody>
                    <a:bodyPr/>
                    <a:lstStyle/>
                    <a:p>
                      <a:pPr>
                        <a:lnSpc>
                          <a:spcPct val="107000"/>
                        </a:lnSpc>
                        <a:spcAft>
                          <a:spcPts val="0"/>
                        </a:spcAft>
                      </a:pPr>
                      <a:r>
                        <a:rPr lang="nb-NO" sz="1100">
                          <a:effectLst/>
                        </a:rPr>
                        <a:t>Knytte nasjonal FoU-innsats opp mot europeiske programmer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tc>
                <a:tc>
                  <a:txBody>
                    <a:bodyPr/>
                    <a:lstStyle/>
                    <a:p>
                      <a:pPr>
                        <a:lnSpc>
                          <a:spcPct val="107000"/>
                        </a:lnSpc>
                        <a:spcAft>
                          <a:spcPts val="0"/>
                        </a:spcAft>
                      </a:pPr>
                      <a:r>
                        <a:rPr lang="nb-NO" sz="1100">
                          <a:effectLst/>
                        </a:rPr>
                        <a:t>Tbd når rapport fra kartlegging av FoU-miljøene foreligger</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tc>
                <a:tc>
                  <a:txBody>
                    <a:bodyPr/>
                    <a:lstStyle/>
                    <a:p>
                      <a:pPr>
                        <a:lnSpc>
                          <a:spcPct val="107000"/>
                        </a:lnSpc>
                        <a:spcAft>
                          <a:spcPts val="0"/>
                        </a:spcAft>
                      </a:pPr>
                      <a:r>
                        <a:rPr lang="nb-NO" sz="1100">
                          <a:effectLst/>
                        </a:rPr>
                        <a:t>6/2020 – 12/2021</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tc>
                <a:tc>
                  <a:txBody>
                    <a:bodyPr/>
                    <a:lstStyle/>
                    <a:p>
                      <a:pPr>
                        <a:lnSpc>
                          <a:spcPct val="107000"/>
                        </a:lnSpc>
                        <a:spcAft>
                          <a:spcPts val="0"/>
                        </a:spcAft>
                      </a:pPr>
                      <a:r>
                        <a:rPr lang="nb-NO" sz="1100">
                          <a:effectLst/>
                        </a:rPr>
                        <a:t>Tbd</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tc>
                <a:extLst>
                  <a:ext uri="{0D108BD9-81ED-4DB2-BD59-A6C34878D82A}">
                    <a16:rowId xmlns:a16="http://schemas.microsoft.com/office/drawing/2014/main" xmlns="" val="3250301764"/>
                  </a:ext>
                </a:extLst>
              </a:tr>
              <a:tr h="554556">
                <a:tc>
                  <a:txBody>
                    <a:bodyPr/>
                    <a:lstStyle/>
                    <a:p>
                      <a:pPr>
                        <a:lnSpc>
                          <a:spcPct val="107000"/>
                        </a:lnSpc>
                        <a:spcAft>
                          <a:spcPts val="0"/>
                        </a:spcAft>
                      </a:pPr>
                      <a:r>
                        <a:rPr lang="nb-NO" sz="1100" dirty="0">
                          <a:effectLst/>
                        </a:rPr>
                        <a:t>Utrede et felles kompetansemiljø for avansert analyse, statistikk og stordata</a:t>
                      </a:r>
                      <a:r>
                        <a:rPr lang="nb-NO" sz="1100" dirty="0" smtClean="0">
                          <a:effectLst/>
                        </a:rPr>
                        <a:t>.</a:t>
                      </a:r>
                      <a:endParaRPr lang="nb-NO" sz="1100" dirty="0">
                        <a:effectLst/>
                      </a:endParaRPr>
                    </a:p>
                  </a:txBody>
                  <a:tcPr marL="58306" marR="58306" marT="0" marB="0"/>
                </a:tc>
                <a:tc>
                  <a:txBody>
                    <a:bodyPr/>
                    <a:lstStyle/>
                    <a:p>
                      <a:pPr>
                        <a:lnSpc>
                          <a:spcPct val="107000"/>
                        </a:lnSpc>
                        <a:spcAft>
                          <a:spcPts val="0"/>
                        </a:spcAft>
                      </a:pPr>
                      <a:r>
                        <a:rPr lang="nb-NO" sz="1100" dirty="0">
                          <a:effectLst/>
                        </a:rPr>
                        <a:t>Gjennomføre en utredning av behovet for et felles kompetansemiljø for avansert analyse, statistikk og stordata og hvordan dette kan organiseres og </a:t>
                      </a:r>
                      <a:r>
                        <a:rPr lang="nb-NO" sz="1100" dirty="0" smtClean="0">
                          <a:effectLst/>
                        </a:rPr>
                        <a:t>finansieres. Leveranse</a:t>
                      </a:r>
                      <a:r>
                        <a:rPr lang="nb-NO" sz="1100" dirty="0">
                          <a:effectLst/>
                        </a:rPr>
                        <a:t>: Rapport</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tc>
                <a:tc>
                  <a:txBody>
                    <a:bodyPr/>
                    <a:lstStyle/>
                    <a:p>
                      <a:pPr>
                        <a:lnSpc>
                          <a:spcPct val="107000"/>
                        </a:lnSpc>
                        <a:spcAft>
                          <a:spcPts val="0"/>
                        </a:spcAft>
                      </a:pPr>
                      <a:r>
                        <a:rPr lang="nb-NO" sz="1100">
                          <a:effectLst/>
                        </a:rPr>
                        <a:t>9/2019 – 6/2020</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tc>
                <a:tc>
                  <a:txBody>
                    <a:bodyPr/>
                    <a:lstStyle/>
                    <a:p>
                      <a:pPr>
                        <a:lnSpc>
                          <a:spcPct val="107000"/>
                        </a:lnSpc>
                        <a:spcAft>
                          <a:spcPts val="0"/>
                        </a:spcAft>
                      </a:pPr>
                      <a:r>
                        <a:rPr lang="nb-NO" sz="1100" dirty="0">
                          <a:effectLst/>
                        </a:rPr>
                        <a:t>Egen undergruppe</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8306" marR="58306" marT="0" marB="0"/>
                </a:tc>
                <a:extLst>
                  <a:ext uri="{0D108BD9-81ED-4DB2-BD59-A6C34878D82A}">
                    <a16:rowId xmlns:a16="http://schemas.microsoft.com/office/drawing/2014/main" xmlns="" val="237547991"/>
                  </a:ext>
                </a:extLst>
              </a:tr>
            </a:tbl>
          </a:graphicData>
        </a:graphic>
      </p:graphicFrame>
      <p:sp>
        <p:nvSpPr>
          <p:cNvPr id="3" name="TekstSylinder 2">
            <a:extLst>
              <a:ext uri="{FF2B5EF4-FFF2-40B4-BE49-F238E27FC236}">
                <a16:creationId xmlns:a16="http://schemas.microsoft.com/office/drawing/2014/main" xmlns="" id="{4873E8A9-48D4-4006-870B-6BB30E4DF54C}"/>
              </a:ext>
            </a:extLst>
          </p:cNvPr>
          <p:cNvSpPr txBox="1"/>
          <p:nvPr/>
        </p:nvSpPr>
        <p:spPr>
          <a:xfrm>
            <a:off x="1275090" y="357749"/>
            <a:ext cx="8977249" cy="369332"/>
          </a:xfrm>
          <a:prstGeom prst="rect">
            <a:avLst/>
          </a:prstGeom>
          <a:noFill/>
        </p:spPr>
        <p:txBody>
          <a:bodyPr wrap="square" rtlCol="0">
            <a:spAutoFit/>
          </a:bodyPr>
          <a:lstStyle/>
          <a:p>
            <a:r>
              <a:rPr lang="nb-NO" b="1" dirty="0">
                <a:solidFill>
                  <a:schemeClr val="accent1">
                    <a:lumMod val="75000"/>
                  </a:schemeClr>
                </a:solidFill>
              </a:rPr>
              <a:t>TILTAK </a:t>
            </a:r>
            <a:r>
              <a:rPr lang="nb-NO" b="1" dirty="0" smtClean="0">
                <a:solidFill>
                  <a:schemeClr val="accent1">
                    <a:lumMod val="75000"/>
                  </a:schemeClr>
                </a:solidFill>
              </a:rPr>
              <a:t>24 – FOU..: </a:t>
            </a:r>
            <a:r>
              <a:rPr lang="nb-NO" dirty="0" smtClean="0">
                <a:solidFill>
                  <a:schemeClr val="accent1">
                    <a:lumMod val="75000"/>
                  </a:schemeClr>
                </a:solidFill>
              </a:rPr>
              <a:t> </a:t>
            </a:r>
            <a:r>
              <a:rPr lang="nb-NO" b="1" dirty="0" smtClean="0">
                <a:solidFill>
                  <a:schemeClr val="tx2"/>
                </a:solidFill>
              </a:rPr>
              <a:t>Aktiviteter</a:t>
            </a:r>
            <a:endParaRPr lang="nb-NO" sz="1600" b="1" dirty="0">
              <a:solidFill>
                <a:schemeClr val="accent1">
                  <a:lumMod val="75000"/>
                </a:schemeClr>
              </a:solidFill>
            </a:endParaRPr>
          </a:p>
        </p:txBody>
      </p:sp>
      <p:sp>
        <p:nvSpPr>
          <p:cNvPr id="4" name="Tittel 3" hidden="1"/>
          <p:cNvSpPr>
            <a:spLocks noGrp="1"/>
          </p:cNvSpPr>
          <p:nvPr>
            <p:ph type="title" idx="4294967295"/>
          </p:nvPr>
        </p:nvSpPr>
        <p:spPr/>
        <p:txBody>
          <a:bodyPr/>
          <a:lstStyle/>
          <a:p>
            <a:r>
              <a:rPr lang="en-US" dirty="0" err="1" smtClean="0"/>
              <a:t>Tiltak</a:t>
            </a:r>
            <a:r>
              <a:rPr lang="en-US" dirty="0" smtClean="0"/>
              <a:t> 24:</a:t>
            </a:r>
            <a:r>
              <a:rPr lang="en-US" baseline="0" dirty="0" smtClean="0"/>
              <a:t> FOU… </a:t>
            </a:r>
            <a:r>
              <a:rPr lang="en-US" baseline="0" dirty="0" err="1" smtClean="0"/>
              <a:t>Aktiviteter</a:t>
            </a:r>
            <a:endParaRPr lang="en-US" dirty="0"/>
          </a:p>
        </p:txBody>
      </p:sp>
    </p:spTree>
    <p:extLst>
      <p:ext uri="{BB962C8B-B14F-4D97-AF65-F5344CB8AC3E}">
        <p14:creationId xmlns:p14="http://schemas.microsoft.com/office/powerpoint/2010/main" val="5057739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ernativ prosess 1"/>
          <p:cNvSpPr/>
          <p:nvPr/>
        </p:nvSpPr>
        <p:spPr>
          <a:xfrm>
            <a:off x="637820" y="530310"/>
            <a:ext cx="10652369" cy="6221046"/>
          </a:xfrm>
          <a:prstGeom prst="flowChartAlternateProcess">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b="1" dirty="0">
                <a:solidFill>
                  <a:srgbClr val="5B9BD5">
                    <a:lumMod val="75000"/>
                  </a:srgbClr>
                </a:solidFill>
              </a:rPr>
              <a:t>TILTAK </a:t>
            </a:r>
            <a:r>
              <a:rPr lang="nb-NO" b="1" dirty="0" smtClean="0">
                <a:solidFill>
                  <a:srgbClr val="5B9BD5">
                    <a:lumMod val="75000"/>
                  </a:srgbClr>
                </a:solidFill>
              </a:rPr>
              <a:t>25: </a:t>
            </a:r>
            <a:endParaRPr lang="nb-NO" dirty="0">
              <a:solidFill>
                <a:srgbClr val="5B9BD5">
                  <a:lumMod val="75000"/>
                </a:srgbClr>
              </a:solidFill>
            </a:endParaRPr>
          </a:p>
          <a:p>
            <a:r>
              <a:rPr lang="nb-NO" b="1" dirty="0" smtClean="0">
                <a:solidFill>
                  <a:srgbClr val="44546A"/>
                </a:solidFill>
              </a:rPr>
              <a:t>STYRKE UTDANNING </a:t>
            </a:r>
            <a:r>
              <a:rPr lang="nb-NO" b="1" dirty="0">
                <a:solidFill>
                  <a:srgbClr val="44546A"/>
                </a:solidFill>
              </a:rPr>
              <a:t>INNEN GEOGRAFISK INFORMASJON</a:t>
            </a:r>
          </a:p>
          <a:p>
            <a:endParaRPr lang="nb-NO" dirty="0">
              <a:solidFill>
                <a:schemeClr val="tx1"/>
              </a:solidFill>
            </a:endParaRPr>
          </a:p>
          <a:p>
            <a:r>
              <a:rPr lang="nb-NO" sz="1600" dirty="0">
                <a:solidFill>
                  <a:schemeClr val="tx1"/>
                </a:solidFill>
              </a:rPr>
              <a:t>Geografisk informasjon brukes i nær alle sektorer og blir i stadig større grad integrert i ulike brukerløsninger. Med vekst i bruken av geografisk informasjon trengs mer og ny kompetanse og kapasitet. Riktig bruk av geografisk informasjon krever høy kompetanse på kart og geodata. </a:t>
            </a:r>
            <a:r>
              <a:rPr lang="nb-NO" sz="1600" dirty="0" smtClean="0">
                <a:solidFill>
                  <a:schemeClr val="tx1"/>
                </a:solidFill>
              </a:rPr>
              <a:t>Geodata </a:t>
            </a:r>
            <a:r>
              <a:rPr lang="nb-NO" sz="1600" dirty="0">
                <a:solidFill>
                  <a:schemeClr val="tx1"/>
                </a:solidFill>
              </a:rPr>
              <a:t>er et eget fagfelt og skal samspille med annen kunnskap. Teknologisk skjer det en rivende utvikling på sensorteknologier, stordata, dynamisk informasjon, satellitt- og droneteknologier mv</a:t>
            </a:r>
            <a:r>
              <a:rPr lang="nb-NO" sz="1600" dirty="0" smtClean="0">
                <a:solidFill>
                  <a:schemeClr val="tx1"/>
                </a:solidFill>
              </a:rPr>
              <a:t>.</a:t>
            </a:r>
            <a:br>
              <a:rPr lang="nb-NO" sz="1600" dirty="0" smtClean="0">
                <a:solidFill>
                  <a:schemeClr val="tx1"/>
                </a:solidFill>
              </a:rPr>
            </a:br>
            <a:endParaRPr lang="nb-NO" sz="1600" dirty="0">
              <a:solidFill>
                <a:schemeClr val="tx1"/>
              </a:solidFill>
            </a:endParaRPr>
          </a:p>
          <a:p>
            <a:pPr marL="285750" indent="-285750">
              <a:buFont typeface="Arial" panose="020B0604020202020204" pitchFamily="34" charset="0"/>
              <a:buChar char="•"/>
            </a:pPr>
            <a:r>
              <a:rPr lang="nb-NO" sz="1600" dirty="0">
                <a:solidFill>
                  <a:schemeClr val="tx1"/>
                </a:solidFill>
              </a:rPr>
              <a:t>Utdanningen </a:t>
            </a:r>
            <a:r>
              <a:rPr lang="nb-NO" sz="1600" dirty="0" smtClean="0">
                <a:solidFill>
                  <a:schemeClr val="tx1"/>
                </a:solidFill>
              </a:rPr>
              <a:t>må </a:t>
            </a:r>
            <a:r>
              <a:rPr lang="nb-NO" sz="1600" dirty="0">
                <a:solidFill>
                  <a:schemeClr val="tx1"/>
                </a:solidFill>
              </a:rPr>
              <a:t>utvikles og </a:t>
            </a:r>
            <a:r>
              <a:rPr lang="nb-NO" sz="1600" dirty="0" smtClean="0">
                <a:solidFill>
                  <a:schemeClr val="tx1"/>
                </a:solidFill>
              </a:rPr>
              <a:t>moderniseres gjennom langsiktige tiltak </a:t>
            </a:r>
            <a:r>
              <a:rPr lang="nb-NO" sz="1600" dirty="0">
                <a:solidFill>
                  <a:schemeClr val="tx1"/>
                </a:solidFill>
              </a:rPr>
              <a:t>på mange fagfelt. </a:t>
            </a:r>
          </a:p>
          <a:p>
            <a:pPr marL="285750" lvl="0" indent="-285750">
              <a:buFont typeface="Arial" panose="020B0604020202020204" pitchFamily="34" charset="0"/>
              <a:buChar char="•"/>
            </a:pPr>
            <a:r>
              <a:rPr lang="nb-NO" sz="1600" dirty="0" smtClean="0">
                <a:solidFill>
                  <a:schemeClr val="tx1"/>
                </a:solidFill>
              </a:rPr>
              <a:t>Utdanning </a:t>
            </a:r>
            <a:r>
              <a:rPr lang="nb-NO" sz="1600" dirty="0">
                <a:solidFill>
                  <a:schemeClr val="tx1"/>
                </a:solidFill>
              </a:rPr>
              <a:t>på alle trinn </a:t>
            </a:r>
            <a:r>
              <a:rPr lang="nb-NO" sz="1600" dirty="0" smtClean="0">
                <a:solidFill>
                  <a:schemeClr val="tx1"/>
                </a:solidFill>
              </a:rPr>
              <a:t>må moderniseres </a:t>
            </a:r>
            <a:r>
              <a:rPr lang="nb-NO" sz="1600" dirty="0">
                <a:solidFill>
                  <a:schemeClr val="tx1"/>
                </a:solidFill>
              </a:rPr>
              <a:t>og </a:t>
            </a:r>
            <a:r>
              <a:rPr lang="nb-NO" sz="1600" dirty="0" smtClean="0">
                <a:solidFill>
                  <a:schemeClr val="tx1"/>
                </a:solidFill>
              </a:rPr>
              <a:t>ta </a:t>
            </a:r>
            <a:r>
              <a:rPr lang="nb-NO" sz="1600" dirty="0">
                <a:solidFill>
                  <a:schemeClr val="tx1"/>
                </a:solidFill>
              </a:rPr>
              <a:t>inn nye og kommende teknologier, </a:t>
            </a:r>
            <a:r>
              <a:rPr lang="nb-NO" sz="1600" dirty="0" smtClean="0">
                <a:solidFill>
                  <a:schemeClr val="tx1"/>
                </a:solidFill>
              </a:rPr>
              <a:t>teknikker og datakilder.</a:t>
            </a:r>
            <a:endParaRPr lang="nb-NO" sz="1600" dirty="0">
              <a:solidFill>
                <a:schemeClr val="tx1"/>
              </a:solidFill>
            </a:endParaRPr>
          </a:p>
          <a:p>
            <a:pPr marL="285750" lvl="0" indent="-285750">
              <a:buFont typeface="Arial" panose="020B0604020202020204" pitchFamily="34" charset="0"/>
              <a:buChar char="•"/>
            </a:pPr>
            <a:r>
              <a:rPr lang="nb-NO" sz="1600" dirty="0" smtClean="0">
                <a:solidFill>
                  <a:schemeClr val="tx1"/>
                </a:solidFill>
              </a:rPr>
              <a:t>Det må utvikles utdanningstilbud tilpasset ulike brukergrupper og som inkluderer </a:t>
            </a:r>
            <a:r>
              <a:rPr lang="nb-NO" sz="1600" dirty="0" err="1" smtClean="0">
                <a:solidFill>
                  <a:schemeClr val="tx1"/>
                </a:solidFill>
              </a:rPr>
              <a:t>georelatert</a:t>
            </a:r>
            <a:r>
              <a:rPr lang="nb-NO" sz="1600" dirty="0" smtClean="0">
                <a:solidFill>
                  <a:schemeClr val="tx1"/>
                </a:solidFill>
              </a:rPr>
              <a:t> </a:t>
            </a:r>
            <a:r>
              <a:rPr lang="nb-NO" sz="1600" dirty="0">
                <a:solidFill>
                  <a:schemeClr val="tx1"/>
                </a:solidFill>
              </a:rPr>
              <a:t>IT, informasjonssikkerhet, innovasjon, geodesi, kartografi, og oppmåling. Det genuine med geografisk informasjon, lokasjon, areal, geografisk analyse og geografiske </a:t>
            </a:r>
            <a:r>
              <a:rPr lang="nb-NO" sz="1600" dirty="0" smtClean="0">
                <a:solidFill>
                  <a:schemeClr val="tx1"/>
                </a:solidFill>
              </a:rPr>
              <a:t>mønstre </a:t>
            </a:r>
            <a:r>
              <a:rPr lang="nb-NO" sz="1600" dirty="0">
                <a:solidFill>
                  <a:schemeClr val="tx1"/>
                </a:solidFill>
              </a:rPr>
              <a:t>må tillegges vekt.   </a:t>
            </a:r>
            <a:endParaRPr lang="nb-NO" sz="1600" dirty="0" smtClean="0">
              <a:solidFill>
                <a:schemeClr val="tx1"/>
              </a:solidFill>
            </a:endParaRPr>
          </a:p>
          <a:p>
            <a:pPr marL="285750" lvl="0" indent="-285750">
              <a:buFont typeface="Arial" panose="020B0604020202020204" pitchFamily="34" charset="0"/>
              <a:buChar char="•"/>
            </a:pPr>
            <a:r>
              <a:rPr lang="nb-NO" sz="1600" dirty="0" smtClean="0">
                <a:solidFill>
                  <a:schemeClr val="tx1"/>
                </a:solidFill>
              </a:rPr>
              <a:t>Læresteder </a:t>
            </a:r>
            <a:r>
              <a:rPr lang="nb-NO" sz="1600" dirty="0">
                <a:solidFill>
                  <a:schemeClr val="tx1"/>
                </a:solidFill>
              </a:rPr>
              <a:t>med geomatikk og geografisk analyse skal sikres oppdatert kompetanse og læremidler</a:t>
            </a:r>
          </a:p>
          <a:p>
            <a:pPr marL="285750" indent="-285750">
              <a:buFont typeface="Arial" panose="020B0604020202020204" pitchFamily="34" charset="0"/>
              <a:buChar char="•"/>
            </a:pPr>
            <a:r>
              <a:rPr lang="nb-NO" sz="1600" dirty="0" smtClean="0">
                <a:solidFill>
                  <a:schemeClr val="tx1"/>
                </a:solidFill>
              </a:rPr>
              <a:t>Utveksling </a:t>
            </a:r>
            <a:r>
              <a:rPr lang="nb-NO" sz="1600" dirty="0">
                <a:solidFill>
                  <a:schemeClr val="tx1"/>
                </a:solidFill>
              </a:rPr>
              <a:t>av kompetanse mellom utdanningssektor og offentlig og private kart/</a:t>
            </a:r>
            <a:r>
              <a:rPr lang="nb-NO" sz="1600" dirty="0" err="1">
                <a:solidFill>
                  <a:schemeClr val="tx1"/>
                </a:solidFill>
              </a:rPr>
              <a:t>geodataaktører</a:t>
            </a:r>
            <a:r>
              <a:rPr lang="nb-NO" sz="1600" dirty="0">
                <a:solidFill>
                  <a:schemeClr val="tx1"/>
                </a:solidFill>
              </a:rPr>
              <a:t> skal </a:t>
            </a:r>
            <a:r>
              <a:rPr lang="nb-NO" sz="1600" dirty="0" smtClean="0">
                <a:solidFill>
                  <a:schemeClr val="tx1"/>
                </a:solidFill>
              </a:rPr>
              <a:t>utvides. </a:t>
            </a:r>
            <a:r>
              <a:rPr lang="nb-NO" sz="1600" dirty="0" smtClean="0">
                <a:solidFill>
                  <a:schemeClr val="tx1"/>
                </a:solidFill>
                <a:effectLst/>
              </a:rPr>
              <a:t>Bidra til nærhet mellom utdanning, næringsliv og brukere. </a:t>
            </a:r>
            <a:endParaRPr lang="nb-NO" sz="1600" dirty="0">
              <a:solidFill>
                <a:schemeClr val="tx1"/>
              </a:solidFill>
            </a:endParaRPr>
          </a:p>
          <a:p>
            <a:pPr marL="285750" lvl="0" indent="-285750">
              <a:buFont typeface="Arial" panose="020B0604020202020204" pitchFamily="34" charset="0"/>
              <a:buChar char="•"/>
            </a:pPr>
            <a:r>
              <a:rPr lang="nb-NO" sz="1600" dirty="0" smtClean="0">
                <a:solidFill>
                  <a:schemeClr val="tx1"/>
                </a:solidFill>
              </a:rPr>
              <a:t>Markedsføring </a:t>
            </a:r>
            <a:r>
              <a:rPr lang="nb-NO" sz="1600" dirty="0">
                <a:solidFill>
                  <a:schemeClr val="tx1"/>
                </a:solidFill>
              </a:rPr>
              <a:t>av fagområdet </a:t>
            </a:r>
            <a:r>
              <a:rPr lang="nb-NO" sz="1600" dirty="0" smtClean="0">
                <a:solidFill>
                  <a:schemeClr val="tx1"/>
                </a:solidFill>
              </a:rPr>
              <a:t>må styrkes for å sikre bredere rekruttering</a:t>
            </a:r>
          </a:p>
          <a:p>
            <a:pPr marL="285750" lvl="0" indent="-285750">
              <a:buFont typeface="Arial" panose="020B0604020202020204" pitchFamily="34" charset="0"/>
              <a:buChar char="•"/>
            </a:pPr>
            <a:r>
              <a:rPr lang="nb-NO" sz="1600" dirty="0" smtClean="0">
                <a:solidFill>
                  <a:schemeClr val="tx1"/>
                </a:solidFill>
              </a:rPr>
              <a:t>Det må avklares roller, ansvar og samarbeidsformer innen utdanningssektoren, ansvarlige myndigheter og fagetater. </a:t>
            </a:r>
            <a:endParaRPr lang="nb-NO" sz="1600" dirty="0">
              <a:solidFill>
                <a:schemeClr val="tx1"/>
              </a:solidFill>
            </a:endParaRPr>
          </a:p>
          <a:p>
            <a:r>
              <a:rPr lang="nb-NO" sz="1600" dirty="0">
                <a:solidFill>
                  <a:schemeClr val="tx1"/>
                </a:solidFill>
              </a:rPr>
              <a:t> </a:t>
            </a:r>
          </a:p>
          <a:p>
            <a:r>
              <a:rPr lang="nb-NO" sz="1600" b="1" dirty="0">
                <a:solidFill>
                  <a:schemeClr val="accent1">
                    <a:lumMod val="75000"/>
                  </a:schemeClr>
                </a:solidFill>
              </a:rPr>
              <a:t>Gjennomføring: 2019-2021</a:t>
            </a:r>
          </a:p>
          <a:p>
            <a:r>
              <a:rPr lang="nb-NO" sz="1600" b="1" dirty="0">
                <a:solidFill>
                  <a:schemeClr val="accent1">
                    <a:lumMod val="75000"/>
                  </a:schemeClr>
                </a:solidFill>
              </a:rPr>
              <a:t>Ansvarlig: </a:t>
            </a:r>
            <a:r>
              <a:rPr lang="nb-NO" sz="1600" b="1" dirty="0" err="1" smtClean="0">
                <a:solidFill>
                  <a:schemeClr val="accent1">
                    <a:lumMod val="75000"/>
                  </a:schemeClr>
                </a:solidFill>
              </a:rPr>
              <a:t>Geoforum</a:t>
            </a:r>
            <a:r>
              <a:rPr lang="nb-NO" sz="1600" b="1" dirty="0" smtClean="0">
                <a:solidFill>
                  <a:schemeClr val="accent1">
                    <a:lumMod val="75000"/>
                  </a:schemeClr>
                </a:solidFill>
              </a:rPr>
              <a:t> </a:t>
            </a:r>
          </a:p>
          <a:p>
            <a:r>
              <a:rPr lang="nb-NO" sz="1600" b="1" dirty="0" smtClean="0">
                <a:solidFill>
                  <a:schemeClr val="accent1">
                    <a:lumMod val="75000"/>
                  </a:schemeClr>
                </a:solidFill>
              </a:rPr>
              <a:t>Medvirkende</a:t>
            </a:r>
            <a:r>
              <a:rPr lang="nb-NO" sz="1600" b="1" dirty="0">
                <a:solidFill>
                  <a:schemeClr val="accent1">
                    <a:lumMod val="75000"/>
                  </a:schemeClr>
                </a:solidFill>
              </a:rPr>
              <a:t>: Kartverket, Norge digitalt-etater</a:t>
            </a:r>
          </a:p>
          <a:p>
            <a:r>
              <a:rPr lang="nb-NO" sz="1600" b="1" dirty="0">
                <a:solidFill>
                  <a:schemeClr val="accent1">
                    <a:lumMod val="75000"/>
                  </a:schemeClr>
                </a:solidFill>
              </a:rPr>
              <a:t>Delmål: </a:t>
            </a:r>
            <a:r>
              <a:rPr lang="nb-NO" sz="1600" b="1" dirty="0" smtClean="0">
                <a:solidFill>
                  <a:schemeClr val="accent1">
                    <a:lumMod val="75000"/>
                  </a:schemeClr>
                </a:solidFill>
              </a:rPr>
              <a:t>3.5</a:t>
            </a:r>
            <a:endParaRPr lang="nb-NO" sz="1600" b="1" dirty="0">
              <a:solidFill>
                <a:schemeClr val="accent1">
                  <a:lumMod val="75000"/>
                </a:schemeClr>
              </a:solidFill>
            </a:endParaRPr>
          </a:p>
          <a:p>
            <a:endParaRPr lang="nb-NO" b="1" dirty="0">
              <a:solidFill>
                <a:schemeClr val="accent1">
                  <a:lumMod val="75000"/>
                </a:schemeClr>
              </a:solidFill>
            </a:endParaRPr>
          </a:p>
        </p:txBody>
      </p:sp>
      <p:pic>
        <p:nvPicPr>
          <p:cNvPr id="3" name="Bilde 2" descr="4 deler&#10;innsamling av data&#10;lagring og forvaltning&#10;tilrettelegging og distribusjon&#10;tilgang og bruk " title="Hva tiltaket berør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73143" y="5815540"/>
            <a:ext cx="5227584" cy="496360"/>
          </a:xfrm>
          <a:prstGeom prst="rect">
            <a:avLst/>
          </a:prstGeom>
        </p:spPr>
      </p:pic>
      <p:sp>
        <p:nvSpPr>
          <p:cNvPr id="4" name="Tittel 3" hidden="1"/>
          <p:cNvSpPr>
            <a:spLocks noGrp="1"/>
          </p:cNvSpPr>
          <p:nvPr>
            <p:ph type="title" idx="4294967295"/>
          </p:nvPr>
        </p:nvSpPr>
        <p:spPr/>
        <p:txBody>
          <a:bodyPr/>
          <a:lstStyle/>
          <a:p>
            <a:r>
              <a:rPr lang="en-US" dirty="0" err="1" smtClean="0"/>
              <a:t>Tiltak</a:t>
            </a:r>
            <a:r>
              <a:rPr lang="en-US" dirty="0" smtClean="0"/>
              <a:t> 25: </a:t>
            </a:r>
            <a:r>
              <a:rPr lang="en-US" dirty="0" err="1" smtClean="0"/>
              <a:t>Styrke</a:t>
            </a:r>
            <a:r>
              <a:rPr lang="en-US" dirty="0" smtClean="0"/>
              <a:t> </a:t>
            </a:r>
            <a:r>
              <a:rPr lang="en-US" dirty="0" err="1" smtClean="0"/>
              <a:t>utdanning</a:t>
            </a:r>
            <a:r>
              <a:rPr lang="en-US" dirty="0" smtClean="0"/>
              <a:t> </a:t>
            </a:r>
            <a:r>
              <a:rPr lang="en-US" dirty="0" err="1" smtClean="0"/>
              <a:t>innen</a:t>
            </a:r>
            <a:r>
              <a:rPr lang="en-US" dirty="0" smtClean="0"/>
              <a:t> </a:t>
            </a:r>
            <a:r>
              <a:rPr lang="en-US" dirty="0" err="1" smtClean="0"/>
              <a:t>geografisk</a:t>
            </a:r>
            <a:r>
              <a:rPr lang="en-US" baseline="0" dirty="0" smtClean="0"/>
              <a:t> </a:t>
            </a:r>
            <a:r>
              <a:rPr lang="en-US" baseline="0" dirty="0" err="1" smtClean="0"/>
              <a:t>informasjon</a:t>
            </a:r>
            <a:endParaRPr lang="en-US" dirty="0"/>
          </a:p>
        </p:txBody>
      </p:sp>
    </p:spTree>
    <p:extLst>
      <p:ext uri="{BB962C8B-B14F-4D97-AF65-F5344CB8AC3E}">
        <p14:creationId xmlns:p14="http://schemas.microsoft.com/office/powerpoint/2010/main" val="17409538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1" descr="Tabell over tiltak " title="Tabell over tiltak "/>
          <p:cNvGraphicFramePr>
            <a:graphicFrameLocks noGrp="1"/>
          </p:cNvGraphicFramePr>
          <p:nvPr>
            <p:extLst/>
          </p:nvPr>
        </p:nvGraphicFramePr>
        <p:xfrm>
          <a:off x="1112216" y="1177224"/>
          <a:ext cx="10194324" cy="5181207"/>
        </p:xfrm>
        <a:graphic>
          <a:graphicData uri="http://schemas.openxmlformats.org/drawingml/2006/table">
            <a:tbl>
              <a:tblPr firstRow="1" firstCol="1" bandRow="1">
                <a:tableStyleId>{5C22544A-7EE6-4342-B048-85BDC9FD1C3A}</a:tableStyleId>
              </a:tblPr>
              <a:tblGrid>
                <a:gridCol w="2261286">
                  <a:extLst>
                    <a:ext uri="{9D8B030D-6E8A-4147-A177-3AD203B41FA5}">
                      <a16:colId xmlns:a16="http://schemas.microsoft.com/office/drawing/2014/main" xmlns="" val="1682926933"/>
                    </a:ext>
                  </a:extLst>
                </a:gridCol>
                <a:gridCol w="4967416">
                  <a:extLst>
                    <a:ext uri="{9D8B030D-6E8A-4147-A177-3AD203B41FA5}">
                      <a16:colId xmlns:a16="http://schemas.microsoft.com/office/drawing/2014/main" xmlns="" val="538023635"/>
                    </a:ext>
                  </a:extLst>
                </a:gridCol>
                <a:gridCol w="1518699">
                  <a:extLst>
                    <a:ext uri="{9D8B030D-6E8A-4147-A177-3AD203B41FA5}">
                      <a16:colId xmlns:a16="http://schemas.microsoft.com/office/drawing/2014/main" xmlns="" val="1456923091"/>
                    </a:ext>
                  </a:extLst>
                </a:gridCol>
                <a:gridCol w="1446923">
                  <a:extLst>
                    <a:ext uri="{9D8B030D-6E8A-4147-A177-3AD203B41FA5}">
                      <a16:colId xmlns:a16="http://schemas.microsoft.com/office/drawing/2014/main" xmlns="" val="475905041"/>
                    </a:ext>
                  </a:extLst>
                </a:gridCol>
              </a:tblGrid>
              <a:tr h="395416">
                <a:tc>
                  <a:txBody>
                    <a:bodyPr/>
                    <a:lstStyle/>
                    <a:p>
                      <a:pPr>
                        <a:lnSpc>
                          <a:spcPct val="107000"/>
                        </a:lnSpc>
                        <a:spcAft>
                          <a:spcPts val="0"/>
                        </a:spcAft>
                      </a:pPr>
                      <a:r>
                        <a:rPr lang="nb-NO" sz="1100" dirty="0">
                          <a:effectLst/>
                        </a:rPr>
                        <a:t>Tittel på aktivitet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219" marR="28219" marT="0" marB="0"/>
                </a:tc>
                <a:tc>
                  <a:txBody>
                    <a:bodyPr/>
                    <a:lstStyle/>
                    <a:p>
                      <a:pPr>
                        <a:lnSpc>
                          <a:spcPct val="107000"/>
                        </a:lnSpc>
                        <a:spcAft>
                          <a:spcPts val="0"/>
                        </a:spcAft>
                      </a:pPr>
                      <a:r>
                        <a:rPr lang="nb-NO" sz="1100">
                          <a:effectLst/>
                        </a:rPr>
                        <a:t>Beskrivelse, mål for aktivitet</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28219" marR="28219" marT="0" marB="0"/>
                </a:tc>
                <a:tc>
                  <a:txBody>
                    <a:bodyPr/>
                    <a:lstStyle/>
                    <a:p>
                      <a:pPr>
                        <a:lnSpc>
                          <a:spcPct val="107000"/>
                        </a:lnSpc>
                        <a:spcAft>
                          <a:spcPts val="0"/>
                        </a:spcAft>
                      </a:pPr>
                      <a:r>
                        <a:rPr lang="nb-NO" sz="1100" dirty="0">
                          <a:effectLst/>
                        </a:rPr>
                        <a:t>Tidsrom for gjennom-føring av </a:t>
                      </a:r>
                      <a:r>
                        <a:rPr lang="nb-NO" sz="1100" dirty="0" smtClean="0">
                          <a:effectLst/>
                        </a:rPr>
                        <a:t>aktivitet</a:t>
                      </a:r>
                      <a:endParaRPr lang="nb-NO" sz="1100" dirty="0">
                        <a:effectLst/>
                      </a:endParaRPr>
                    </a:p>
                  </a:txBody>
                  <a:tcPr marL="28219" marR="28219" marT="0" marB="0"/>
                </a:tc>
                <a:tc>
                  <a:txBody>
                    <a:bodyPr/>
                    <a:lstStyle/>
                    <a:p>
                      <a:pPr>
                        <a:lnSpc>
                          <a:spcPct val="107000"/>
                        </a:lnSpc>
                        <a:spcAft>
                          <a:spcPts val="0"/>
                        </a:spcAft>
                      </a:pPr>
                      <a:r>
                        <a:rPr lang="nb-NO" sz="1100" dirty="0">
                          <a:effectLst/>
                        </a:rPr>
                        <a:t>Ansvarlig og deltagere i </a:t>
                      </a:r>
                      <a:r>
                        <a:rPr lang="nb-NO" sz="1100" dirty="0" smtClean="0">
                          <a:effectLst/>
                        </a:rPr>
                        <a:t>aktivitet</a:t>
                      </a:r>
                      <a:endParaRPr lang="nb-NO" sz="1100" dirty="0">
                        <a:effectLst/>
                      </a:endParaRPr>
                    </a:p>
                  </a:txBody>
                  <a:tcPr marL="28219" marR="28219" marT="0" marB="0"/>
                </a:tc>
                <a:extLst>
                  <a:ext uri="{0D108BD9-81ED-4DB2-BD59-A6C34878D82A}">
                    <a16:rowId xmlns:a16="http://schemas.microsoft.com/office/drawing/2014/main" xmlns="" val="2693351991"/>
                  </a:ext>
                </a:extLst>
              </a:tr>
              <a:tr h="343625">
                <a:tc>
                  <a:txBody>
                    <a:bodyPr/>
                    <a:lstStyle/>
                    <a:p>
                      <a:pPr>
                        <a:lnSpc>
                          <a:spcPct val="107000"/>
                        </a:lnSpc>
                        <a:spcAft>
                          <a:spcPts val="0"/>
                        </a:spcAft>
                      </a:pPr>
                      <a:r>
                        <a:rPr lang="nb-NO" sz="1100" dirty="0">
                          <a:effectLst/>
                        </a:rPr>
                        <a:t>Planlegging</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219" marR="28219" marT="0" marB="0"/>
                </a:tc>
                <a:tc>
                  <a:txBody>
                    <a:bodyPr/>
                    <a:lstStyle/>
                    <a:p>
                      <a:pPr>
                        <a:lnSpc>
                          <a:spcPct val="107000"/>
                        </a:lnSpc>
                        <a:spcAft>
                          <a:spcPts val="0"/>
                        </a:spcAft>
                        <a:buFontTx/>
                        <a:buNone/>
                      </a:pPr>
                      <a:r>
                        <a:rPr lang="nb-NO" sz="1100" dirty="0">
                          <a:effectLst/>
                        </a:rPr>
                        <a:t>Danne </a:t>
                      </a:r>
                      <a:r>
                        <a:rPr lang="nb-NO" sz="1100" dirty="0" smtClean="0">
                          <a:effectLst/>
                        </a:rPr>
                        <a:t>et </a:t>
                      </a:r>
                      <a:r>
                        <a:rPr lang="nb-NO" sz="1100" dirty="0">
                          <a:effectLst/>
                        </a:rPr>
                        <a:t>bilde av behov og </a:t>
                      </a:r>
                      <a:r>
                        <a:rPr lang="nb-NO" sz="1100" dirty="0" smtClean="0">
                          <a:effectLst/>
                        </a:rPr>
                        <a:t>forventninger, </a:t>
                      </a:r>
                      <a:r>
                        <a:rPr lang="nb-NO" sz="1100" dirty="0">
                          <a:effectLst/>
                        </a:rPr>
                        <a:t>og mulige løsninger</a:t>
                      </a:r>
                    </a:p>
                    <a:p>
                      <a:pPr>
                        <a:lnSpc>
                          <a:spcPct val="107000"/>
                        </a:lnSpc>
                        <a:spcAft>
                          <a:spcPts val="0"/>
                        </a:spcAft>
                        <a:buFontTx/>
                        <a:buNone/>
                      </a:pPr>
                      <a:r>
                        <a:rPr lang="nb-NO" sz="1100" dirty="0">
                          <a:effectLst/>
                        </a:rPr>
                        <a:t>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219" marR="28219" marT="0" marB="0"/>
                </a:tc>
                <a:tc>
                  <a:txBody>
                    <a:bodyPr/>
                    <a:lstStyle/>
                    <a:p>
                      <a:pPr>
                        <a:lnSpc>
                          <a:spcPct val="107000"/>
                        </a:lnSpc>
                        <a:spcAft>
                          <a:spcPts val="0"/>
                        </a:spcAft>
                      </a:pPr>
                      <a:r>
                        <a:rPr lang="nb-NO" sz="1100">
                          <a:effectLst/>
                        </a:rPr>
                        <a:t>12/18 – 04/19</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28219" marR="28219" marT="0" marB="0"/>
                </a:tc>
                <a:tc>
                  <a:txBody>
                    <a:bodyPr/>
                    <a:lstStyle/>
                    <a:p>
                      <a:pPr>
                        <a:lnSpc>
                          <a:spcPct val="107000"/>
                        </a:lnSpc>
                        <a:spcAft>
                          <a:spcPts val="0"/>
                        </a:spcAft>
                      </a:pPr>
                      <a:r>
                        <a:rPr lang="nb-NO" sz="1100">
                          <a:effectLst/>
                        </a:rPr>
                        <a:t>GeoForums utdanning- og forskningsgruppe</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28219" marR="28219" marT="0" marB="0"/>
                </a:tc>
                <a:extLst>
                  <a:ext uri="{0D108BD9-81ED-4DB2-BD59-A6C34878D82A}">
                    <a16:rowId xmlns:a16="http://schemas.microsoft.com/office/drawing/2014/main" xmlns="" val="767681984"/>
                  </a:ext>
                </a:extLst>
              </a:tr>
              <a:tr h="1050325">
                <a:tc>
                  <a:txBody>
                    <a:bodyPr/>
                    <a:lstStyle/>
                    <a:p>
                      <a:r>
                        <a:rPr lang="nb-NO" sz="1100" b="1" kern="1200" dirty="0" smtClean="0">
                          <a:solidFill>
                            <a:schemeClr val="lt1"/>
                          </a:solidFill>
                          <a:effectLst/>
                          <a:latin typeface="+mn-lt"/>
                          <a:ea typeface="+mn-ea"/>
                          <a:cs typeface="+mn-cs"/>
                        </a:rPr>
                        <a:t>1.</a:t>
                      </a:r>
                      <a:r>
                        <a:rPr lang="nb-NO" sz="1100" b="1" kern="1200" baseline="0" dirty="0" smtClean="0">
                          <a:solidFill>
                            <a:schemeClr val="lt1"/>
                          </a:solidFill>
                          <a:effectLst/>
                          <a:latin typeface="+mn-lt"/>
                          <a:ea typeface="+mn-ea"/>
                          <a:cs typeface="+mn-cs"/>
                        </a:rPr>
                        <a:t> </a:t>
                      </a:r>
                      <a:r>
                        <a:rPr lang="nb-NO" sz="1100" b="1" kern="1200" dirty="0" smtClean="0">
                          <a:solidFill>
                            <a:schemeClr val="lt1"/>
                          </a:solidFill>
                          <a:effectLst/>
                          <a:latin typeface="+mn-lt"/>
                          <a:ea typeface="+mn-ea"/>
                          <a:cs typeface="+mn-cs"/>
                        </a:rPr>
                        <a:t>Utvikle brukertilpasset utdanningstilbud </a:t>
                      </a:r>
                      <a:endParaRPr lang="nb-NO" sz="1100" b="1" kern="1200" dirty="0">
                        <a:solidFill>
                          <a:schemeClr val="lt1"/>
                        </a:solidFill>
                        <a:effectLst/>
                        <a:latin typeface="+mn-lt"/>
                        <a:ea typeface="+mn-ea"/>
                        <a:cs typeface="+mn-cs"/>
                      </a:endParaRPr>
                    </a:p>
                  </a:txBody>
                  <a:tcPr marL="28219" marR="28219" marT="0" marB="0"/>
                </a:tc>
                <a:tc>
                  <a:txBody>
                    <a:bodyPr/>
                    <a:lstStyle/>
                    <a:p>
                      <a:pPr marL="228600">
                        <a:lnSpc>
                          <a:spcPct val="107000"/>
                        </a:lnSpc>
                        <a:spcAft>
                          <a:spcPts val="0"/>
                        </a:spcAft>
                        <a:buFontTx/>
                        <a:buNone/>
                      </a:pPr>
                      <a:endParaRPr lang="nb-NO" sz="1100" dirty="0">
                        <a:effectLst/>
                      </a:endParaRPr>
                    </a:p>
                    <a:p>
                      <a:pPr marL="0" lvl="0" indent="0">
                        <a:lnSpc>
                          <a:spcPct val="105000"/>
                        </a:lnSpc>
                        <a:spcAft>
                          <a:spcPts val="0"/>
                        </a:spcAft>
                        <a:buFontTx/>
                        <a:buNone/>
                      </a:pPr>
                      <a:r>
                        <a:rPr lang="nb-NO" sz="1100" dirty="0" smtClean="0">
                          <a:effectLst/>
                        </a:rPr>
                        <a:t>1.1:</a:t>
                      </a:r>
                      <a:r>
                        <a:rPr lang="nb-NO" sz="1100" baseline="0" dirty="0" smtClean="0">
                          <a:effectLst/>
                        </a:rPr>
                        <a:t> </a:t>
                      </a:r>
                      <a:r>
                        <a:rPr lang="nb-NO" sz="1100" dirty="0" smtClean="0">
                          <a:effectLst/>
                        </a:rPr>
                        <a:t>Aktivitet</a:t>
                      </a:r>
                      <a:r>
                        <a:rPr lang="nb-NO" sz="1100" dirty="0">
                          <a:effectLst/>
                        </a:rPr>
                        <a:t>: Støtte opp under opplæring i bruk av kart og geografiske informasjon i grunnskole og videregående skole. Dette gjennom en oppfriskning av </a:t>
                      </a:r>
                      <a:r>
                        <a:rPr lang="nb-NO" sz="1100" b="1" dirty="0">
                          <a:effectLst/>
                        </a:rPr>
                        <a:t>Kart i skolen. </a:t>
                      </a:r>
                      <a:r>
                        <a:rPr lang="nb-NO" sz="1100" b="0" dirty="0">
                          <a:effectLst/>
                        </a:rPr>
                        <a:t>Etablere kart i skolen 2.0, så </a:t>
                      </a:r>
                      <a:r>
                        <a:rPr lang="nb-NO" sz="1100" b="0" dirty="0" smtClean="0">
                          <a:effectLst/>
                        </a:rPr>
                        <a:t>implementering</a:t>
                      </a:r>
                    </a:p>
                    <a:p>
                      <a:pPr marL="0" lvl="0" indent="0">
                        <a:lnSpc>
                          <a:spcPct val="105000"/>
                        </a:lnSpc>
                        <a:spcAft>
                          <a:spcPts val="0"/>
                        </a:spcAft>
                        <a:buFontTx/>
                        <a:buNone/>
                      </a:pPr>
                      <a:r>
                        <a:rPr lang="nb-NO" sz="1100" b="0" dirty="0" smtClean="0">
                          <a:effectLst/>
                        </a:rPr>
                        <a:t>1.2:</a:t>
                      </a:r>
                      <a:r>
                        <a:rPr lang="nb-NO" sz="1100" b="0" baseline="0" dirty="0" smtClean="0">
                          <a:effectLst/>
                        </a:rPr>
                        <a:t> </a:t>
                      </a:r>
                      <a:r>
                        <a:rPr lang="nb-NO" sz="1100" b="0" dirty="0" smtClean="0">
                          <a:effectLst/>
                        </a:rPr>
                        <a:t>Utdanningskonferanse </a:t>
                      </a:r>
                      <a:r>
                        <a:rPr lang="nb-NO" sz="1100" b="0" dirty="0">
                          <a:effectLst/>
                        </a:rPr>
                        <a:t>/ workshop. Identifisere behov nå og i fremtiden. Koblet opp mot eksisterende </a:t>
                      </a:r>
                      <a:r>
                        <a:rPr lang="nb-NO" sz="1100" b="0" dirty="0" smtClean="0">
                          <a:effectLst/>
                        </a:rPr>
                        <a:t>arenaer. </a:t>
                      </a:r>
                      <a:endParaRPr lang="nb-NO"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8219" marR="28219" marT="0" marB="0"/>
                </a:tc>
                <a:tc>
                  <a:txBody>
                    <a:bodyPr/>
                    <a:lstStyle/>
                    <a:p>
                      <a:pPr>
                        <a:lnSpc>
                          <a:spcPct val="107000"/>
                        </a:lnSpc>
                        <a:spcAft>
                          <a:spcPts val="0"/>
                        </a:spcAft>
                      </a:pPr>
                      <a:endParaRPr lang="nb-NO" sz="1100" dirty="0" smtClean="0">
                        <a:effectLst/>
                      </a:endParaRPr>
                    </a:p>
                    <a:p>
                      <a:pPr>
                        <a:lnSpc>
                          <a:spcPct val="107000"/>
                        </a:lnSpc>
                        <a:spcAft>
                          <a:spcPts val="0"/>
                        </a:spcAft>
                      </a:pPr>
                      <a:r>
                        <a:rPr lang="nb-NO" sz="1100" dirty="0" smtClean="0">
                          <a:effectLst/>
                        </a:rPr>
                        <a:t>1.1</a:t>
                      </a:r>
                      <a:r>
                        <a:rPr lang="nb-NO" sz="1100" baseline="0" dirty="0" smtClean="0">
                          <a:effectLst/>
                        </a:rPr>
                        <a:t> :</a:t>
                      </a:r>
                      <a:r>
                        <a:rPr lang="nb-NO" sz="1100" dirty="0" smtClean="0">
                          <a:effectLst/>
                        </a:rPr>
                        <a:t>Evaluere </a:t>
                      </a:r>
                      <a:r>
                        <a:rPr lang="nb-NO" sz="1100" dirty="0">
                          <a:effectLst/>
                        </a:rPr>
                        <a:t>dagens løsning (2019</a:t>
                      </a:r>
                      <a:r>
                        <a:rPr lang="nb-NO" sz="1100" dirty="0" smtClean="0">
                          <a:effectLst/>
                        </a:rPr>
                        <a:t>) Utarbeide</a:t>
                      </a:r>
                      <a:r>
                        <a:rPr lang="nb-NO" sz="1100" baseline="0" dirty="0" smtClean="0">
                          <a:effectLst/>
                        </a:rPr>
                        <a:t> </a:t>
                      </a:r>
                      <a:r>
                        <a:rPr lang="nb-NO" sz="1100" dirty="0" smtClean="0">
                          <a:effectLst/>
                        </a:rPr>
                        <a:t>(</a:t>
                      </a:r>
                      <a:r>
                        <a:rPr lang="nb-NO" sz="1100" dirty="0">
                          <a:effectLst/>
                        </a:rPr>
                        <a:t>2019</a:t>
                      </a:r>
                      <a:r>
                        <a:rPr lang="nb-NO" sz="1100" dirty="0" smtClean="0">
                          <a:effectLst/>
                        </a:rPr>
                        <a:t>) Utføre (2020/21)</a:t>
                      </a:r>
                    </a:p>
                    <a:p>
                      <a:pPr>
                        <a:lnSpc>
                          <a:spcPct val="107000"/>
                        </a:lnSpc>
                        <a:spcAft>
                          <a:spcPts val="0"/>
                        </a:spcAft>
                      </a:pPr>
                      <a:endParaRPr lang="nb-NO" sz="1100" dirty="0" smtClean="0">
                        <a:effectLst/>
                      </a:endParaRPr>
                    </a:p>
                    <a:p>
                      <a:pPr>
                        <a:lnSpc>
                          <a:spcPct val="107000"/>
                        </a:lnSpc>
                        <a:spcAft>
                          <a:spcPts val="0"/>
                        </a:spcAft>
                      </a:pPr>
                      <a:r>
                        <a:rPr lang="nb-NO" sz="1100" dirty="0" smtClean="0">
                          <a:effectLst/>
                        </a:rPr>
                        <a:t>1.2:</a:t>
                      </a:r>
                      <a:r>
                        <a:rPr lang="nb-NO" sz="1100" baseline="0" dirty="0" smtClean="0">
                          <a:effectLst/>
                        </a:rPr>
                        <a:t> </a:t>
                      </a:r>
                      <a:r>
                        <a:rPr lang="nb-NO" sz="1100" dirty="0" smtClean="0">
                          <a:effectLst/>
                        </a:rPr>
                        <a:t>2019 </a:t>
                      </a:r>
                      <a:r>
                        <a:rPr lang="nb-NO" sz="1100" dirty="0">
                          <a:effectLst/>
                        </a:rPr>
                        <a:t>eller </a:t>
                      </a:r>
                      <a:r>
                        <a:rPr lang="nb-NO" sz="1100" dirty="0" smtClean="0">
                          <a:effectLst/>
                        </a:rPr>
                        <a:t>2020</a:t>
                      </a:r>
                      <a:endParaRPr lang="nb-NO" sz="1100" dirty="0">
                        <a:effectLst/>
                      </a:endParaRPr>
                    </a:p>
                  </a:txBody>
                  <a:tcPr marL="28219" marR="28219" marT="0" marB="0"/>
                </a:tc>
                <a:tc>
                  <a:txBody>
                    <a:bodyPr/>
                    <a:lstStyle/>
                    <a:p>
                      <a:pPr>
                        <a:lnSpc>
                          <a:spcPct val="107000"/>
                        </a:lnSpc>
                        <a:spcAft>
                          <a:spcPts val="0"/>
                        </a:spcAft>
                      </a:pPr>
                      <a:endParaRPr lang="nb-NO" sz="1100" dirty="0">
                        <a:effectLst/>
                      </a:endParaRPr>
                    </a:p>
                    <a:p>
                      <a:pPr marL="0" lvl="0" indent="0">
                        <a:lnSpc>
                          <a:spcPct val="110000"/>
                        </a:lnSpc>
                        <a:spcAft>
                          <a:spcPts val="0"/>
                        </a:spcAft>
                        <a:buFontTx/>
                        <a:buNone/>
                      </a:pPr>
                      <a:r>
                        <a:rPr lang="nb-NO" sz="1100" dirty="0" err="1" smtClean="0">
                          <a:effectLst/>
                        </a:rPr>
                        <a:t>Utdanningsdir</a:t>
                      </a:r>
                      <a:endParaRPr lang="nb-NO" sz="1100" dirty="0" smtClean="0">
                        <a:effectLst/>
                      </a:endParaRPr>
                    </a:p>
                    <a:p>
                      <a:pPr marL="0" lvl="0" indent="0">
                        <a:lnSpc>
                          <a:spcPct val="110000"/>
                        </a:lnSpc>
                        <a:spcAft>
                          <a:spcPts val="0"/>
                        </a:spcAft>
                        <a:buFontTx/>
                        <a:buNone/>
                      </a:pPr>
                      <a:r>
                        <a:rPr lang="nb-NO" sz="1100" dirty="0" smtClean="0">
                          <a:effectLst/>
                        </a:rPr>
                        <a:t>Naturfagsenteret</a:t>
                      </a:r>
                    </a:p>
                    <a:p>
                      <a:pPr marL="0" lvl="0" indent="0">
                        <a:lnSpc>
                          <a:spcPct val="110000"/>
                        </a:lnSpc>
                        <a:spcAft>
                          <a:spcPts val="0"/>
                        </a:spcAft>
                        <a:buFontTx/>
                        <a:buNone/>
                      </a:pPr>
                      <a:r>
                        <a:rPr lang="nb-NO" sz="1100" dirty="0" smtClean="0">
                          <a:effectLst/>
                        </a:rPr>
                        <a:t>Kartverket</a:t>
                      </a:r>
                      <a:endParaRPr lang="nb-NO" sz="1100" dirty="0">
                        <a:effectLst/>
                      </a:endParaRPr>
                    </a:p>
                    <a:p>
                      <a:pPr marL="0" lvl="0" indent="0">
                        <a:lnSpc>
                          <a:spcPct val="110000"/>
                        </a:lnSpc>
                        <a:spcAft>
                          <a:spcPts val="0"/>
                        </a:spcAft>
                        <a:buFontTx/>
                        <a:buNone/>
                      </a:pPr>
                      <a:r>
                        <a:rPr lang="nb-NO" sz="1100" dirty="0" err="1">
                          <a:effectLst/>
                        </a:rPr>
                        <a:t>GeoForums</a:t>
                      </a:r>
                      <a:r>
                        <a:rPr lang="nb-NO" sz="1100" dirty="0">
                          <a:effectLst/>
                        </a:rPr>
                        <a:t> </a:t>
                      </a:r>
                      <a:r>
                        <a:rPr lang="nb-NO" sz="1100" dirty="0" smtClean="0">
                          <a:effectLst/>
                        </a:rPr>
                        <a:t>UF-gruppe</a:t>
                      </a:r>
                      <a:endParaRPr lang="nb-NO" sz="1100" dirty="0">
                        <a:effectLst/>
                      </a:endParaRPr>
                    </a:p>
                  </a:txBody>
                  <a:tcPr marL="28219" marR="28219" marT="0" marB="0"/>
                </a:tc>
                <a:extLst>
                  <a:ext uri="{0D108BD9-81ED-4DB2-BD59-A6C34878D82A}">
                    <a16:rowId xmlns:a16="http://schemas.microsoft.com/office/drawing/2014/main" xmlns="" val="420704912"/>
                  </a:ext>
                </a:extLst>
              </a:tr>
              <a:tr h="434567">
                <a:tc>
                  <a:txBody>
                    <a:bodyPr/>
                    <a:lstStyle/>
                    <a:p>
                      <a:pPr>
                        <a:lnSpc>
                          <a:spcPct val="105000"/>
                        </a:lnSpc>
                        <a:spcAft>
                          <a:spcPts val="0"/>
                        </a:spcAft>
                      </a:pPr>
                      <a:r>
                        <a:rPr lang="nb-NO" sz="1100" dirty="0">
                          <a:effectLst/>
                        </a:rPr>
                        <a:t>2. </a:t>
                      </a:r>
                      <a:r>
                        <a:rPr lang="nb-NO" sz="1100" dirty="0" smtClean="0">
                          <a:effectLst/>
                        </a:rPr>
                        <a:t>Sikre</a:t>
                      </a:r>
                      <a:r>
                        <a:rPr lang="nb-NO" sz="1100" baseline="0" dirty="0" smtClean="0">
                          <a:effectLst/>
                        </a:rPr>
                        <a:t> </a:t>
                      </a:r>
                      <a:r>
                        <a:rPr lang="nb-NO" sz="1100" dirty="0" smtClean="0">
                          <a:effectLst/>
                        </a:rPr>
                        <a:t>læresteder oppdatert </a:t>
                      </a:r>
                      <a:r>
                        <a:rPr lang="nb-NO" sz="1100" dirty="0">
                          <a:effectLst/>
                        </a:rPr>
                        <a:t>kompetanse, læremidler og tilgang til </a:t>
                      </a:r>
                      <a:r>
                        <a:rPr lang="nb-NO" sz="1100" dirty="0" smtClean="0">
                          <a:effectLst/>
                        </a:rPr>
                        <a:t>offentlige geodata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219" marR="28219" marT="0" marB="0"/>
                </a:tc>
                <a:tc>
                  <a:txBody>
                    <a:bodyPr/>
                    <a:lstStyle/>
                    <a:p>
                      <a:pPr>
                        <a:lnSpc>
                          <a:spcPct val="105000"/>
                        </a:lnSpc>
                        <a:spcAft>
                          <a:spcPts val="0"/>
                        </a:spcAft>
                      </a:pPr>
                      <a:r>
                        <a:rPr lang="nb-NO" sz="1100" dirty="0">
                          <a:effectLst/>
                        </a:rPr>
                        <a:t>Følge opp Norge Digitalt-avtale som gir undervisningssektoren effektiv tilgang til relevante geodata, og følge prosessen med ny avtale gjennom den nye avtaleparten. </a:t>
                      </a:r>
                    </a:p>
                    <a:p>
                      <a:pPr>
                        <a:lnSpc>
                          <a:spcPct val="107000"/>
                        </a:lnSpc>
                        <a:spcAft>
                          <a:spcPts val="0"/>
                        </a:spcAft>
                      </a:pPr>
                      <a:r>
                        <a:rPr lang="nb-NO" sz="1100" dirty="0">
                          <a:effectLst/>
                        </a:rPr>
                        <a:t>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219" marR="28219" marT="0" marB="0"/>
                </a:tc>
                <a:tc>
                  <a:txBody>
                    <a:bodyPr/>
                    <a:lstStyle/>
                    <a:p>
                      <a:pPr>
                        <a:lnSpc>
                          <a:spcPct val="107000"/>
                        </a:lnSpc>
                        <a:spcAft>
                          <a:spcPts val="0"/>
                        </a:spcAft>
                      </a:pPr>
                      <a:r>
                        <a:rPr lang="nb-NO" sz="1100" dirty="0">
                          <a:effectLst/>
                        </a:rPr>
                        <a:t>2019-</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219" marR="28219" marT="0" marB="0"/>
                </a:tc>
                <a:tc>
                  <a:txBody>
                    <a:bodyPr/>
                    <a:lstStyle/>
                    <a:p>
                      <a:pPr>
                        <a:lnSpc>
                          <a:spcPct val="107000"/>
                        </a:lnSpc>
                        <a:spcAft>
                          <a:spcPts val="0"/>
                        </a:spcAft>
                      </a:pPr>
                      <a:r>
                        <a:rPr lang="nb-NO" sz="1100" dirty="0" err="1">
                          <a:effectLst/>
                        </a:rPr>
                        <a:t>GeoForums</a:t>
                      </a:r>
                      <a:r>
                        <a:rPr lang="nb-NO" sz="1100" dirty="0">
                          <a:effectLst/>
                        </a:rPr>
                        <a:t> </a:t>
                      </a:r>
                      <a:r>
                        <a:rPr lang="nb-NO" sz="1100" dirty="0" smtClean="0">
                          <a:effectLst/>
                        </a:rPr>
                        <a:t>UF-gruppe</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219" marR="28219" marT="0" marB="0"/>
                </a:tc>
                <a:extLst>
                  <a:ext uri="{0D108BD9-81ED-4DB2-BD59-A6C34878D82A}">
                    <a16:rowId xmlns:a16="http://schemas.microsoft.com/office/drawing/2014/main" xmlns="" val="433668106"/>
                  </a:ext>
                </a:extLst>
              </a:tr>
              <a:tr h="740777">
                <a:tc>
                  <a:txBody>
                    <a:bodyPr/>
                    <a:lstStyle/>
                    <a:p>
                      <a:pPr>
                        <a:lnSpc>
                          <a:spcPct val="105000"/>
                        </a:lnSpc>
                        <a:spcAft>
                          <a:spcPts val="0"/>
                        </a:spcAft>
                      </a:pPr>
                      <a:r>
                        <a:rPr lang="nb-NO" sz="1100" dirty="0">
                          <a:effectLst/>
                        </a:rPr>
                        <a:t>3. Styrke samarbeidet mellom utdanningssektor og offentlige </a:t>
                      </a:r>
                      <a:r>
                        <a:rPr lang="nb-NO" sz="1100" dirty="0" smtClean="0">
                          <a:effectLst/>
                        </a:rPr>
                        <a:t>samt </a:t>
                      </a:r>
                      <a:r>
                        <a:rPr lang="nb-NO" sz="1100" dirty="0">
                          <a:effectLst/>
                        </a:rPr>
                        <a:t>private </a:t>
                      </a:r>
                      <a:r>
                        <a:rPr lang="nb-NO" sz="1100" dirty="0" err="1">
                          <a:effectLst/>
                        </a:rPr>
                        <a:t>geomatikkaktører</a:t>
                      </a:r>
                      <a:r>
                        <a:rPr lang="nb-NO" sz="1100" dirty="0">
                          <a:effectLst/>
                        </a:rPr>
                        <a:t>. </a:t>
                      </a:r>
                    </a:p>
                  </a:txBody>
                  <a:tcPr marL="28219" marR="28219" marT="0" marB="0"/>
                </a:tc>
                <a:tc>
                  <a:txBody>
                    <a:bodyPr/>
                    <a:lstStyle/>
                    <a:p>
                      <a:pPr>
                        <a:lnSpc>
                          <a:spcPct val="105000"/>
                        </a:lnSpc>
                        <a:spcAft>
                          <a:spcPts val="0"/>
                        </a:spcAft>
                      </a:pPr>
                      <a:r>
                        <a:rPr lang="nb-NO" sz="1100" dirty="0">
                          <a:effectLst/>
                        </a:rPr>
                        <a:t>3.1: sondere interesse og mulighet for </a:t>
                      </a:r>
                      <a:r>
                        <a:rPr lang="nb-NO" sz="1100" dirty="0" err="1">
                          <a:effectLst/>
                        </a:rPr>
                        <a:t>trainee</a:t>
                      </a:r>
                      <a:r>
                        <a:rPr lang="nb-NO" sz="1100" dirty="0">
                          <a:effectLst/>
                        </a:rPr>
                        <a:t>- / jobbskygging</a:t>
                      </a:r>
                    </a:p>
                    <a:p>
                      <a:pPr>
                        <a:lnSpc>
                          <a:spcPct val="105000"/>
                        </a:lnSpc>
                        <a:spcAft>
                          <a:spcPts val="0"/>
                        </a:spcAft>
                      </a:pPr>
                      <a:r>
                        <a:rPr lang="nb-NO" sz="1100" dirty="0">
                          <a:effectLst/>
                        </a:rPr>
                        <a:t>3.2: se på muligheter for felles FoU-prosjekter mellom høyere utdanning og bransjen</a:t>
                      </a:r>
                    </a:p>
                    <a:p>
                      <a:pPr>
                        <a:lnSpc>
                          <a:spcPct val="105000"/>
                        </a:lnSpc>
                        <a:spcAft>
                          <a:spcPts val="0"/>
                        </a:spcAft>
                      </a:pPr>
                      <a:r>
                        <a:rPr lang="nb-NO" sz="1100" dirty="0">
                          <a:effectLst/>
                        </a:rPr>
                        <a:t>3.3: Arbeidsgivere gir innspill til utdanningene om kompetansebehov – kommer i forbindelse med </a:t>
                      </a:r>
                      <a:r>
                        <a:rPr lang="nb-NO" sz="1100" dirty="0" smtClean="0">
                          <a:effectLst/>
                        </a:rPr>
                        <a:t>utdanningskonferansen</a:t>
                      </a:r>
                      <a:endParaRPr lang="nb-NO" sz="1100" dirty="0">
                        <a:effectLst/>
                      </a:endParaRPr>
                    </a:p>
                  </a:txBody>
                  <a:tcPr marL="28219" marR="28219" marT="0" marB="0"/>
                </a:tc>
                <a:tc>
                  <a:txBody>
                    <a:bodyPr/>
                    <a:lstStyle/>
                    <a:p>
                      <a:pPr>
                        <a:lnSpc>
                          <a:spcPct val="107000"/>
                        </a:lnSpc>
                        <a:spcAft>
                          <a:spcPts val="0"/>
                        </a:spcAft>
                      </a:pPr>
                      <a:r>
                        <a:rPr lang="nb-NO" sz="1100" dirty="0">
                          <a:effectLst/>
                        </a:rPr>
                        <a:t>3.1: 1/19-6/19</a:t>
                      </a:r>
                    </a:p>
                    <a:p>
                      <a:pPr>
                        <a:lnSpc>
                          <a:spcPct val="107000"/>
                        </a:lnSpc>
                        <a:spcAft>
                          <a:spcPts val="0"/>
                        </a:spcAft>
                      </a:pPr>
                      <a:r>
                        <a:rPr lang="nb-NO" sz="1100" dirty="0" smtClean="0">
                          <a:effectLst/>
                        </a:rPr>
                        <a:t>3.2</a:t>
                      </a:r>
                      <a:r>
                        <a:rPr lang="nb-NO" sz="1100" dirty="0">
                          <a:effectLst/>
                        </a:rPr>
                        <a:t>: </a:t>
                      </a:r>
                      <a:r>
                        <a:rPr lang="nb-NO" sz="1100" dirty="0" smtClean="0">
                          <a:effectLst/>
                        </a:rPr>
                        <a:t>6/19-12/19</a:t>
                      </a:r>
                      <a:endParaRPr lang="nb-NO" sz="1100" dirty="0">
                        <a:effectLst/>
                      </a:endParaRPr>
                    </a:p>
                    <a:p>
                      <a:pPr>
                        <a:lnSpc>
                          <a:spcPct val="107000"/>
                        </a:lnSpc>
                        <a:spcAft>
                          <a:spcPts val="0"/>
                        </a:spcAft>
                      </a:pPr>
                      <a:r>
                        <a:rPr lang="nb-NO" sz="1100" dirty="0">
                          <a:effectLst/>
                        </a:rPr>
                        <a:t>3.3: 2020</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219" marR="28219" marT="0" marB="0"/>
                </a:tc>
                <a:tc>
                  <a:txBody>
                    <a:bodyPr/>
                    <a:lstStyle/>
                    <a:p>
                      <a:pPr>
                        <a:lnSpc>
                          <a:spcPct val="107000"/>
                        </a:lnSpc>
                        <a:spcAft>
                          <a:spcPts val="0"/>
                        </a:spcAft>
                      </a:pPr>
                      <a:r>
                        <a:rPr lang="nb-NO" sz="1100" dirty="0" err="1">
                          <a:effectLst/>
                        </a:rPr>
                        <a:t>GeoForums</a:t>
                      </a:r>
                      <a:r>
                        <a:rPr lang="nb-NO" sz="1100" dirty="0">
                          <a:effectLst/>
                        </a:rPr>
                        <a:t> </a:t>
                      </a:r>
                      <a:r>
                        <a:rPr lang="nb-NO" sz="1100" dirty="0" smtClean="0">
                          <a:effectLst/>
                        </a:rPr>
                        <a:t>UF-gruppe</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219" marR="28219" marT="0" marB="0"/>
                </a:tc>
                <a:extLst>
                  <a:ext uri="{0D108BD9-81ED-4DB2-BD59-A6C34878D82A}">
                    <a16:rowId xmlns:a16="http://schemas.microsoft.com/office/drawing/2014/main" xmlns="" val="1728048955"/>
                  </a:ext>
                </a:extLst>
              </a:tr>
              <a:tr h="882437">
                <a:tc>
                  <a:txBody>
                    <a:bodyPr/>
                    <a:lstStyle/>
                    <a:p>
                      <a:pPr>
                        <a:lnSpc>
                          <a:spcPct val="105000"/>
                        </a:lnSpc>
                        <a:spcAft>
                          <a:spcPts val="800"/>
                        </a:spcAft>
                      </a:pPr>
                      <a:r>
                        <a:rPr lang="nb-NO" sz="1100" dirty="0">
                          <a:effectLst/>
                        </a:rPr>
                        <a:t>4. Markedsføring </a:t>
                      </a:r>
                      <a:r>
                        <a:rPr lang="nb-NO" sz="1100" dirty="0" smtClean="0">
                          <a:effectLst/>
                        </a:rPr>
                        <a:t>for </a:t>
                      </a:r>
                      <a:r>
                        <a:rPr lang="nb-NO" sz="1100" dirty="0">
                          <a:effectLst/>
                        </a:rPr>
                        <a:t>å sikre bredere rekruttering</a:t>
                      </a:r>
                    </a:p>
                    <a:p>
                      <a:pPr>
                        <a:lnSpc>
                          <a:spcPct val="107000"/>
                        </a:lnSpc>
                        <a:spcAft>
                          <a:spcPts val="0"/>
                        </a:spcAft>
                      </a:pPr>
                      <a:r>
                        <a:rPr lang="nb-NO" sz="1100" dirty="0">
                          <a:effectLst/>
                        </a:rPr>
                        <a:t>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219" marR="28219" marT="0" marB="0"/>
                </a:tc>
                <a:tc>
                  <a:txBody>
                    <a:bodyPr/>
                    <a:lstStyle/>
                    <a:p>
                      <a:pPr>
                        <a:lnSpc>
                          <a:spcPct val="105000"/>
                        </a:lnSpc>
                        <a:spcAft>
                          <a:spcPts val="800"/>
                        </a:spcAft>
                      </a:pPr>
                      <a:r>
                        <a:rPr lang="nb-NO" sz="1100" dirty="0">
                          <a:effectLst/>
                        </a:rPr>
                        <a:t>4.1. Fortsette Rekruttering- og profileringsprosjektet i regi av </a:t>
                      </a:r>
                      <a:r>
                        <a:rPr lang="nb-NO" sz="1100" dirty="0" err="1">
                          <a:effectLst/>
                        </a:rPr>
                        <a:t>GeoForum</a:t>
                      </a:r>
                      <a:r>
                        <a:rPr lang="nb-NO" sz="1100" dirty="0">
                          <a:effectLst/>
                        </a:rPr>
                        <a:t>, med støtte fra Kartverket og </a:t>
                      </a:r>
                      <a:r>
                        <a:rPr lang="nb-NO" sz="1100" dirty="0" err="1" smtClean="0">
                          <a:effectLst/>
                        </a:rPr>
                        <a:t>Geomatikkbedriftene</a:t>
                      </a:r>
                      <a:endParaRPr lang="nb-NO" sz="1100" dirty="0">
                        <a:effectLst/>
                      </a:endParaRPr>
                    </a:p>
                    <a:p>
                      <a:pPr>
                        <a:lnSpc>
                          <a:spcPct val="105000"/>
                        </a:lnSpc>
                        <a:spcAft>
                          <a:spcPts val="800"/>
                        </a:spcAft>
                      </a:pPr>
                      <a:r>
                        <a:rPr lang="nb-NO" sz="1100" dirty="0">
                          <a:effectLst/>
                        </a:rPr>
                        <a:t>4.2.Kåre beste bachelor- og masteroppgaver i </a:t>
                      </a:r>
                      <a:r>
                        <a:rPr lang="nb-NO" sz="1100" dirty="0" err="1" smtClean="0">
                          <a:effectLst/>
                        </a:rPr>
                        <a:t>geomatikk</a:t>
                      </a:r>
                      <a:endParaRPr lang="nb-NO" sz="1100" dirty="0">
                        <a:effectLst/>
                      </a:endParaRPr>
                    </a:p>
                    <a:p>
                      <a:pPr>
                        <a:lnSpc>
                          <a:spcPct val="105000"/>
                        </a:lnSpc>
                        <a:spcAft>
                          <a:spcPts val="800"/>
                        </a:spcAft>
                      </a:pPr>
                      <a:r>
                        <a:rPr lang="nb-NO" sz="1100" dirty="0">
                          <a:effectLst/>
                        </a:rPr>
                        <a:t>4.3 Statistikk over utdanningssituasjonen innen </a:t>
                      </a:r>
                      <a:r>
                        <a:rPr lang="nb-NO" sz="1100" dirty="0" err="1" smtClean="0">
                          <a:effectLst/>
                        </a:rPr>
                        <a:t>geomatikk</a:t>
                      </a:r>
                      <a:endParaRPr lang="nb-NO" sz="1100" dirty="0">
                        <a:effectLst/>
                      </a:endParaRPr>
                    </a:p>
                  </a:txBody>
                  <a:tcPr marL="28219" marR="28219" marT="0" marB="0"/>
                </a:tc>
                <a:tc>
                  <a:txBody>
                    <a:bodyPr/>
                    <a:lstStyle/>
                    <a:p>
                      <a:pPr>
                        <a:lnSpc>
                          <a:spcPct val="107000"/>
                        </a:lnSpc>
                        <a:spcAft>
                          <a:spcPts val="0"/>
                        </a:spcAft>
                      </a:pPr>
                      <a:r>
                        <a:rPr lang="nb-NO" sz="1100" dirty="0">
                          <a:effectLst/>
                        </a:rPr>
                        <a:t>4.1 Løpende</a:t>
                      </a:r>
                    </a:p>
                    <a:p>
                      <a:pPr>
                        <a:lnSpc>
                          <a:spcPct val="107000"/>
                        </a:lnSpc>
                        <a:spcAft>
                          <a:spcPts val="0"/>
                        </a:spcAft>
                      </a:pPr>
                      <a:endParaRPr lang="nb-NO" sz="1100" dirty="0">
                        <a:effectLst/>
                      </a:endParaRPr>
                    </a:p>
                    <a:p>
                      <a:pPr>
                        <a:lnSpc>
                          <a:spcPct val="107000"/>
                        </a:lnSpc>
                        <a:spcAft>
                          <a:spcPts val="0"/>
                        </a:spcAft>
                      </a:pPr>
                      <a:r>
                        <a:rPr lang="nb-NO" sz="1100" dirty="0">
                          <a:effectLst/>
                        </a:rPr>
                        <a:t>4.2. 4/19-</a:t>
                      </a:r>
                    </a:p>
                    <a:p>
                      <a:pPr>
                        <a:lnSpc>
                          <a:spcPct val="107000"/>
                        </a:lnSpc>
                        <a:spcAft>
                          <a:spcPts val="0"/>
                        </a:spcAft>
                      </a:pPr>
                      <a:endParaRPr lang="nb-NO" sz="1100" dirty="0">
                        <a:effectLst/>
                      </a:endParaRPr>
                    </a:p>
                    <a:p>
                      <a:pPr>
                        <a:lnSpc>
                          <a:spcPct val="107000"/>
                        </a:lnSpc>
                        <a:spcAft>
                          <a:spcPts val="0"/>
                        </a:spcAft>
                      </a:pPr>
                      <a:r>
                        <a:rPr lang="nb-NO" sz="1100" dirty="0">
                          <a:effectLst/>
                        </a:rPr>
                        <a:t>4.3. 10/19-</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219" marR="28219" marT="0" marB="0"/>
                </a:tc>
                <a:tc>
                  <a:txBody>
                    <a:bodyPr/>
                    <a:lstStyle/>
                    <a:p>
                      <a:pPr>
                        <a:lnSpc>
                          <a:spcPct val="107000"/>
                        </a:lnSpc>
                        <a:spcAft>
                          <a:spcPts val="0"/>
                        </a:spcAft>
                      </a:pPr>
                      <a:r>
                        <a:rPr lang="nb-NO" sz="1100" dirty="0" err="1">
                          <a:effectLst/>
                        </a:rPr>
                        <a:t>GeoForums</a:t>
                      </a:r>
                      <a:r>
                        <a:rPr lang="nb-NO" sz="1100" dirty="0">
                          <a:effectLst/>
                        </a:rPr>
                        <a:t> </a:t>
                      </a:r>
                      <a:r>
                        <a:rPr lang="nb-NO" sz="1100" dirty="0" smtClean="0">
                          <a:effectLst/>
                        </a:rPr>
                        <a:t>UF-gruppe</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219" marR="28219" marT="0" marB="0"/>
                </a:tc>
                <a:extLst>
                  <a:ext uri="{0D108BD9-81ED-4DB2-BD59-A6C34878D82A}">
                    <a16:rowId xmlns:a16="http://schemas.microsoft.com/office/drawing/2014/main" xmlns="" val="2887164484"/>
                  </a:ext>
                </a:extLst>
              </a:tr>
              <a:tr h="792501">
                <a:tc>
                  <a:txBody>
                    <a:bodyPr/>
                    <a:lstStyle/>
                    <a:p>
                      <a:pPr>
                        <a:lnSpc>
                          <a:spcPct val="105000"/>
                        </a:lnSpc>
                        <a:spcAft>
                          <a:spcPts val="800"/>
                        </a:spcAft>
                      </a:pPr>
                      <a:r>
                        <a:rPr lang="nb-NO" sz="1100" dirty="0">
                          <a:effectLst/>
                        </a:rPr>
                        <a:t>5. </a:t>
                      </a:r>
                      <a:r>
                        <a:rPr lang="nb-NO" sz="1100" dirty="0" smtClean="0">
                          <a:effectLst/>
                        </a:rPr>
                        <a:t>Avklare roller</a:t>
                      </a:r>
                      <a:r>
                        <a:rPr lang="nb-NO" sz="1100" dirty="0">
                          <a:effectLst/>
                        </a:rPr>
                        <a:t>, ansvar og samarbeidsformer innen utdanningssektoren, </a:t>
                      </a:r>
                      <a:r>
                        <a:rPr lang="nb-NO" sz="1100" dirty="0" smtClean="0">
                          <a:effectLst/>
                        </a:rPr>
                        <a:t>myndigheter </a:t>
                      </a:r>
                      <a:r>
                        <a:rPr lang="nb-NO" sz="1100" dirty="0">
                          <a:effectLst/>
                        </a:rPr>
                        <a:t>og </a:t>
                      </a:r>
                      <a:r>
                        <a:rPr lang="nb-NO" sz="1100" dirty="0" smtClean="0">
                          <a:effectLst/>
                        </a:rPr>
                        <a:t>fagetater. </a:t>
                      </a:r>
                      <a:endParaRPr lang="nb-NO" sz="1100" dirty="0">
                        <a:effectLst/>
                      </a:endParaRPr>
                    </a:p>
                  </a:txBody>
                  <a:tcPr marL="28219" marR="28219" marT="0" marB="0"/>
                </a:tc>
                <a:tc>
                  <a:txBody>
                    <a:bodyPr/>
                    <a:lstStyle/>
                    <a:p>
                      <a:pPr>
                        <a:lnSpc>
                          <a:spcPct val="105000"/>
                        </a:lnSpc>
                        <a:spcAft>
                          <a:spcPts val="800"/>
                        </a:spcAft>
                      </a:pPr>
                      <a:r>
                        <a:rPr lang="nb-NO" sz="1100" dirty="0">
                          <a:effectLst/>
                        </a:rPr>
                        <a:t>5.1: </a:t>
                      </a:r>
                      <a:r>
                        <a:rPr lang="nb-NO" sz="1100" dirty="0" smtClean="0">
                          <a:effectLst/>
                        </a:rPr>
                        <a:t>Etablere</a:t>
                      </a:r>
                      <a:r>
                        <a:rPr lang="nb-NO" sz="1100" baseline="0" dirty="0" smtClean="0">
                          <a:effectLst/>
                        </a:rPr>
                        <a:t> </a:t>
                      </a:r>
                      <a:r>
                        <a:rPr lang="nb-NO" sz="1100" dirty="0" smtClean="0">
                          <a:effectLst/>
                        </a:rPr>
                        <a:t> </a:t>
                      </a:r>
                      <a:r>
                        <a:rPr lang="nb-NO" sz="1100" dirty="0">
                          <a:effectLst/>
                        </a:rPr>
                        <a:t>kontakt </a:t>
                      </a:r>
                      <a:r>
                        <a:rPr lang="nb-NO" sz="1100" dirty="0" smtClean="0">
                          <a:effectLst/>
                        </a:rPr>
                        <a:t>-</a:t>
                      </a:r>
                      <a:r>
                        <a:rPr lang="nb-NO" sz="1100" baseline="0" dirty="0" smtClean="0">
                          <a:effectLst/>
                        </a:rPr>
                        <a:t> u</a:t>
                      </a:r>
                      <a:r>
                        <a:rPr lang="nb-NO" sz="1100" dirty="0" smtClean="0">
                          <a:effectLst/>
                        </a:rPr>
                        <a:t>tdanninger </a:t>
                      </a:r>
                      <a:r>
                        <a:rPr lang="nb-NO" sz="1100" dirty="0">
                          <a:effectLst/>
                        </a:rPr>
                        <a:t>og forskning innen </a:t>
                      </a:r>
                      <a:r>
                        <a:rPr lang="nb-NO" sz="1100" dirty="0" err="1">
                          <a:effectLst/>
                        </a:rPr>
                        <a:t>geomatikk</a:t>
                      </a:r>
                      <a:r>
                        <a:rPr lang="nb-NO" sz="1100" dirty="0">
                          <a:effectLst/>
                        </a:rPr>
                        <a:t>, Kunnskapsdepartementet og Utdanningsdirektoratet. </a:t>
                      </a:r>
                    </a:p>
                    <a:p>
                      <a:pPr>
                        <a:lnSpc>
                          <a:spcPct val="107000"/>
                        </a:lnSpc>
                        <a:spcAft>
                          <a:spcPts val="0"/>
                        </a:spcAft>
                      </a:pPr>
                      <a:r>
                        <a:rPr lang="nb-NO" sz="1100" dirty="0">
                          <a:effectLst/>
                        </a:rPr>
                        <a:t>5.2: kartlegge miljø / brukere av geografisk info innen høyere </a:t>
                      </a:r>
                      <a:r>
                        <a:rPr lang="nb-NO" sz="1100" dirty="0" smtClean="0">
                          <a:effectLst/>
                        </a:rPr>
                        <a:t>utdanning. Hva </a:t>
                      </a:r>
                      <a:r>
                        <a:rPr lang="nb-NO" sz="1100" dirty="0">
                          <a:effectLst/>
                        </a:rPr>
                        <a:t>brukes geodata til? Spørreundersøkelse, kvantitet og type bruk</a:t>
                      </a:r>
                      <a:r>
                        <a:rPr lang="nb-NO" sz="1100" dirty="0" smtClean="0">
                          <a:effectLst/>
                        </a:rPr>
                        <a:t>.</a:t>
                      </a:r>
                      <a:endParaRPr lang="nb-NO" sz="1100" dirty="0">
                        <a:effectLst/>
                      </a:endParaRPr>
                    </a:p>
                  </a:txBody>
                  <a:tcPr marL="28219" marR="28219" marT="0" marB="0"/>
                </a:tc>
                <a:tc>
                  <a:txBody>
                    <a:bodyPr/>
                    <a:lstStyle/>
                    <a:p>
                      <a:pPr>
                        <a:lnSpc>
                          <a:spcPct val="107000"/>
                        </a:lnSpc>
                        <a:spcAft>
                          <a:spcPts val="0"/>
                        </a:spcAft>
                      </a:pPr>
                      <a:r>
                        <a:rPr lang="nb-NO" sz="1100" dirty="0">
                          <a:effectLst/>
                        </a:rPr>
                        <a:t>5.1: 2019</a:t>
                      </a:r>
                    </a:p>
                    <a:p>
                      <a:pPr>
                        <a:lnSpc>
                          <a:spcPct val="107000"/>
                        </a:lnSpc>
                        <a:spcAft>
                          <a:spcPts val="0"/>
                        </a:spcAft>
                      </a:pPr>
                      <a:r>
                        <a:rPr lang="nb-NO" sz="1100" dirty="0">
                          <a:effectLst/>
                        </a:rPr>
                        <a:t> </a:t>
                      </a:r>
                    </a:p>
                    <a:p>
                      <a:pPr>
                        <a:lnSpc>
                          <a:spcPct val="107000"/>
                        </a:lnSpc>
                        <a:spcAft>
                          <a:spcPts val="0"/>
                        </a:spcAft>
                      </a:pPr>
                      <a:endParaRPr lang="nb-NO" sz="1100" dirty="0">
                        <a:effectLst/>
                      </a:endParaRPr>
                    </a:p>
                    <a:p>
                      <a:pPr>
                        <a:lnSpc>
                          <a:spcPct val="107000"/>
                        </a:lnSpc>
                        <a:spcAft>
                          <a:spcPts val="0"/>
                        </a:spcAft>
                      </a:pPr>
                      <a:r>
                        <a:rPr lang="nb-NO" sz="1100" dirty="0">
                          <a:effectLst/>
                        </a:rPr>
                        <a:t>5.2: Questback 2019</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219" marR="28219" marT="0" marB="0"/>
                </a:tc>
                <a:tc>
                  <a:txBody>
                    <a:bodyPr/>
                    <a:lstStyle/>
                    <a:p>
                      <a:pPr>
                        <a:lnSpc>
                          <a:spcPct val="107000"/>
                        </a:lnSpc>
                        <a:spcAft>
                          <a:spcPts val="0"/>
                        </a:spcAft>
                      </a:pPr>
                      <a:r>
                        <a:rPr lang="nb-NO" sz="1100" dirty="0" err="1">
                          <a:effectLst/>
                        </a:rPr>
                        <a:t>GeoForums</a:t>
                      </a:r>
                      <a:r>
                        <a:rPr lang="nb-NO" sz="1100" dirty="0">
                          <a:effectLst/>
                        </a:rPr>
                        <a:t> </a:t>
                      </a:r>
                      <a:r>
                        <a:rPr lang="nb-NO" sz="1100" dirty="0" smtClean="0">
                          <a:effectLst/>
                        </a:rPr>
                        <a:t>UF-gruppe</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219" marR="28219" marT="0" marB="0"/>
                </a:tc>
                <a:extLst>
                  <a:ext uri="{0D108BD9-81ED-4DB2-BD59-A6C34878D82A}">
                    <a16:rowId xmlns:a16="http://schemas.microsoft.com/office/drawing/2014/main" xmlns="" val="174023206"/>
                  </a:ext>
                </a:extLst>
              </a:tr>
              <a:tr h="217283">
                <a:tc>
                  <a:txBody>
                    <a:bodyPr/>
                    <a:lstStyle/>
                    <a:p>
                      <a:pPr>
                        <a:lnSpc>
                          <a:spcPct val="105000"/>
                        </a:lnSpc>
                        <a:spcAft>
                          <a:spcPts val="0"/>
                        </a:spcAft>
                      </a:pPr>
                      <a:r>
                        <a:rPr lang="nb-NO" sz="1100">
                          <a:effectLst/>
                        </a:rPr>
                        <a:t>6. Øke FoU- og innovasjonsaktiviteten ved universiteter og høgskoler</a:t>
                      </a:r>
                      <a:endParaRPr lang="nb-NO" sz="1100">
                        <a:effectLst/>
                        <a:latin typeface="Calibri" panose="020F0502020204030204" pitchFamily="34" charset="0"/>
                        <a:cs typeface="Times New Roman" panose="02020603050405020304" pitchFamily="18" charset="0"/>
                      </a:endParaRPr>
                    </a:p>
                  </a:txBody>
                  <a:tcPr marL="28219" marR="28219" marT="0" marB="0"/>
                </a:tc>
                <a:tc>
                  <a:txBody>
                    <a:bodyPr/>
                    <a:lstStyle/>
                    <a:p>
                      <a:pPr>
                        <a:lnSpc>
                          <a:spcPct val="105000"/>
                        </a:lnSpc>
                        <a:spcAft>
                          <a:spcPts val="800"/>
                        </a:spcAft>
                      </a:pPr>
                      <a:r>
                        <a:rPr lang="nb-NO" sz="1100" dirty="0">
                          <a:effectLst/>
                        </a:rPr>
                        <a:t>6.1: Jobbe for eget relevant forskningsprogram og / eller øremerkede midler i samarbeid med ansvarlig for NIBIO og tiltak 24.</a:t>
                      </a:r>
                      <a:endParaRPr lang="nb-NO" sz="1100" dirty="0">
                        <a:effectLst/>
                        <a:latin typeface="Calibri" panose="020F0502020204030204" pitchFamily="34" charset="0"/>
                        <a:cs typeface="Times New Roman" panose="02020603050405020304" pitchFamily="18" charset="0"/>
                      </a:endParaRPr>
                    </a:p>
                  </a:txBody>
                  <a:tcPr marL="28219" marR="28219" marT="0" marB="0"/>
                </a:tc>
                <a:tc>
                  <a:txBody>
                    <a:bodyPr/>
                    <a:lstStyle/>
                    <a:p>
                      <a:pPr>
                        <a:lnSpc>
                          <a:spcPct val="107000"/>
                        </a:lnSpc>
                        <a:spcAft>
                          <a:spcPts val="0"/>
                        </a:spcAft>
                      </a:pPr>
                      <a:r>
                        <a:rPr lang="nb-NO" sz="1100">
                          <a:effectLst/>
                        </a:rPr>
                        <a:t>2019-2021</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28219" marR="28219" marT="0" marB="0"/>
                </a:tc>
                <a:tc>
                  <a:txBody>
                    <a:bodyPr/>
                    <a:lstStyle/>
                    <a:p>
                      <a:pPr>
                        <a:lnSpc>
                          <a:spcPct val="107000"/>
                        </a:lnSpc>
                        <a:spcAft>
                          <a:spcPts val="0"/>
                        </a:spcAft>
                      </a:pPr>
                      <a:r>
                        <a:rPr lang="nb-NO" sz="1100" dirty="0" err="1">
                          <a:effectLst/>
                        </a:rPr>
                        <a:t>GeoForums</a:t>
                      </a:r>
                      <a:r>
                        <a:rPr lang="nb-NO" sz="1100" dirty="0">
                          <a:effectLst/>
                        </a:rPr>
                        <a:t> </a:t>
                      </a:r>
                      <a:r>
                        <a:rPr lang="nb-NO" sz="1100" dirty="0" smtClean="0">
                          <a:effectLst/>
                        </a:rPr>
                        <a:t>UF-gruppe, NIBIO</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219" marR="28219" marT="0" marB="0"/>
                </a:tc>
                <a:extLst>
                  <a:ext uri="{0D108BD9-81ED-4DB2-BD59-A6C34878D82A}">
                    <a16:rowId xmlns:a16="http://schemas.microsoft.com/office/drawing/2014/main" xmlns="" val="1021391867"/>
                  </a:ext>
                </a:extLst>
              </a:tr>
            </a:tbl>
          </a:graphicData>
        </a:graphic>
      </p:graphicFrame>
      <p:sp>
        <p:nvSpPr>
          <p:cNvPr id="3" name="Alternativ prosess 2"/>
          <p:cNvSpPr/>
          <p:nvPr/>
        </p:nvSpPr>
        <p:spPr>
          <a:xfrm>
            <a:off x="979727" y="498505"/>
            <a:ext cx="10652369" cy="559449"/>
          </a:xfrm>
          <a:prstGeom prst="flowChartAlternateProcess">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b="1" dirty="0">
                <a:solidFill>
                  <a:srgbClr val="5B9BD5">
                    <a:lumMod val="75000"/>
                  </a:srgbClr>
                </a:solidFill>
              </a:rPr>
              <a:t>TILTAK </a:t>
            </a:r>
            <a:r>
              <a:rPr lang="nb-NO" b="1" dirty="0" smtClean="0">
                <a:solidFill>
                  <a:srgbClr val="5B9BD5">
                    <a:lumMod val="75000"/>
                  </a:srgbClr>
                </a:solidFill>
              </a:rPr>
              <a:t>25: </a:t>
            </a:r>
            <a:endParaRPr lang="nb-NO" dirty="0">
              <a:solidFill>
                <a:srgbClr val="5B9BD5">
                  <a:lumMod val="75000"/>
                </a:srgbClr>
              </a:solidFill>
            </a:endParaRPr>
          </a:p>
          <a:p>
            <a:r>
              <a:rPr lang="nb-NO" b="1" dirty="0" smtClean="0">
                <a:solidFill>
                  <a:srgbClr val="44546A"/>
                </a:solidFill>
              </a:rPr>
              <a:t>STYRKE UTDANNING </a:t>
            </a:r>
            <a:r>
              <a:rPr lang="nb-NO" b="1" dirty="0">
                <a:solidFill>
                  <a:srgbClr val="44546A"/>
                </a:solidFill>
              </a:rPr>
              <a:t>INNEN GEOGRAFISK </a:t>
            </a:r>
            <a:r>
              <a:rPr lang="nb-NO" b="1" dirty="0" smtClean="0">
                <a:solidFill>
                  <a:srgbClr val="44546A"/>
                </a:solidFill>
              </a:rPr>
              <a:t>INFORMASJON, aktiviteter</a:t>
            </a:r>
            <a:endParaRPr lang="nb-NO" b="1" dirty="0">
              <a:solidFill>
                <a:srgbClr val="44546A"/>
              </a:solidFill>
            </a:endParaRPr>
          </a:p>
        </p:txBody>
      </p:sp>
      <p:sp>
        <p:nvSpPr>
          <p:cNvPr id="4" name="Tittel 3" hidden="1"/>
          <p:cNvSpPr>
            <a:spLocks noGrp="1"/>
          </p:cNvSpPr>
          <p:nvPr>
            <p:ph type="title" idx="4294967295"/>
          </p:nvPr>
        </p:nvSpPr>
        <p:spPr/>
        <p:txBody>
          <a:bodyPr/>
          <a:lstStyle/>
          <a:p>
            <a:r>
              <a:rPr lang="en-US" dirty="0" err="1" smtClean="0"/>
              <a:t>Tiltak</a:t>
            </a:r>
            <a:r>
              <a:rPr lang="en-US" dirty="0" smtClean="0"/>
              <a:t> 25: </a:t>
            </a:r>
            <a:r>
              <a:rPr lang="en-US" dirty="0" err="1" smtClean="0"/>
              <a:t>Styrke</a:t>
            </a:r>
            <a:r>
              <a:rPr lang="en-US" dirty="0" smtClean="0"/>
              <a:t> </a:t>
            </a:r>
            <a:r>
              <a:rPr lang="en-US" dirty="0" err="1" smtClean="0"/>
              <a:t>utdanning</a:t>
            </a:r>
            <a:r>
              <a:rPr lang="en-US" dirty="0" smtClean="0"/>
              <a:t> </a:t>
            </a:r>
            <a:r>
              <a:rPr lang="en-US" dirty="0" err="1" smtClean="0"/>
              <a:t>innen</a:t>
            </a:r>
            <a:r>
              <a:rPr lang="en-US" dirty="0" smtClean="0"/>
              <a:t> </a:t>
            </a:r>
            <a:r>
              <a:rPr lang="en-US" dirty="0" err="1" smtClean="0"/>
              <a:t>geografisk</a:t>
            </a:r>
            <a:r>
              <a:rPr lang="en-US" dirty="0" smtClean="0"/>
              <a:t> </a:t>
            </a:r>
            <a:r>
              <a:rPr lang="en-US" dirty="0" err="1" smtClean="0"/>
              <a:t>informasjon</a:t>
            </a:r>
            <a:r>
              <a:rPr lang="en-US" dirty="0" smtClean="0"/>
              <a:t>,</a:t>
            </a:r>
            <a:r>
              <a:rPr lang="en-US" baseline="0" dirty="0" smtClean="0"/>
              <a:t> </a:t>
            </a:r>
            <a:r>
              <a:rPr lang="en-US" baseline="0" dirty="0" err="1" smtClean="0"/>
              <a:t>aktiviteter</a:t>
            </a:r>
            <a:endParaRPr lang="en-US" dirty="0"/>
          </a:p>
        </p:txBody>
      </p:sp>
    </p:spTree>
    <p:extLst>
      <p:ext uri="{BB962C8B-B14F-4D97-AF65-F5344CB8AC3E}">
        <p14:creationId xmlns:p14="http://schemas.microsoft.com/office/powerpoint/2010/main" val="4372529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ernativ prosess 1" descr="tekstboks" title="tekstboks"/>
          <p:cNvSpPr/>
          <p:nvPr/>
        </p:nvSpPr>
        <p:spPr>
          <a:xfrm>
            <a:off x="838200" y="359878"/>
            <a:ext cx="10652369" cy="6221046"/>
          </a:xfrm>
          <a:prstGeom prst="flowChartAlternateProcess">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b-NO" b="1" dirty="0">
              <a:solidFill>
                <a:srgbClr val="5B9BD5">
                  <a:lumMod val="75000"/>
                </a:srgbClr>
              </a:solidFill>
            </a:endParaRPr>
          </a:p>
        </p:txBody>
      </p:sp>
      <p:pic>
        <p:nvPicPr>
          <p:cNvPr id="4" name="Bilde 3" descr="4 deler&#10;innsamling av data&#10;lagring og forvaltning&#10;tilrettelegging og distribusjon&#10;tilgang og bruk " title="Hva tiltaket berøre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1305" y="5721960"/>
            <a:ext cx="5227584" cy="496360"/>
          </a:xfrm>
          <a:prstGeom prst="rect">
            <a:avLst/>
          </a:prstGeom>
        </p:spPr>
      </p:pic>
      <p:sp>
        <p:nvSpPr>
          <p:cNvPr id="5" name="TekstSylinder 4">
            <a:extLst>
              <a:ext uri="{FF2B5EF4-FFF2-40B4-BE49-F238E27FC236}">
                <a16:creationId xmlns:a16="http://schemas.microsoft.com/office/drawing/2014/main" xmlns="" id="{1B438B18-560A-43F0-9AE1-3E3967810E29}"/>
              </a:ext>
            </a:extLst>
          </p:cNvPr>
          <p:cNvSpPr txBox="1"/>
          <p:nvPr/>
        </p:nvSpPr>
        <p:spPr>
          <a:xfrm>
            <a:off x="1016001" y="676575"/>
            <a:ext cx="7178886" cy="5816977"/>
          </a:xfrm>
          <a:prstGeom prst="rect">
            <a:avLst/>
          </a:prstGeom>
          <a:noFill/>
        </p:spPr>
        <p:txBody>
          <a:bodyPr wrap="square" rtlCol="0">
            <a:spAutoFit/>
          </a:bodyPr>
          <a:lstStyle/>
          <a:p>
            <a:r>
              <a:rPr lang="nb-NO" b="1" dirty="0">
                <a:solidFill>
                  <a:srgbClr val="5B9BD5">
                    <a:lumMod val="75000"/>
                  </a:srgbClr>
                </a:solidFill>
              </a:rPr>
              <a:t>TILTAK </a:t>
            </a:r>
            <a:r>
              <a:rPr lang="nb-NO" b="1" dirty="0" smtClean="0">
                <a:solidFill>
                  <a:srgbClr val="5B9BD5">
                    <a:lumMod val="75000"/>
                  </a:srgbClr>
                </a:solidFill>
              </a:rPr>
              <a:t>26: </a:t>
            </a:r>
            <a:endParaRPr lang="nb-NO" dirty="0">
              <a:solidFill>
                <a:srgbClr val="5B9BD5">
                  <a:lumMod val="75000"/>
                </a:srgbClr>
              </a:solidFill>
            </a:endParaRPr>
          </a:p>
          <a:p>
            <a:r>
              <a:rPr lang="nb-NO" b="1" dirty="0">
                <a:solidFill>
                  <a:srgbClr val="44546A"/>
                </a:solidFill>
              </a:rPr>
              <a:t>UTVIKLE MODELLER FOR OFFENTLIG-PRIVAT SAMARBEID</a:t>
            </a:r>
          </a:p>
          <a:p>
            <a:endParaRPr lang="nb-NO" sz="1050" dirty="0" smtClean="0">
              <a:solidFill>
                <a:srgbClr val="44546A"/>
              </a:solidFill>
            </a:endParaRPr>
          </a:p>
          <a:p>
            <a:r>
              <a:rPr lang="nb-NO" sz="1600" dirty="0" smtClean="0">
                <a:solidFill>
                  <a:srgbClr val="44546A"/>
                </a:solidFill>
              </a:rPr>
              <a:t>Både </a:t>
            </a:r>
            <a:r>
              <a:rPr lang="nb-NO" sz="1600" dirty="0">
                <a:solidFill>
                  <a:srgbClr val="44546A"/>
                </a:solidFill>
              </a:rPr>
              <a:t>offentlig og privat sektor har interesser i infrastrukturen, både som produsenter, forvaltere, </a:t>
            </a:r>
            <a:r>
              <a:rPr lang="nb-NO" sz="1600" dirty="0" err="1">
                <a:solidFill>
                  <a:srgbClr val="44546A"/>
                </a:solidFill>
              </a:rPr>
              <a:t>verdiøkere</a:t>
            </a:r>
            <a:r>
              <a:rPr lang="nb-NO" sz="1600" dirty="0">
                <a:solidFill>
                  <a:srgbClr val="44546A"/>
                </a:solidFill>
              </a:rPr>
              <a:t> og brukere av geodata.</a:t>
            </a:r>
          </a:p>
          <a:p>
            <a:endParaRPr lang="nb-NO" sz="900" dirty="0">
              <a:solidFill>
                <a:srgbClr val="44546A"/>
              </a:solidFill>
            </a:endParaRPr>
          </a:p>
          <a:p>
            <a:pPr marL="285750" indent="-285750">
              <a:buFont typeface="Arial" panose="020B0604020202020204" pitchFamily="34" charset="0"/>
              <a:buChar char="•"/>
            </a:pPr>
            <a:r>
              <a:rPr lang="nb-NO" sz="1600" dirty="0">
                <a:solidFill>
                  <a:srgbClr val="44546A"/>
                </a:solidFill>
              </a:rPr>
              <a:t>Evaluere eksisterende nettverk og samarbeid.</a:t>
            </a:r>
          </a:p>
          <a:p>
            <a:pPr marL="285750" indent="-285750">
              <a:buFont typeface="Arial" panose="020B0604020202020204" pitchFamily="34" charset="0"/>
              <a:buChar char="•"/>
            </a:pPr>
            <a:r>
              <a:rPr lang="nb-NO" sz="1600" dirty="0">
                <a:solidFill>
                  <a:srgbClr val="44546A"/>
                </a:solidFill>
              </a:rPr>
              <a:t>Etablere faste fellesarenaer mellom offentlig og privat sektor for å avklare ansvar og iverksette samordnende tiltak.</a:t>
            </a:r>
          </a:p>
          <a:p>
            <a:pPr marL="285750" indent="-285750">
              <a:buFont typeface="Arial" panose="020B0604020202020204" pitchFamily="34" charset="0"/>
              <a:buChar char="•"/>
            </a:pPr>
            <a:r>
              <a:rPr lang="nb-NO" sz="1600" dirty="0">
                <a:solidFill>
                  <a:srgbClr val="44546A"/>
                </a:solidFill>
              </a:rPr>
              <a:t>Utrede mulighetene for å utnytte eksisterende virkemidler for samarbeid på en bedre måte.</a:t>
            </a:r>
          </a:p>
          <a:p>
            <a:pPr marL="285750" indent="-285750">
              <a:buFont typeface="Arial" panose="020B0604020202020204" pitchFamily="34" charset="0"/>
              <a:buChar char="•"/>
            </a:pPr>
            <a:r>
              <a:rPr lang="nb-NO" sz="1600" dirty="0">
                <a:solidFill>
                  <a:srgbClr val="44546A"/>
                </a:solidFill>
              </a:rPr>
              <a:t>Informere om innovative tiltak som kan påvirke organisering </a:t>
            </a:r>
            <a:br>
              <a:rPr lang="nb-NO" sz="1600" dirty="0">
                <a:solidFill>
                  <a:srgbClr val="44546A"/>
                </a:solidFill>
              </a:rPr>
            </a:br>
            <a:r>
              <a:rPr lang="nb-NO" sz="1600" dirty="0">
                <a:solidFill>
                  <a:srgbClr val="44546A"/>
                </a:solidFill>
              </a:rPr>
              <a:t>og gjennomføring av det offentliges oppgaver på området.</a:t>
            </a:r>
          </a:p>
          <a:p>
            <a:pPr marL="285750" indent="-285750">
              <a:buFont typeface="Arial" panose="020B0604020202020204" pitchFamily="34" charset="0"/>
              <a:buChar char="•"/>
            </a:pPr>
            <a:r>
              <a:rPr lang="nb-NO" sz="1600" dirty="0">
                <a:solidFill>
                  <a:srgbClr val="44546A"/>
                </a:solidFill>
              </a:rPr>
              <a:t>Koble privat sektor og geodatamiljøet i forbindelse </a:t>
            </a:r>
            <a:r>
              <a:rPr lang="nb-NO" sz="1600" dirty="0" smtClean="0">
                <a:solidFill>
                  <a:srgbClr val="44546A"/>
                </a:solidFill>
              </a:rPr>
              <a:t>med </a:t>
            </a:r>
            <a:r>
              <a:rPr lang="nb-NO" sz="1600" dirty="0">
                <a:solidFill>
                  <a:srgbClr val="44546A"/>
                </a:solidFill>
              </a:rPr>
              <a:t>offentlige anskaffelser. </a:t>
            </a:r>
          </a:p>
          <a:p>
            <a:pPr marL="285750" indent="-285750">
              <a:buFont typeface="Arial" panose="020B0604020202020204" pitchFamily="34" charset="0"/>
              <a:buChar char="•"/>
            </a:pPr>
            <a:r>
              <a:rPr lang="nb-NO" sz="1600" dirty="0">
                <a:solidFill>
                  <a:srgbClr val="44546A"/>
                </a:solidFill>
              </a:rPr>
              <a:t>Bidra i arbeidet med å utvikle regelverket for offentlige anskaffelser. </a:t>
            </a:r>
          </a:p>
          <a:p>
            <a:pPr marL="285750" indent="-285750">
              <a:buFont typeface="Arial" panose="020B0604020202020204" pitchFamily="34" charset="0"/>
              <a:buChar char="•"/>
            </a:pPr>
            <a:r>
              <a:rPr lang="nb-NO" sz="1600" dirty="0">
                <a:solidFill>
                  <a:srgbClr val="44546A"/>
                </a:solidFill>
              </a:rPr>
              <a:t>Skape forutsigbarhet rundt datatilgang og lisenser for databruk. </a:t>
            </a:r>
          </a:p>
          <a:p>
            <a:pPr marL="285750" indent="-285750">
              <a:buFont typeface="Arial" panose="020B0604020202020204" pitchFamily="34" charset="0"/>
              <a:buChar char="•"/>
            </a:pPr>
            <a:r>
              <a:rPr lang="nb-NO" sz="1600" dirty="0">
                <a:solidFill>
                  <a:srgbClr val="44546A"/>
                </a:solidFill>
              </a:rPr>
              <a:t>Realisere felles FoU-aktiviteter på tvers av offentlig og privat sektor.</a:t>
            </a:r>
          </a:p>
          <a:p>
            <a:r>
              <a:rPr lang="nb-NO" sz="1600" dirty="0">
                <a:solidFill>
                  <a:srgbClr val="44546A"/>
                </a:solidFill>
              </a:rPr>
              <a:t>Det etableres innledningsvis en arbeidsgruppe med representasjon på tvers av offentlig og privat </a:t>
            </a:r>
            <a:r>
              <a:rPr lang="nb-NO" sz="1600" dirty="0" smtClean="0">
                <a:solidFill>
                  <a:srgbClr val="44546A"/>
                </a:solidFill>
              </a:rPr>
              <a:t>sektor. </a:t>
            </a:r>
            <a:endParaRPr lang="nb-NO" sz="1600" dirty="0">
              <a:solidFill>
                <a:srgbClr val="44546A"/>
              </a:solidFill>
            </a:endParaRPr>
          </a:p>
          <a:p>
            <a:endParaRPr lang="nb-NO" sz="1100" b="1" dirty="0" smtClean="0">
              <a:solidFill>
                <a:srgbClr val="5B9BD5">
                  <a:lumMod val="75000"/>
                </a:srgbClr>
              </a:solidFill>
            </a:endParaRPr>
          </a:p>
          <a:p>
            <a:r>
              <a:rPr lang="nb-NO" sz="1600" b="1" dirty="0" smtClean="0">
                <a:solidFill>
                  <a:srgbClr val="5B9BD5">
                    <a:lumMod val="75000"/>
                  </a:srgbClr>
                </a:solidFill>
              </a:rPr>
              <a:t>Gjennomføring</a:t>
            </a:r>
            <a:r>
              <a:rPr lang="nb-NO" sz="1600" b="1" dirty="0">
                <a:solidFill>
                  <a:srgbClr val="5B9BD5">
                    <a:lumMod val="75000"/>
                  </a:srgbClr>
                </a:solidFill>
              </a:rPr>
              <a:t>: 2019- </a:t>
            </a:r>
          </a:p>
          <a:p>
            <a:r>
              <a:rPr lang="nb-NO" sz="1600" b="1" dirty="0">
                <a:solidFill>
                  <a:srgbClr val="5B9BD5">
                    <a:lumMod val="75000"/>
                  </a:srgbClr>
                </a:solidFill>
              </a:rPr>
              <a:t>Ansvarlig: </a:t>
            </a:r>
            <a:r>
              <a:rPr lang="nb-NO" sz="1600" b="1" dirty="0" smtClean="0">
                <a:solidFill>
                  <a:srgbClr val="5B9BD5">
                    <a:lumMod val="75000"/>
                  </a:srgbClr>
                </a:solidFill>
              </a:rPr>
              <a:t>Kartverket, </a:t>
            </a:r>
            <a:r>
              <a:rPr lang="nb-NO" sz="1600" b="1" dirty="0" err="1" smtClean="0">
                <a:solidFill>
                  <a:srgbClr val="5B9BD5">
                    <a:lumMod val="75000"/>
                  </a:srgbClr>
                </a:solidFill>
              </a:rPr>
              <a:t>Geomatikkbedriftene</a:t>
            </a:r>
            <a:r>
              <a:rPr lang="nb-NO" sz="1600" b="1" dirty="0" smtClean="0">
                <a:solidFill>
                  <a:srgbClr val="5B9BD5">
                    <a:lumMod val="75000"/>
                  </a:srgbClr>
                </a:solidFill>
              </a:rPr>
              <a:t>?</a:t>
            </a:r>
            <a:endParaRPr lang="nb-NO" sz="1600" b="1" dirty="0">
              <a:solidFill>
                <a:srgbClr val="5B9BD5">
                  <a:lumMod val="75000"/>
                </a:srgbClr>
              </a:solidFill>
            </a:endParaRPr>
          </a:p>
          <a:p>
            <a:r>
              <a:rPr lang="nb-NO" sz="1600" b="1" dirty="0">
                <a:solidFill>
                  <a:srgbClr val="5B9BD5">
                    <a:lumMod val="75000"/>
                  </a:srgbClr>
                </a:solidFill>
              </a:rPr>
              <a:t>Medvirkende: </a:t>
            </a:r>
            <a:r>
              <a:rPr lang="nb-NO" sz="1600" b="1" dirty="0" smtClean="0">
                <a:solidFill>
                  <a:srgbClr val="5B9BD5">
                    <a:lumMod val="75000"/>
                  </a:srgbClr>
                </a:solidFill>
              </a:rPr>
              <a:t>Norge digitalt, Abelia. IKT-Norge m.fl. </a:t>
            </a:r>
            <a:endParaRPr lang="nb-NO" sz="1600" b="1" dirty="0">
              <a:solidFill>
                <a:srgbClr val="5B9BD5">
                  <a:lumMod val="75000"/>
                </a:srgbClr>
              </a:solidFill>
            </a:endParaRPr>
          </a:p>
          <a:p>
            <a:r>
              <a:rPr lang="nb-NO" sz="1600" b="1" dirty="0" smtClean="0">
                <a:solidFill>
                  <a:srgbClr val="5B9BD5">
                    <a:lumMod val="75000"/>
                  </a:srgbClr>
                </a:solidFill>
              </a:rPr>
              <a:t>Delmål</a:t>
            </a:r>
            <a:r>
              <a:rPr lang="nb-NO" sz="1600" b="1" dirty="0">
                <a:solidFill>
                  <a:srgbClr val="5B9BD5">
                    <a:lumMod val="75000"/>
                  </a:srgbClr>
                </a:solidFill>
              </a:rPr>
              <a:t>: </a:t>
            </a:r>
            <a:r>
              <a:rPr lang="nb-NO" sz="1600" b="1" dirty="0" smtClean="0">
                <a:solidFill>
                  <a:srgbClr val="5B9BD5">
                    <a:lumMod val="75000"/>
                  </a:srgbClr>
                </a:solidFill>
              </a:rPr>
              <a:t>3.5</a:t>
            </a:r>
            <a:endParaRPr lang="nb-NO" sz="1600" dirty="0">
              <a:solidFill>
                <a:prstClr val="black"/>
              </a:solidFill>
            </a:endParaRPr>
          </a:p>
        </p:txBody>
      </p:sp>
      <p:pic>
        <p:nvPicPr>
          <p:cNvPr id="6" name="Picture 2" title="Big- data - samarbeid - dataflyt "/>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894253" y="1771088"/>
            <a:ext cx="3719228" cy="2065266"/>
          </a:xfrm>
          <a:prstGeom prst="rect">
            <a:avLst/>
          </a:prstGeom>
          <a:noFill/>
          <a:extLst>
            <a:ext uri="{909E8E84-426E-40DD-AFC4-6F175D3DCCD1}">
              <a14:hiddenFill xmlns:a14="http://schemas.microsoft.com/office/drawing/2010/main">
                <a:solidFill>
                  <a:srgbClr val="FFFFFF"/>
                </a:solidFill>
              </a14:hiddenFill>
            </a:ext>
          </a:extLst>
        </p:spPr>
      </p:pic>
      <p:sp>
        <p:nvSpPr>
          <p:cNvPr id="7" name="Pil ned 6" descr="Pil" title="Pil"/>
          <p:cNvSpPr/>
          <p:nvPr/>
        </p:nvSpPr>
        <p:spPr>
          <a:xfrm>
            <a:off x="6429312" y="5386106"/>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8" name="Pil ned 7" descr="Pil" title="Pil"/>
          <p:cNvSpPr/>
          <p:nvPr/>
        </p:nvSpPr>
        <p:spPr>
          <a:xfrm>
            <a:off x="10215410" y="5386106"/>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9" name="Pil ned 8" descr="Pil" title="Pil"/>
          <p:cNvSpPr/>
          <p:nvPr/>
        </p:nvSpPr>
        <p:spPr>
          <a:xfrm>
            <a:off x="7651305" y="5380780"/>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0" name="Pil ned 9" descr="Pil" title="Pil"/>
          <p:cNvSpPr/>
          <p:nvPr/>
        </p:nvSpPr>
        <p:spPr>
          <a:xfrm>
            <a:off x="8914024" y="5386105"/>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3" name="Tittel 2" hidden="1"/>
          <p:cNvSpPr>
            <a:spLocks noGrp="1"/>
          </p:cNvSpPr>
          <p:nvPr>
            <p:ph type="title" idx="4294967295"/>
          </p:nvPr>
        </p:nvSpPr>
        <p:spPr/>
        <p:txBody>
          <a:bodyPr/>
          <a:lstStyle/>
          <a:p>
            <a:r>
              <a:rPr lang="en-US" dirty="0" err="1" smtClean="0"/>
              <a:t>Tiltak</a:t>
            </a:r>
            <a:r>
              <a:rPr lang="en-US" dirty="0" smtClean="0"/>
              <a:t> 26: </a:t>
            </a:r>
            <a:r>
              <a:rPr lang="en-US" dirty="0" err="1" smtClean="0"/>
              <a:t>Utvikle</a:t>
            </a:r>
            <a:r>
              <a:rPr lang="en-US" dirty="0" smtClean="0"/>
              <a:t> modeler for </a:t>
            </a:r>
            <a:r>
              <a:rPr lang="en-US" dirty="0" err="1" smtClean="0"/>
              <a:t>offentlig-privat</a:t>
            </a:r>
            <a:r>
              <a:rPr lang="en-US" baseline="0" dirty="0" smtClean="0"/>
              <a:t> </a:t>
            </a:r>
            <a:r>
              <a:rPr lang="en-US" baseline="0" dirty="0" err="1" smtClean="0"/>
              <a:t>samarbeid</a:t>
            </a:r>
            <a:endParaRPr lang="en-US" dirty="0"/>
          </a:p>
        </p:txBody>
      </p:sp>
    </p:spTree>
    <p:extLst>
      <p:ext uri="{BB962C8B-B14F-4D97-AF65-F5344CB8AC3E}">
        <p14:creationId xmlns:p14="http://schemas.microsoft.com/office/powerpoint/2010/main" val="31766857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Hva tiltaket berører" title="Hva tiltaket berør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81094" y="5583419"/>
            <a:ext cx="5227584" cy="496360"/>
          </a:xfrm>
          <a:prstGeom prst="rect">
            <a:avLst/>
          </a:prstGeom>
        </p:spPr>
      </p:pic>
      <p:sp>
        <p:nvSpPr>
          <p:cNvPr id="4" name="TekstSylinder 3">
            <a:extLst>
              <a:ext uri="{FF2B5EF4-FFF2-40B4-BE49-F238E27FC236}">
                <a16:creationId xmlns:a16="http://schemas.microsoft.com/office/drawing/2014/main" xmlns="" id="{A126163B-6255-45FE-8786-3CAF96418848}"/>
              </a:ext>
            </a:extLst>
          </p:cNvPr>
          <p:cNvSpPr txBox="1"/>
          <p:nvPr/>
        </p:nvSpPr>
        <p:spPr>
          <a:xfrm>
            <a:off x="939414" y="622913"/>
            <a:ext cx="6415543" cy="5601533"/>
          </a:xfrm>
          <a:prstGeom prst="rect">
            <a:avLst/>
          </a:prstGeom>
          <a:noFill/>
        </p:spPr>
        <p:txBody>
          <a:bodyPr wrap="square" rtlCol="0">
            <a:spAutoFit/>
          </a:bodyPr>
          <a:lstStyle/>
          <a:p>
            <a:r>
              <a:rPr lang="nb-NO" b="1" dirty="0">
                <a:solidFill>
                  <a:srgbClr val="5B9BD5">
                    <a:lumMod val="75000"/>
                  </a:srgbClr>
                </a:solidFill>
              </a:rPr>
              <a:t>TILTAK </a:t>
            </a:r>
            <a:r>
              <a:rPr lang="nb-NO" b="1" dirty="0" smtClean="0">
                <a:solidFill>
                  <a:srgbClr val="5B9BD5">
                    <a:lumMod val="75000"/>
                  </a:srgbClr>
                </a:solidFill>
              </a:rPr>
              <a:t>27: </a:t>
            </a:r>
            <a:endParaRPr lang="nb-NO" dirty="0">
              <a:solidFill>
                <a:srgbClr val="5B9BD5">
                  <a:lumMod val="75000"/>
                </a:srgbClr>
              </a:solidFill>
            </a:endParaRPr>
          </a:p>
          <a:p>
            <a:r>
              <a:rPr lang="nb-NO" b="1" dirty="0">
                <a:solidFill>
                  <a:srgbClr val="44546A"/>
                </a:solidFill>
              </a:rPr>
              <a:t>SYNLIGGJØRE GEVINSTER AV INVESTERINGENE I DEN GEOGRAFISKE INFRASTRUKTUREN</a:t>
            </a:r>
            <a:endParaRPr lang="nb-NO" dirty="0">
              <a:solidFill>
                <a:srgbClr val="44546A"/>
              </a:solidFill>
            </a:endParaRPr>
          </a:p>
          <a:p>
            <a:endParaRPr lang="nb-NO" sz="1600" dirty="0" smtClean="0">
              <a:solidFill>
                <a:srgbClr val="44546A"/>
              </a:solidFill>
            </a:endParaRPr>
          </a:p>
          <a:p>
            <a:r>
              <a:rPr lang="nb-NO" sz="1600" dirty="0" smtClean="0">
                <a:solidFill>
                  <a:srgbClr val="44546A"/>
                </a:solidFill>
              </a:rPr>
              <a:t>Geodata </a:t>
            </a:r>
            <a:r>
              <a:rPr lang="nb-NO" sz="1600" dirty="0">
                <a:solidFill>
                  <a:srgbClr val="44546A"/>
                </a:solidFill>
              </a:rPr>
              <a:t>skal brukes på bred basis og på tvers av sektorer og forvaltningsnivåer, og gi effektive beslutningsprosesser og en mer kunnskapsbasert forvaltning. Målrettet gevinstrealisering skal bidra til å sikre nødvendig finansiering, mer innovasjon og næringsutvikling. </a:t>
            </a:r>
          </a:p>
          <a:p>
            <a:endParaRPr lang="nb-NO" sz="1600" dirty="0">
              <a:solidFill>
                <a:srgbClr val="44546A"/>
              </a:solidFill>
            </a:endParaRPr>
          </a:p>
          <a:p>
            <a:r>
              <a:rPr lang="nb-NO" sz="1600" dirty="0">
                <a:solidFill>
                  <a:srgbClr val="44546A"/>
                </a:solidFill>
              </a:rPr>
              <a:t>For å synliggjøre gevinstene av investeringene i den geografiske infrastrukturen skal: </a:t>
            </a:r>
          </a:p>
          <a:p>
            <a:pPr marL="285750" indent="-285750">
              <a:buSzPct val="80000"/>
              <a:buFont typeface="Arial" panose="020B0604020202020204" pitchFamily="34" charset="0"/>
              <a:buChar char="•"/>
            </a:pPr>
            <a:r>
              <a:rPr lang="nb-NO" sz="1600" dirty="0">
                <a:solidFill>
                  <a:srgbClr val="44546A"/>
                </a:solidFill>
              </a:rPr>
              <a:t>gevinstene kartlegges, beskrives og kvantifiseres,</a:t>
            </a:r>
          </a:p>
          <a:p>
            <a:pPr marL="285750" indent="-285750">
              <a:buSzPct val="80000"/>
              <a:buFont typeface="Arial" panose="020B0604020202020204" pitchFamily="34" charset="0"/>
              <a:buChar char="•"/>
            </a:pPr>
            <a:r>
              <a:rPr lang="nb-NO" sz="1600" dirty="0">
                <a:solidFill>
                  <a:srgbClr val="44546A"/>
                </a:solidFill>
              </a:rPr>
              <a:t>det utarbeides en «veileder for gevinstrealisering»,</a:t>
            </a:r>
          </a:p>
          <a:p>
            <a:pPr marL="285750" indent="-285750">
              <a:buSzPct val="80000"/>
              <a:buFont typeface="Arial" panose="020B0604020202020204" pitchFamily="34" charset="0"/>
              <a:buChar char="•"/>
            </a:pPr>
            <a:r>
              <a:rPr lang="nb-NO" sz="1600" dirty="0">
                <a:solidFill>
                  <a:srgbClr val="44546A"/>
                </a:solidFill>
              </a:rPr>
              <a:t>det gjennomføres pilotprosjekter som demonstrerer metodikken,</a:t>
            </a:r>
          </a:p>
          <a:p>
            <a:pPr marL="285750" indent="-285750">
              <a:buSzPct val="80000"/>
              <a:buFont typeface="Arial" panose="020B0604020202020204" pitchFamily="34" charset="0"/>
              <a:buChar char="•"/>
            </a:pPr>
            <a:r>
              <a:rPr lang="nb-NO" sz="1600" dirty="0">
                <a:solidFill>
                  <a:srgbClr val="44546A"/>
                </a:solidFill>
              </a:rPr>
              <a:t>dokumentert verdiskapning basert på utnyttelse av geografisk informasjon kommuniseres aktivt til omverden. </a:t>
            </a:r>
          </a:p>
          <a:p>
            <a:r>
              <a:rPr lang="nb-NO" sz="1600" dirty="0" smtClean="0">
                <a:solidFill>
                  <a:srgbClr val="44546A"/>
                </a:solidFill>
              </a:rPr>
              <a:t>Aktivitetsplan vil bli utviklet på et senere tidspunkt </a:t>
            </a:r>
          </a:p>
          <a:p>
            <a:endParaRPr lang="nb-NO" sz="1600" dirty="0">
              <a:solidFill>
                <a:srgbClr val="44546A"/>
              </a:solidFill>
            </a:endParaRPr>
          </a:p>
          <a:p>
            <a:r>
              <a:rPr lang="nb-NO" sz="1600" b="1" dirty="0">
                <a:solidFill>
                  <a:srgbClr val="5B9BD5">
                    <a:lumMod val="75000"/>
                  </a:srgbClr>
                </a:solidFill>
              </a:rPr>
              <a:t>Gjennomføring: </a:t>
            </a:r>
            <a:r>
              <a:rPr lang="nb-NO" sz="1600" b="1" dirty="0" smtClean="0">
                <a:solidFill>
                  <a:srgbClr val="5B9BD5">
                    <a:lumMod val="75000"/>
                  </a:srgbClr>
                </a:solidFill>
              </a:rPr>
              <a:t>2020- </a:t>
            </a:r>
            <a:endParaRPr lang="nb-NO" sz="1600" b="1" dirty="0">
              <a:solidFill>
                <a:srgbClr val="5B9BD5">
                  <a:lumMod val="75000"/>
                </a:srgbClr>
              </a:solidFill>
            </a:endParaRPr>
          </a:p>
          <a:p>
            <a:r>
              <a:rPr lang="nb-NO" sz="1600" b="1" dirty="0">
                <a:solidFill>
                  <a:srgbClr val="5B9BD5">
                    <a:lumMod val="75000"/>
                  </a:srgbClr>
                </a:solidFill>
              </a:rPr>
              <a:t>Ansvarlig: Norge </a:t>
            </a:r>
            <a:r>
              <a:rPr lang="nb-NO" sz="1600" b="1" dirty="0" smtClean="0">
                <a:solidFill>
                  <a:srgbClr val="5B9BD5">
                    <a:lumMod val="75000"/>
                  </a:srgbClr>
                </a:solidFill>
              </a:rPr>
              <a:t>digitalt-samarbeidet</a:t>
            </a:r>
          </a:p>
          <a:p>
            <a:r>
              <a:rPr lang="nb-NO" sz="1600" b="1" dirty="0">
                <a:solidFill>
                  <a:srgbClr val="5B9BD5">
                    <a:lumMod val="75000"/>
                  </a:srgbClr>
                </a:solidFill>
              </a:rPr>
              <a:t>Medvirkende: </a:t>
            </a:r>
          </a:p>
          <a:p>
            <a:r>
              <a:rPr lang="nb-NO" sz="1600" b="1" dirty="0">
                <a:solidFill>
                  <a:srgbClr val="5B9BD5">
                    <a:lumMod val="75000"/>
                  </a:srgbClr>
                </a:solidFill>
              </a:rPr>
              <a:t>Delmål: 4.2, 4.3, 4.4, 4.1, 3,1, 3.2</a:t>
            </a:r>
            <a:endParaRPr lang="nb-NO" sz="1600" dirty="0">
              <a:solidFill>
                <a:prstClr val="black"/>
              </a:solidFill>
            </a:endParaRPr>
          </a:p>
        </p:txBody>
      </p:sp>
      <p:pic>
        <p:nvPicPr>
          <p:cNvPr id="5" name="Bilde 4" descr="Kart over by" title="Kart over by"/>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19467" y="1992506"/>
            <a:ext cx="3271095" cy="2180115"/>
          </a:xfrm>
          <a:prstGeom prst="rect">
            <a:avLst/>
          </a:prstGeom>
          <a:ln>
            <a:noFill/>
          </a:ln>
          <a:effectLst>
            <a:outerShdw blurRad="292100" dist="139700" dir="2700000" algn="tl" rotWithShape="0">
              <a:srgbClr val="333333">
                <a:alpha val="65000"/>
              </a:srgbClr>
            </a:outerShdw>
          </a:effectLst>
        </p:spPr>
      </p:pic>
      <p:sp>
        <p:nvSpPr>
          <p:cNvPr id="7" name="Pil ned 6" descr="Pil" title="Pil"/>
          <p:cNvSpPr/>
          <p:nvPr/>
        </p:nvSpPr>
        <p:spPr>
          <a:xfrm>
            <a:off x="9855199" y="5286754"/>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2" name="Tittel 1" hidden="1"/>
          <p:cNvSpPr>
            <a:spLocks noGrp="1"/>
          </p:cNvSpPr>
          <p:nvPr>
            <p:ph type="title" idx="4294967295"/>
          </p:nvPr>
        </p:nvSpPr>
        <p:spPr/>
        <p:txBody>
          <a:bodyPr>
            <a:normAutofit fontScale="90000"/>
          </a:bodyPr>
          <a:lstStyle/>
          <a:p>
            <a:r>
              <a:rPr lang="en-US" dirty="0" err="1" smtClean="0"/>
              <a:t>Tiltak</a:t>
            </a:r>
            <a:r>
              <a:rPr lang="en-US" dirty="0" smtClean="0"/>
              <a:t> 27: </a:t>
            </a:r>
            <a:r>
              <a:rPr lang="en-US" dirty="0" err="1" smtClean="0"/>
              <a:t>Synliggjøre</a:t>
            </a:r>
            <a:r>
              <a:rPr lang="en-US" dirty="0" smtClean="0"/>
              <a:t> </a:t>
            </a:r>
            <a:r>
              <a:rPr lang="nb-NO" noProof="0" dirty="0" smtClean="0"/>
              <a:t>gevinster</a:t>
            </a:r>
            <a:r>
              <a:rPr lang="en-US" dirty="0" smtClean="0"/>
              <a:t> </a:t>
            </a:r>
            <a:r>
              <a:rPr lang="en-US" dirty="0" err="1" smtClean="0"/>
              <a:t>av</a:t>
            </a:r>
            <a:r>
              <a:rPr lang="en-US" baseline="0" dirty="0" smtClean="0"/>
              <a:t> </a:t>
            </a:r>
            <a:r>
              <a:rPr lang="en-US" baseline="0" dirty="0" err="1" smtClean="0"/>
              <a:t>investeringene</a:t>
            </a:r>
            <a:r>
              <a:rPr lang="en-US" baseline="0" dirty="0" smtClean="0"/>
              <a:t> </a:t>
            </a:r>
            <a:r>
              <a:rPr lang="en-US" baseline="0" dirty="0" err="1" smtClean="0"/>
              <a:t>i</a:t>
            </a:r>
            <a:r>
              <a:rPr lang="en-US" baseline="0" dirty="0" smtClean="0"/>
              <a:t> den </a:t>
            </a:r>
            <a:r>
              <a:rPr lang="en-US" baseline="0" dirty="0" err="1" smtClean="0"/>
              <a:t>geografiske</a:t>
            </a:r>
            <a:r>
              <a:rPr lang="en-US" baseline="0" dirty="0" smtClean="0"/>
              <a:t> </a:t>
            </a:r>
            <a:r>
              <a:rPr lang="en-US" baseline="0" dirty="0" err="1" smtClean="0"/>
              <a:t>infrastrukturen</a:t>
            </a:r>
            <a:endParaRPr lang="en-US" dirty="0"/>
          </a:p>
        </p:txBody>
      </p:sp>
    </p:spTree>
    <p:extLst>
      <p:ext uri="{BB962C8B-B14F-4D97-AF65-F5344CB8AC3E}">
        <p14:creationId xmlns:p14="http://schemas.microsoft.com/office/powerpoint/2010/main" val="32799288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4 deler&#10;innsamling av data&#10;lagring og forvaltning&#10;tilrettelegging og distribusjon&#10;tilgang og bruk " title="Hva tiltaket berør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17962" y="5643054"/>
            <a:ext cx="5227584" cy="496360"/>
          </a:xfrm>
          <a:prstGeom prst="rect">
            <a:avLst/>
          </a:prstGeom>
        </p:spPr>
      </p:pic>
      <p:sp>
        <p:nvSpPr>
          <p:cNvPr id="5" name="TekstSylinder 4">
            <a:extLst>
              <a:ext uri="{FF2B5EF4-FFF2-40B4-BE49-F238E27FC236}">
                <a16:creationId xmlns:a16="http://schemas.microsoft.com/office/drawing/2014/main" xmlns="" id="{04961AC3-47F5-4999-BFCE-6CAFE3A41CD9}"/>
              </a:ext>
            </a:extLst>
          </p:cNvPr>
          <p:cNvSpPr txBox="1"/>
          <p:nvPr/>
        </p:nvSpPr>
        <p:spPr>
          <a:xfrm>
            <a:off x="1010362" y="715232"/>
            <a:ext cx="6257496" cy="5878532"/>
          </a:xfrm>
          <a:prstGeom prst="rect">
            <a:avLst/>
          </a:prstGeom>
          <a:noFill/>
        </p:spPr>
        <p:txBody>
          <a:bodyPr wrap="square" rtlCol="0">
            <a:spAutoFit/>
          </a:bodyPr>
          <a:lstStyle/>
          <a:p>
            <a:r>
              <a:rPr lang="nb-NO" b="1" dirty="0">
                <a:solidFill>
                  <a:srgbClr val="5B9BD5">
                    <a:lumMod val="75000"/>
                  </a:srgbClr>
                </a:solidFill>
              </a:rPr>
              <a:t>TILTAK </a:t>
            </a:r>
            <a:r>
              <a:rPr lang="nb-NO" b="1" dirty="0" smtClean="0">
                <a:solidFill>
                  <a:srgbClr val="5B9BD5">
                    <a:lumMod val="75000"/>
                  </a:srgbClr>
                </a:solidFill>
              </a:rPr>
              <a:t>28: </a:t>
            </a:r>
            <a:endParaRPr lang="nb-NO" dirty="0">
              <a:solidFill>
                <a:srgbClr val="5B9BD5">
                  <a:lumMod val="75000"/>
                </a:srgbClr>
              </a:solidFill>
            </a:endParaRPr>
          </a:p>
          <a:p>
            <a:r>
              <a:rPr lang="nb-NO" b="1" dirty="0" smtClean="0">
                <a:solidFill>
                  <a:srgbClr val="44546A"/>
                </a:solidFill>
              </a:rPr>
              <a:t>UTREDE </a:t>
            </a:r>
            <a:r>
              <a:rPr lang="nb-NO" b="1" dirty="0">
                <a:solidFill>
                  <a:srgbClr val="44546A"/>
                </a:solidFill>
              </a:rPr>
              <a:t>SAMARBEIDSMODELLER OG FINANSIERINGSMODELLER FOR NASJONAL GEOGRAFISK INFRATRUKTUR</a:t>
            </a:r>
          </a:p>
          <a:p>
            <a:endParaRPr lang="nb-NO" sz="1600" dirty="0" smtClean="0">
              <a:solidFill>
                <a:srgbClr val="44546A"/>
              </a:solidFill>
            </a:endParaRPr>
          </a:p>
          <a:p>
            <a:r>
              <a:rPr lang="nb-NO" sz="1600" dirty="0" smtClean="0">
                <a:solidFill>
                  <a:srgbClr val="44546A"/>
                </a:solidFill>
              </a:rPr>
              <a:t>Det </a:t>
            </a:r>
            <a:r>
              <a:rPr lang="nb-NO" sz="1600" dirty="0">
                <a:solidFill>
                  <a:srgbClr val="44546A"/>
                </a:solidFill>
              </a:rPr>
              <a:t>er nødvendig at den nasjonale geografiske infrastrukturen er sikret vedvarende og robust finansiering. </a:t>
            </a:r>
          </a:p>
          <a:p>
            <a:endParaRPr lang="nb-NO" sz="1600" dirty="0">
              <a:solidFill>
                <a:srgbClr val="44546A"/>
              </a:solidFill>
            </a:endParaRPr>
          </a:p>
          <a:p>
            <a:pPr marL="285750" indent="-285750">
              <a:buFont typeface="Arial" panose="020B0604020202020204" pitchFamily="34" charset="0"/>
              <a:buChar char="•"/>
            </a:pPr>
            <a:r>
              <a:rPr lang="nb-NO" sz="1600" dirty="0">
                <a:solidFill>
                  <a:srgbClr val="44546A"/>
                </a:solidFill>
              </a:rPr>
              <a:t>Klargjøre forutsetningene for å sikre en best mulig felles geografisk infrastruktur hvor det legges vekt både på det offentliges, næringslivets og andre brukeres behov. </a:t>
            </a:r>
          </a:p>
          <a:p>
            <a:pPr marL="285750" indent="-285750">
              <a:buFont typeface="Arial" panose="020B0604020202020204" pitchFamily="34" charset="0"/>
              <a:buChar char="•"/>
            </a:pPr>
            <a:r>
              <a:rPr lang="nb-NO" sz="1600" dirty="0">
                <a:solidFill>
                  <a:srgbClr val="44546A"/>
                </a:solidFill>
              </a:rPr>
              <a:t>Sette i gang et arbeid for å vurdere dagens finansieringsordninger, utfordringer ved dem og </a:t>
            </a:r>
            <a:r>
              <a:rPr lang="nb-NO" sz="1600" dirty="0" smtClean="0">
                <a:solidFill>
                  <a:srgbClr val="44546A"/>
                </a:solidFill>
              </a:rPr>
              <a:t>konsekvenser </a:t>
            </a:r>
            <a:r>
              <a:rPr lang="nb-NO" sz="1600" dirty="0">
                <a:solidFill>
                  <a:srgbClr val="44546A"/>
                </a:solidFill>
              </a:rPr>
              <a:t>av en eventuell omlegging. </a:t>
            </a:r>
          </a:p>
          <a:p>
            <a:pPr marL="285750" indent="-285750">
              <a:buFont typeface="Arial" panose="020B0604020202020204" pitchFamily="34" charset="0"/>
              <a:buChar char="•"/>
            </a:pPr>
            <a:r>
              <a:rPr lang="nb-NO" sz="1600" dirty="0">
                <a:solidFill>
                  <a:srgbClr val="44546A"/>
                </a:solidFill>
              </a:rPr>
              <a:t>Vurdere mulige samarbeidsmodeller som kan sikre enda bredere finansieringsgrunnlag og godt forankrede forpliktelser om videreutvikling av den geografiske infrastrukturen. </a:t>
            </a:r>
            <a:br>
              <a:rPr lang="nb-NO" sz="1600" dirty="0">
                <a:solidFill>
                  <a:srgbClr val="44546A"/>
                </a:solidFill>
              </a:rPr>
            </a:br>
            <a:endParaRPr lang="nb-NO" sz="1600" b="1" dirty="0" smtClean="0">
              <a:solidFill>
                <a:srgbClr val="5B9BD5">
                  <a:lumMod val="75000"/>
                </a:srgbClr>
              </a:solidFill>
            </a:endParaRPr>
          </a:p>
          <a:p>
            <a:r>
              <a:rPr lang="nb-NO" sz="1600" b="1" dirty="0" smtClean="0">
                <a:solidFill>
                  <a:srgbClr val="5B9BD5">
                    <a:lumMod val="75000"/>
                  </a:srgbClr>
                </a:solidFill>
              </a:rPr>
              <a:t>Gjennomføring</a:t>
            </a:r>
            <a:r>
              <a:rPr lang="nb-NO" sz="1600" b="1" dirty="0">
                <a:solidFill>
                  <a:srgbClr val="5B9BD5">
                    <a:lumMod val="75000"/>
                  </a:srgbClr>
                </a:solidFill>
              </a:rPr>
              <a:t>: 2018-2019 </a:t>
            </a:r>
          </a:p>
          <a:p>
            <a:r>
              <a:rPr lang="nb-NO" sz="1600" b="1" dirty="0">
                <a:solidFill>
                  <a:srgbClr val="5B9BD5">
                    <a:lumMod val="75000"/>
                  </a:srgbClr>
                </a:solidFill>
              </a:rPr>
              <a:t>Ansvarlig: </a:t>
            </a:r>
            <a:r>
              <a:rPr lang="nb-NO" sz="1600" b="1" dirty="0" smtClean="0">
                <a:solidFill>
                  <a:srgbClr val="5B9BD5">
                    <a:lumMod val="75000"/>
                  </a:srgbClr>
                </a:solidFill>
              </a:rPr>
              <a:t>KMD</a:t>
            </a:r>
          </a:p>
          <a:p>
            <a:r>
              <a:rPr lang="nb-NO" sz="1600" b="1" dirty="0">
                <a:solidFill>
                  <a:srgbClr val="5B9BD5">
                    <a:lumMod val="75000"/>
                  </a:srgbClr>
                </a:solidFill>
              </a:rPr>
              <a:t>Medvirkende</a:t>
            </a:r>
            <a:r>
              <a:rPr lang="nb-NO" sz="1600" b="1" dirty="0" smtClean="0">
                <a:solidFill>
                  <a:srgbClr val="5B9BD5">
                    <a:lumMod val="75000"/>
                  </a:srgbClr>
                </a:solidFill>
              </a:rPr>
              <a:t>: </a:t>
            </a:r>
            <a:r>
              <a:rPr lang="nb-NO" sz="1600" b="1" dirty="0" err="1" smtClean="0">
                <a:solidFill>
                  <a:srgbClr val="5B9BD5">
                    <a:lumMod val="75000"/>
                  </a:srgbClr>
                </a:solidFill>
              </a:rPr>
              <a:t>Departmentene</a:t>
            </a:r>
            <a:r>
              <a:rPr lang="nb-NO" sz="1600" b="1" dirty="0" smtClean="0">
                <a:solidFill>
                  <a:srgbClr val="5B9BD5">
                    <a:lumMod val="75000"/>
                  </a:srgbClr>
                </a:solidFill>
              </a:rPr>
              <a:t>, KS, </a:t>
            </a:r>
            <a:r>
              <a:rPr lang="nb-NO" sz="1600" b="1" dirty="0" err="1" smtClean="0">
                <a:solidFill>
                  <a:srgbClr val="5B9BD5">
                    <a:lumMod val="75000"/>
                  </a:srgbClr>
                </a:solidFill>
              </a:rPr>
              <a:t>Geomatikkbransjen</a:t>
            </a:r>
            <a:r>
              <a:rPr lang="nb-NO" sz="1600" b="1" dirty="0" smtClean="0">
                <a:solidFill>
                  <a:srgbClr val="5B9BD5">
                    <a:lumMod val="75000"/>
                  </a:srgbClr>
                </a:solidFill>
              </a:rPr>
              <a:t>, </a:t>
            </a:r>
          </a:p>
          <a:p>
            <a:r>
              <a:rPr lang="nb-NO" sz="1600" b="1" dirty="0" smtClean="0">
                <a:solidFill>
                  <a:srgbClr val="5B9BD5">
                    <a:lumMod val="75000"/>
                  </a:srgbClr>
                </a:solidFill>
              </a:rPr>
              <a:t>IKT-Norge, Nasjonalt </a:t>
            </a:r>
            <a:r>
              <a:rPr lang="nb-NO" sz="1600" b="1" dirty="0" err="1" smtClean="0">
                <a:solidFill>
                  <a:srgbClr val="5B9BD5">
                    <a:lumMod val="75000"/>
                  </a:srgbClr>
                </a:solidFill>
              </a:rPr>
              <a:t>geodataråd</a:t>
            </a:r>
            <a:r>
              <a:rPr lang="nb-NO" sz="1600" b="1" dirty="0" smtClean="0">
                <a:solidFill>
                  <a:srgbClr val="5B9BD5">
                    <a:lumMod val="75000"/>
                  </a:srgbClr>
                </a:solidFill>
              </a:rPr>
              <a:t>, Samordningsgruppen </a:t>
            </a:r>
          </a:p>
          <a:p>
            <a:r>
              <a:rPr lang="nb-NO" sz="1600" b="1" dirty="0" smtClean="0">
                <a:solidFill>
                  <a:srgbClr val="5B9BD5">
                    <a:lumMod val="75000"/>
                  </a:srgbClr>
                </a:solidFill>
              </a:rPr>
              <a:t>for geografisk informasjon, eksterne konsulenter</a:t>
            </a:r>
            <a:endParaRPr lang="nb-NO" sz="1600" b="1" dirty="0">
              <a:solidFill>
                <a:srgbClr val="5B9BD5">
                  <a:lumMod val="75000"/>
                </a:srgbClr>
              </a:solidFill>
            </a:endParaRPr>
          </a:p>
          <a:p>
            <a:r>
              <a:rPr lang="nb-NO" sz="1600" b="1" dirty="0">
                <a:solidFill>
                  <a:srgbClr val="5B9BD5">
                    <a:lumMod val="75000"/>
                  </a:srgbClr>
                </a:solidFill>
              </a:rPr>
              <a:t>Delmål: 1.1, 1.3, 1.6, </a:t>
            </a:r>
            <a:r>
              <a:rPr lang="nb-NO" sz="1600" b="1" dirty="0" smtClean="0">
                <a:solidFill>
                  <a:srgbClr val="5B9BD5">
                    <a:lumMod val="75000"/>
                  </a:srgbClr>
                </a:solidFill>
              </a:rPr>
              <a:t>3.3</a:t>
            </a:r>
            <a:endParaRPr lang="nb-NO" sz="1600" b="1" dirty="0">
              <a:solidFill>
                <a:srgbClr val="5B9BD5">
                  <a:lumMod val="75000"/>
                </a:srgbClr>
              </a:solidFill>
            </a:endParaRPr>
          </a:p>
          <a:p>
            <a:endParaRPr lang="nb-NO" dirty="0">
              <a:solidFill>
                <a:prstClr val="black"/>
              </a:solidFill>
            </a:endParaRPr>
          </a:p>
        </p:txBody>
      </p:sp>
      <p:pic>
        <p:nvPicPr>
          <p:cNvPr id="6" name="Picture 2" descr="Typer av data " title="Typer av data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47210" y="1240403"/>
            <a:ext cx="3432009" cy="3580154"/>
          </a:xfrm>
          <a:prstGeom prst="rect">
            <a:avLst/>
          </a:prstGeom>
          <a:noFill/>
          <a:extLst>
            <a:ext uri="{909E8E84-426E-40DD-AFC4-6F175D3DCCD1}">
              <a14:hiddenFill xmlns:a14="http://schemas.microsoft.com/office/drawing/2010/main">
                <a:solidFill>
                  <a:srgbClr val="FFFFFF"/>
                </a:solidFill>
              </a14:hiddenFill>
            </a:ext>
          </a:extLst>
        </p:spPr>
      </p:pic>
      <p:sp>
        <p:nvSpPr>
          <p:cNvPr id="9" name="Pil ned 8" descr="Pil" title="Pil"/>
          <p:cNvSpPr/>
          <p:nvPr/>
        </p:nvSpPr>
        <p:spPr>
          <a:xfrm>
            <a:off x="6852873" y="5286754"/>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0" name="Pil ned 9" descr="Pil" title="Pil"/>
          <p:cNvSpPr/>
          <p:nvPr/>
        </p:nvSpPr>
        <p:spPr>
          <a:xfrm>
            <a:off x="10638971" y="5286754"/>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1" name="Pil ned 10" descr="Pil" title="Pil"/>
          <p:cNvSpPr/>
          <p:nvPr/>
        </p:nvSpPr>
        <p:spPr>
          <a:xfrm>
            <a:off x="8074866" y="5281428"/>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2" name="Pil ned 11" descr="Pil" title="Pil"/>
          <p:cNvSpPr/>
          <p:nvPr/>
        </p:nvSpPr>
        <p:spPr>
          <a:xfrm>
            <a:off x="9337585" y="5286753"/>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2" name="Tittel 1" hidden="1"/>
          <p:cNvSpPr>
            <a:spLocks noGrp="1"/>
          </p:cNvSpPr>
          <p:nvPr>
            <p:ph type="title" idx="4294967295"/>
          </p:nvPr>
        </p:nvSpPr>
        <p:spPr/>
        <p:txBody>
          <a:bodyPr>
            <a:normAutofit fontScale="90000"/>
          </a:bodyPr>
          <a:lstStyle/>
          <a:p>
            <a:r>
              <a:rPr lang="en-US" dirty="0" err="1" smtClean="0"/>
              <a:t>Tiltak</a:t>
            </a:r>
            <a:r>
              <a:rPr lang="en-US" dirty="0" smtClean="0"/>
              <a:t> 28:</a:t>
            </a:r>
            <a:r>
              <a:rPr lang="en-US" baseline="0" dirty="0" smtClean="0"/>
              <a:t> </a:t>
            </a:r>
            <a:r>
              <a:rPr lang="en-US" baseline="0" dirty="0" err="1" smtClean="0"/>
              <a:t>Utrede</a:t>
            </a:r>
            <a:r>
              <a:rPr lang="en-US" baseline="0" dirty="0" smtClean="0"/>
              <a:t> </a:t>
            </a:r>
            <a:r>
              <a:rPr lang="en-US" baseline="0" dirty="0" err="1" smtClean="0"/>
              <a:t>samarbeidsmodeller</a:t>
            </a:r>
            <a:r>
              <a:rPr lang="en-US" baseline="0" dirty="0" smtClean="0"/>
              <a:t> </a:t>
            </a:r>
            <a:r>
              <a:rPr lang="en-US" baseline="0" dirty="0" err="1" smtClean="0"/>
              <a:t>og</a:t>
            </a:r>
            <a:r>
              <a:rPr lang="en-US" baseline="0" dirty="0" smtClean="0"/>
              <a:t> </a:t>
            </a:r>
            <a:r>
              <a:rPr lang="en-US" baseline="0" dirty="0" err="1" smtClean="0"/>
              <a:t>finansieringsmodeller</a:t>
            </a:r>
            <a:r>
              <a:rPr lang="en-US" baseline="0" dirty="0" smtClean="0"/>
              <a:t> for </a:t>
            </a:r>
            <a:r>
              <a:rPr lang="en-US" baseline="0" dirty="0" err="1" smtClean="0"/>
              <a:t>nasjonal</a:t>
            </a:r>
            <a:r>
              <a:rPr lang="en-US" baseline="0" dirty="0" smtClean="0"/>
              <a:t> </a:t>
            </a:r>
            <a:r>
              <a:rPr lang="en-US" baseline="0" dirty="0" err="1" smtClean="0"/>
              <a:t>geografisk</a:t>
            </a:r>
            <a:r>
              <a:rPr lang="en-US" baseline="0" dirty="0" smtClean="0"/>
              <a:t> </a:t>
            </a:r>
            <a:r>
              <a:rPr lang="en-US" baseline="0" dirty="0" err="1" smtClean="0"/>
              <a:t>infrastruktur</a:t>
            </a:r>
            <a:endParaRPr lang="en-US" dirty="0"/>
          </a:p>
        </p:txBody>
      </p:sp>
    </p:spTree>
    <p:extLst>
      <p:ext uri="{BB962C8B-B14F-4D97-AF65-F5344CB8AC3E}">
        <p14:creationId xmlns:p14="http://schemas.microsoft.com/office/powerpoint/2010/main" val="21629795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1" descr="Tabell over tiltak " title="Tabell over tiltak "/>
          <p:cNvGraphicFramePr>
            <a:graphicFrameLocks noGrp="1"/>
          </p:cNvGraphicFramePr>
          <p:nvPr>
            <p:extLst/>
          </p:nvPr>
        </p:nvGraphicFramePr>
        <p:xfrm>
          <a:off x="1193892" y="1756344"/>
          <a:ext cx="9778905" cy="4504237"/>
        </p:xfrm>
        <a:graphic>
          <a:graphicData uri="http://schemas.openxmlformats.org/drawingml/2006/table">
            <a:tbl>
              <a:tblPr firstRow="1" firstCol="1" bandRow="1">
                <a:tableStyleId>{5C22544A-7EE6-4342-B048-85BDC9FD1C3A}</a:tableStyleId>
              </a:tblPr>
              <a:tblGrid>
                <a:gridCol w="2292800">
                  <a:extLst>
                    <a:ext uri="{9D8B030D-6E8A-4147-A177-3AD203B41FA5}">
                      <a16:colId xmlns:a16="http://schemas.microsoft.com/office/drawing/2014/main" xmlns="" val="2713673364"/>
                    </a:ext>
                  </a:extLst>
                </a:gridCol>
                <a:gridCol w="4289679">
                  <a:extLst>
                    <a:ext uri="{9D8B030D-6E8A-4147-A177-3AD203B41FA5}">
                      <a16:colId xmlns:a16="http://schemas.microsoft.com/office/drawing/2014/main" xmlns="" val="769777282"/>
                    </a:ext>
                  </a:extLst>
                </a:gridCol>
                <a:gridCol w="1598213">
                  <a:extLst>
                    <a:ext uri="{9D8B030D-6E8A-4147-A177-3AD203B41FA5}">
                      <a16:colId xmlns:a16="http://schemas.microsoft.com/office/drawing/2014/main" xmlns="" val="2269985863"/>
                    </a:ext>
                  </a:extLst>
                </a:gridCol>
                <a:gridCol w="1598213">
                  <a:extLst>
                    <a:ext uri="{9D8B030D-6E8A-4147-A177-3AD203B41FA5}">
                      <a16:colId xmlns:a16="http://schemas.microsoft.com/office/drawing/2014/main" xmlns="" val="220879169"/>
                    </a:ext>
                  </a:extLst>
                </a:gridCol>
              </a:tblGrid>
              <a:tr h="628708">
                <a:tc>
                  <a:txBody>
                    <a:bodyPr/>
                    <a:lstStyle/>
                    <a:p>
                      <a:pPr>
                        <a:lnSpc>
                          <a:spcPct val="107000"/>
                        </a:lnSpc>
                        <a:spcAft>
                          <a:spcPts val="0"/>
                        </a:spcAft>
                      </a:pPr>
                      <a:r>
                        <a:rPr lang="nb-NO" sz="1100">
                          <a:effectLst/>
                        </a:rPr>
                        <a:t>Tittel på aktivitet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100">
                          <a:effectLst/>
                        </a:rPr>
                        <a:t>Beskrivelse, mål for aktivitet</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100">
                          <a:effectLst/>
                        </a:rPr>
                        <a:t>Tidsrom for gjennom-føring av aktivitet</a:t>
                      </a:r>
                    </a:p>
                    <a:p>
                      <a:pPr>
                        <a:lnSpc>
                          <a:spcPct val="107000"/>
                        </a:lnSpc>
                        <a:spcAft>
                          <a:spcPts val="0"/>
                        </a:spcAft>
                      </a:pPr>
                      <a:r>
                        <a:rPr lang="nb-NO" sz="1100">
                          <a:effectLst/>
                        </a:rPr>
                        <a: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100">
                          <a:effectLst/>
                        </a:rPr>
                        <a:t>Ansvarlig og deltagere i aktivitet</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635291653"/>
                  </a:ext>
                </a:extLst>
              </a:tr>
              <a:tr h="415990">
                <a:tc>
                  <a:txBody>
                    <a:bodyPr/>
                    <a:lstStyle/>
                    <a:p>
                      <a:pPr>
                        <a:lnSpc>
                          <a:spcPct val="107000"/>
                        </a:lnSpc>
                        <a:spcAft>
                          <a:spcPts val="0"/>
                        </a:spcAft>
                      </a:pPr>
                      <a:r>
                        <a:rPr lang="nb-NO" sz="1100">
                          <a:effectLst/>
                        </a:rPr>
                        <a:t>Forankring av tiltaket</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100">
                          <a:effectLst/>
                        </a:rPr>
                        <a:t>Godkjent politisk bestilling om utredningsoppgaven</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100">
                          <a:effectLst/>
                        </a:rPr>
                        <a:t>6/2018 – 11/2018</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n-NO" sz="1100" dirty="0" smtClean="0">
                          <a:effectLst/>
                        </a:rPr>
                        <a:t>KMD</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426818811"/>
                  </a:ext>
                </a:extLst>
              </a:tr>
              <a:tr h="415990">
                <a:tc>
                  <a:txBody>
                    <a:bodyPr/>
                    <a:lstStyle/>
                    <a:p>
                      <a:pPr>
                        <a:lnSpc>
                          <a:spcPct val="107000"/>
                        </a:lnSpc>
                        <a:spcAft>
                          <a:spcPts val="0"/>
                        </a:spcAft>
                      </a:pPr>
                      <a:r>
                        <a:rPr lang="nb-NO" sz="1100">
                          <a:effectLst/>
                        </a:rPr>
                        <a:t>Innsamling av informasjon</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100">
                          <a:effectLst/>
                        </a:rPr>
                        <a:t>Samle og tilgjengeliggjøre relevante utredninger som er gjort nasjonalt og internasjonalt</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100">
                          <a:effectLst/>
                        </a:rPr>
                        <a:t>11/2018 - 3/2019</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100" dirty="0" smtClean="0">
                          <a:effectLst/>
                        </a:rPr>
                        <a:t>KMD</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89518105"/>
                  </a:ext>
                </a:extLst>
              </a:tr>
              <a:tr h="628708">
                <a:tc>
                  <a:txBody>
                    <a:bodyPr/>
                    <a:lstStyle/>
                    <a:p>
                      <a:pPr>
                        <a:lnSpc>
                          <a:spcPct val="107000"/>
                        </a:lnSpc>
                        <a:spcAft>
                          <a:spcPts val="0"/>
                        </a:spcAft>
                      </a:pPr>
                      <a:r>
                        <a:rPr lang="nb-NO" sz="1100">
                          <a:effectLst/>
                        </a:rPr>
                        <a:t>Kontaktpersoner i andre avdelinger og andre departement</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100" dirty="0">
                          <a:effectLst/>
                        </a:rPr>
                        <a:t>Supplerende informasjon om rammevilkår, andre utredninger og nærstående politiske avklaringer.  Etablere interdepartemental referansegruppe.</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100">
                          <a:effectLst/>
                        </a:rPr>
                        <a:t>2/2019 – 4/2019</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100" dirty="0" smtClean="0">
                          <a:effectLst/>
                        </a:rPr>
                        <a:t>KMD</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4205653"/>
                  </a:ext>
                </a:extLst>
              </a:tr>
              <a:tr h="415990">
                <a:tc>
                  <a:txBody>
                    <a:bodyPr/>
                    <a:lstStyle/>
                    <a:p>
                      <a:pPr>
                        <a:lnSpc>
                          <a:spcPct val="107000"/>
                        </a:lnSpc>
                        <a:spcAft>
                          <a:spcPts val="0"/>
                        </a:spcAft>
                      </a:pPr>
                      <a:r>
                        <a:rPr lang="nb-NO" sz="1100">
                          <a:effectLst/>
                        </a:rPr>
                        <a:t>Kontaktpersoner i privat næringsliv, organisasjoner og etater</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100">
                          <a:effectLst/>
                        </a:rPr>
                        <a: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100">
                          <a:effectLst/>
                        </a:rPr>
                        <a:t>3/2019 – 4/2019</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100" dirty="0" smtClean="0">
                          <a:effectLst/>
                        </a:rPr>
                        <a:t>KMD</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444057600"/>
                  </a:ext>
                </a:extLst>
              </a:tr>
              <a:tr h="415990">
                <a:tc>
                  <a:txBody>
                    <a:bodyPr/>
                    <a:lstStyle/>
                    <a:p>
                      <a:pPr>
                        <a:lnSpc>
                          <a:spcPct val="107000"/>
                        </a:lnSpc>
                        <a:spcAft>
                          <a:spcPts val="0"/>
                        </a:spcAft>
                      </a:pPr>
                      <a:r>
                        <a:rPr lang="nb-NO" sz="1100">
                          <a:effectLst/>
                        </a:rPr>
                        <a:t>Dagens samarbeidsmodeller</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100" dirty="0">
                          <a:effectLst/>
                        </a:rPr>
                        <a:t>Beskrive og vurdere modellene</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100">
                          <a:effectLst/>
                        </a:rPr>
                        <a:t>3/2019 – 5/2019</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n-NO" sz="1100" dirty="0" smtClean="0">
                          <a:effectLst/>
                        </a:rPr>
                        <a:t>KMD, </a:t>
                      </a:r>
                      <a:r>
                        <a:rPr lang="nn-NO" sz="1100" dirty="0">
                          <a:effectLst/>
                        </a:rPr>
                        <a:t>Geovekst og </a:t>
                      </a:r>
                      <a:r>
                        <a:rPr lang="nn-NO" sz="1100" dirty="0" err="1">
                          <a:effectLst/>
                        </a:rPr>
                        <a:t>Samordningsgruppen</a:t>
                      </a:r>
                      <a:r>
                        <a:rPr lang="nn-NO" sz="1100" dirty="0">
                          <a:effectLst/>
                        </a:rPr>
                        <a:t>, Kartverket</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2582060"/>
                  </a:ext>
                </a:extLst>
              </a:tr>
              <a:tr h="415990">
                <a:tc>
                  <a:txBody>
                    <a:bodyPr/>
                    <a:lstStyle/>
                    <a:p>
                      <a:pPr>
                        <a:lnSpc>
                          <a:spcPct val="107000"/>
                        </a:lnSpc>
                        <a:spcAft>
                          <a:spcPts val="0"/>
                        </a:spcAft>
                      </a:pPr>
                      <a:r>
                        <a:rPr lang="nb-NO" sz="1100">
                          <a:effectLst/>
                        </a:rPr>
                        <a:t>Dagens finansieringsmodeller</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100">
                          <a:effectLst/>
                        </a:rPr>
                        <a:t>Beskrive og vurdere modellene</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100">
                          <a:effectLst/>
                        </a:rPr>
                        <a:t>3/2019 – 5/2019</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100" dirty="0" smtClean="0">
                          <a:effectLst/>
                        </a:rPr>
                        <a:t>KMD, </a:t>
                      </a:r>
                      <a:r>
                        <a:rPr lang="nb-NO" sz="1100" dirty="0">
                          <a:effectLst/>
                        </a:rPr>
                        <a:t>Geovekst, </a:t>
                      </a:r>
                      <a:r>
                        <a:rPr lang="nb-NO" sz="1100" dirty="0" smtClean="0">
                          <a:effectLst/>
                        </a:rPr>
                        <a:t>Kartverket, AIF</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27347186"/>
                  </a:ext>
                </a:extLst>
              </a:tr>
              <a:tr h="415990">
                <a:tc>
                  <a:txBody>
                    <a:bodyPr/>
                    <a:lstStyle/>
                    <a:p>
                      <a:pPr>
                        <a:lnSpc>
                          <a:spcPct val="107000"/>
                        </a:lnSpc>
                        <a:spcAft>
                          <a:spcPts val="0"/>
                        </a:spcAft>
                      </a:pPr>
                      <a:r>
                        <a:rPr lang="nb-NO" sz="1100">
                          <a:effectLst/>
                        </a:rPr>
                        <a:t>Kontaktpersoner internasjonalt</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100">
                          <a:effectLst/>
                        </a:rPr>
                        <a:t>Kunnskap om relevant alternativ organisering og finansiering og politikkutvikling</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100" dirty="0" smtClean="0">
                          <a:effectLst/>
                        </a:rPr>
                        <a:t>3/2019 – 6/2019</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n-NO" sz="1100" dirty="0" smtClean="0">
                          <a:effectLst/>
                        </a:rPr>
                        <a:t>KMD, AIF</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21396728"/>
                  </a:ext>
                </a:extLst>
              </a:tr>
              <a:tr h="628708">
                <a:tc>
                  <a:txBody>
                    <a:bodyPr/>
                    <a:lstStyle/>
                    <a:p>
                      <a:pPr>
                        <a:lnSpc>
                          <a:spcPct val="107000"/>
                        </a:lnSpc>
                        <a:spcAft>
                          <a:spcPts val="0"/>
                        </a:spcAft>
                      </a:pPr>
                      <a:r>
                        <a:rPr lang="nb-NO" sz="1100" dirty="0">
                          <a:effectLst/>
                        </a:rPr>
                        <a:t>Bestille utredninger</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100">
                          <a:effectLst/>
                        </a:rPr>
                        <a:t>Her vil det komme mer konkretisering etter hver. Et første eksempel er å få utredet konsekvenser for kommuner og Kartverket ved implementering av endringer i PSI direktivet</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100">
                          <a:effectLst/>
                        </a:rPr>
                        <a:t>4/2019 – 9/2019</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n-NO" sz="1100" dirty="0" smtClean="0">
                          <a:effectLst/>
                        </a:rPr>
                        <a:t>KMD, AIF  </a:t>
                      </a:r>
                      <a:r>
                        <a:rPr lang="nn-NO" sz="1100" dirty="0" err="1">
                          <a:effectLst/>
                        </a:rPr>
                        <a:t>m.fl</a:t>
                      </a:r>
                      <a:r>
                        <a:rPr lang="nn-NO" sz="1100" dirty="0">
                          <a:effectLst/>
                        </a:rPr>
                        <a:t>.</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766782492"/>
                  </a:ext>
                </a:extLst>
              </a:tr>
            </a:tbl>
          </a:graphicData>
        </a:graphic>
      </p:graphicFrame>
      <p:sp>
        <p:nvSpPr>
          <p:cNvPr id="3" name="TekstSylinder 2">
            <a:extLst>
              <a:ext uri="{FF2B5EF4-FFF2-40B4-BE49-F238E27FC236}">
                <a16:creationId xmlns:a16="http://schemas.microsoft.com/office/drawing/2014/main" xmlns="" id="{04961AC3-47F5-4999-BFCE-6CAFE3A41CD9}"/>
              </a:ext>
            </a:extLst>
          </p:cNvPr>
          <p:cNvSpPr txBox="1"/>
          <p:nvPr/>
        </p:nvSpPr>
        <p:spPr>
          <a:xfrm>
            <a:off x="1010362" y="715232"/>
            <a:ext cx="6257496" cy="923330"/>
          </a:xfrm>
          <a:prstGeom prst="rect">
            <a:avLst/>
          </a:prstGeom>
          <a:noFill/>
        </p:spPr>
        <p:txBody>
          <a:bodyPr wrap="square" rtlCol="0">
            <a:spAutoFit/>
          </a:bodyPr>
          <a:lstStyle/>
          <a:p>
            <a:r>
              <a:rPr lang="nb-NO" b="1" dirty="0">
                <a:solidFill>
                  <a:srgbClr val="5B9BD5">
                    <a:lumMod val="75000"/>
                  </a:srgbClr>
                </a:solidFill>
              </a:rPr>
              <a:t>TILTAK </a:t>
            </a:r>
            <a:r>
              <a:rPr lang="nb-NO" b="1" dirty="0" smtClean="0">
                <a:solidFill>
                  <a:srgbClr val="5B9BD5">
                    <a:lumMod val="75000"/>
                  </a:srgbClr>
                </a:solidFill>
              </a:rPr>
              <a:t>28: </a:t>
            </a:r>
            <a:endParaRPr lang="nb-NO" dirty="0">
              <a:solidFill>
                <a:srgbClr val="5B9BD5">
                  <a:lumMod val="75000"/>
                </a:srgbClr>
              </a:solidFill>
            </a:endParaRPr>
          </a:p>
          <a:p>
            <a:r>
              <a:rPr lang="nb-NO" b="1" dirty="0" smtClean="0">
                <a:solidFill>
                  <a:srgbClr val="44546A"/>
                </a:solidFill>
              </a:rPr>
              <a:t>UTREDE </a:t>
            </a:r>
            <a:r>
              <a:rPr lang="nb-NO" b="1" dirty="0">
                <a:solidFill>
                  <a:srgbClr val="44546A"/>
                </a:solidFill>
              </a:rPr>
              <a:t>SAMARBEIDSMODELLER OG FINANSIERINGSMODELLER FOR NASJONAL GEOGRAFISK </a:t>
            </a:r>
            <a:r>
              <a:rPr lang="nb-NO" b="1" dirty="0" smtClean="0">
                <a:solidFill>
                  <a:srgbClr val="44546A"/>
                </a:solidFill>
              </a:rPr>
              <a:t>INFRATRUKTUR, aktiviteter</a:t>
            </a:r>
            <a:endParaRPr lang="nb-NO" b="1" dirty="0">
              <a:solidFill>
                <a:srgbClr val="44546A"/>
              </a:solidFill>
            </a:endParaRPr>
          </a:p>
        </p:txBody>
      </p:sp>
      <p:sp>
        <p:nvSpPr>
          <p:cNvPr id="4" name="Tittel 3" hidden="1"/>
          <p:cNvSpPr>
            <a:spLocks noGrp="1"/>
          </p:cNvSpPr>
          <p:nvPr>
            <p:ph type="title" idx="4294967295"/>
          </p:nvPr>
        </p:nvSpPr>
        <p:spPr/>
        <p:txBody>
          <a:bodyPr>
            <a:normAutofit fontScale="90000"/>
          </a:bodyPr>
          <a:lstStyle/>
          <a:p>
            <a:r>
              <a:rPr lang="en-US" dirty="0" err="1" smtClean="0"/>
              <a:t>Tiltak</a:t>
            </a:r>
            <a:r>
              <a:rPr lang="en-US" dirty="0" smtClean="0"/>
              <a:t> 28: </a:t>
            </a:r>
            <a:r>
              <a:rPr lang="en-US" dirty="0" err="1" smtClean="0"/>
              <a:t>Utrede</a:t>
            </a:r>
            <a:r>
              <a:rPr lang="en-US" dirty="0" smtClean="0"/>
              <a:t> </a:t>
            </a:r>
            <a:r>
              <a:rPr lang="en-US" dirty="0" err="1" smtClean="0"/>
              <a:t>samarbeidsmodeller</a:t>
            </a:r>
            <a:r>
              <a:rPr lang="en-US" dirty="0" smtClean="0"/>
              <a:t> </a:t>
            </a:r>
            <a:r>
              <a:rPr lang="en-US" dirty="0" err="1" smtClean="0"/>
              <a:t>og</a:t>
            </a:r>
            <a:r>
              <a:rPr lang="en-US" dirty="0" smtClean="0"/>
              <a:t> </a:t>
            </a:r>
            <a:r>
              <a:rPr lang="en-US" dirty="0" err="1" smtClean="0"/>
              <a:t>finansieringsmodeller</a:t>
            </a:r>
            <a:r>
              <a:rPr lang="en-US" dirty="0" smtClean="0"/>
              <a:t> for </a:t>
            </a:r>
            <a:r>
              <a:rPr lang="en-US" dirty="0" err="1" smtClean="0"/>
              <a:t>nasjonal</a:t>
            </a:r>
            <a:r>
              <a:rPr lang="en-US" dirty="0" smtClean="0"/>
              <a:t> </a:t>
            </a:r>
            <a:r>
              <a:rPr lang="en-US" dirty="0" err="1" smtClean="0"/>
              <a:t>geografisk</a:t>
            </a:r>
            <a:r>
              <a:rPr lang="en-US" baseline="0" dirty="0" smtClean="0"/>
              <a:t> </a:t>
            </a:r>
            <a:r>
              <a:rPr lang="en-US" baseline="0" dirty="0" err="1" smtClean="0"/>
              <a:t>infrastruktur</a:t>
            </a:r>
            <a:r>
              <a:rPr lang="en-US" baseline="0" dirty="0" smtClean="0"/>
              <a:t>, </a:t>
            </a:r>
            <a:r>
              <a:rPr lang="en-US" baseline="0" dirty="0" err="1" smtClean="0"/>
              <a:t>aktiviteter</a:t>
            </a:r>
            <a:endParaRPr lang="en-US" dirty="0"/>
          </a:p>
        </p:txBody>
      </p:sp>
    </p:spTree>
    <p:extLst>
      <p:ext uri="{BB962C8B-B14F-4D97-AF65-F5344CB8AC3E}">
        <p14:creationId xmlns:p14="http://schemas.microsoft.com/office/powerpoint/2010/main" val="30143315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4 deler&#10;innsamling av data&#10;lagring og forvaltning&#10;tilrettelegging og distribusjon&#10;tilgang og bruk " title="Hva tiltaket berør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26521" y="5643054"/>
            <a:ext cx="5227584" cy="496360"/>
          </a:xfrm>
          <a:prstGeom prst="rect">
            <a:avLst/>
          </a:prstGeom>
        </p:spPr>
      </p:pic>
      <p:sp>
        <p:nvSpPr>
          <p:cNvPr id="5" name="TekstSylinder 4">
            <a:extLst>
              <a:ext uri="{FF2B5EF4-FFF2-40B4-BE49-F238E27FC236}">
                <a16:creationId xmlns:a16="http://schemas.microsoft.com/office/drawing/2014/main" xmlns="" id="{04961AC3-47F5-4999-BFCE-6CAFE3A41CD9}"/>
              </a:ext>
            </a:extLst>
          </p:cNvPr>
          <p:cNvSpPr txBox="1"/>
          <p:nvPr/>
        </p:nvSpPr>
        <p:spPr>
          <a:xfrm>
            <a:off x="1010362" y="715232"/>
            <a:ext cx="7402118" cy="5693866"/>
          </a:xfrm>
          <a:prstGeom prst="rect">
            <a:avLst/>
          </a:prstGeom>
          <a:noFill/>
        </p:spPr>
        <p:txBody>
          <a:bodyPr wrap="square" rtlCol="0">
            <a:spAutoFit/>
          </a:bodyPr>
          <a:lstStyle/>
          <a:p>
            <a:r>
              <a:rPr lang="nb-NO" b="1" dirty="0">
                <a:solidFill>
                  <a:srgbClr val="5B9BD5">
                    <a:lumMod val="75000"/>
                  </a:srgbClr>
                </a:solidFill>
              </a:rPr>
              <a:t>TILTAK </a:t>
            </a:r>
            <a:r>
              <a:rPr lang="nb-NO" b="1" dirty="0" smtClean="0">
                <a:solidFill>
                  <a:srgbClr val="5B9BD5">
                    <a:lumMod val="75000"/>
                  </a:srgbClr>
                </a:solidFill>
              </a:rPr>
              <a:t>29: </a:t>
            </a:r>
            <a:endParaRPr lang="nb-NO" dirty="0">
              <a:solidFill>
                <a:srgbClr val="5B9BD5">
                  <a:lumMod val="75000"/>
                </a:srgbClr>
              </a:solidFill>
            </a:endParaRPr>
          </a:p>
          <a:p>
            <a:r>
              <a:rPr lang="nb-NO" b="1" dirty="0" smtClean="0">
                <a:solidFill>
                  <a:srgbClr val="44546A"/>
                </a:solidFill>
              </a:rPr>
              <a:t>UTVIDELSE AV NASJONAL REGISTER OVER LUFTFARTSHINDRE</a:t>
            </a:r>
            <a:endParaRPr lang="nb-NO" sz="1600" dirty="0" smtClean="0">
              <a:solidFill>
                <a:srgbClr val="44546A"/>
              </a:solidFill>
            </a:endParaRPr>
          </a:p>
          <a:p>
            <a:endParaRPr lang="nb-NO" sz="1600" dirty="0" smtClean="0">
              <a:solidFill>
                <a:srgbClr val="44546A"/>
              </a:solidFill>
            </a:endParaRPr>
          </a:p>
          <a:p>
            <a:r>
              <a:rPr lang="nb-NO" sz="1600" dirty="0">
                <a:solidFill>
                  <a:srgbClr val="44546A"/>
                </a:solidFill>
              </a:rPr>
              <a:t>Forskrift om rapportering, registrering og merking av luftfartshindre pålegger eier av luftfartshindre å rapportere til nasjonalt register over luftfartshindre (NRL). Geografiske data og tjenester fra NRL blir gjort tilgjengelig for brukere,  f.eks. Forsvaret, luftambulansene, Politiet mv.  </a:t>
            </a:r>
            <a:endParaRPr lang="nb-NO" sz="1200" dirty="0">
              <a:solidFill>
                <a:srgbClr val="44546A"/>
              </a:solidFill>
            </a:endParaRPr>
          </a:p>
          <a:p>
            <a:endParaRPr lang="nb-NO" sz="1200" dirty="0">
              <a:solidFill>
                <a:srgbClr val="44546A"/>
              </a:solidFill>
            </a:endParaRPr>
          </a:p>
          <a:p>
            <a:r>
              <a:rPr lang="nb-NO" sz="1600" dirty="0">
                <a:solidFill>
                  <a:srgbClr val="44546A"/>
                </a:solidFill>
              </a:rPr>
              <a:t>Luftfartstilsynet arbeider med regler som vil øke kravene til rapportering betraktelig, ved at de fleste kabler og ledninger i luft skal inn i registeret. I tillegg legges det opp til innskjerping av nøyaktighetskrav ved rapportering. Dette gir behov for utvikling av NRL.</a:t>
            </a:r>
            <a:endParaRPr lang="nb-NO" sz="1200" dirty="0">
              <a:solidFill>
                <a:srgbClr val="44546A"/>
              </a:solidFill>
            </a:endParaRPr>
          </a:p>
          <a:p>
            <a:endParaRPr lang="nb-NO" sz="1200" dirty="0">
              <a:solidFill>
                <a:srgbClr val="44546A"/>
              </a:solidFill>
            </a:endParaRPr>
          </a:p>
          <a:p>
            <a:r>
              <a:rPr lang="nb-NO" sz="1600" dirty="0">
                <a:solidFill>
                  <a:srgbClr val="44546A"/>
                </a:solidFill>
              </a:rPr>
              <a:t>Viktige oppgaver:</a:t>
            </a:r>
          </a:p>
          <a:p>
            <a:pPr marL="285750" indent="-285750">
              <a:buFont typeface="Arial" panose="020B0604020202020204" pitchFamily="34" charset="0"/>
              <a:buChar char="•"/>
            </a:pPr>
            <a:r>
              <a:rPr lang="nb-NO" sz="1600" dirty="0">
                <a:solidFill>
                  <a:srgbClr val="44546A"/>
                </a:solidFill>
              </a:rPr>
              <a:t>Etablere av tekniske løsninger som kan ta imot, lagre og videreformidle både vesentlig økte volumer og data som tilfredsstiller internasjonale krav.</a:t>
            </a:r>
          </a:p>
          <a:p>
            <a:pPr marL="285750" indent="-285750">
              <a:buFont typeface="Arial" panose="020B0604020202020204" pitchFamily="34" charset="0"/>
              <a:buChar char="•"/>
            </a:pPr>
            <a:r>
              <a:rPr lang="nb-NO" sz="1600" dirty="0">
                <a:solidFill>
                  <a:srgbClr val="44546A"/>
                </a:solidFill>
              </a:rPr>
              <a:t>Etablere opplegg for en mest mulig effektiv flyt av data fra anleggseiere, via Kartverket, til brukerne.</a:t>
            </a:r>
          </a:p>
          <a:p>
            <a:endParaRPr lang="nb-NO" sz="1600" b="1" dirty="0" smtClean="0">
              <a:solidFill>
                <a:srgbClr val="5B9BD5">
                  <a:lumMod val="75000"/>
                </a:srgbClr>
              </a:solidFill>
            </a:endParaRPr>
          </a:p>
          <a:p>
            <a:r>
              <a:rPr lang="nb-NO" sz="1600" b="1" dirty="0" smtClean="0">
                <a:solidFill>
                  <a:srgbClr val="5B9BD5">
                    <a:lumMod val="75000"/>
                  </a:srgbClr>
                </a:solidFill>
              </a:rPr>
              <a:t>Gjennomføring</a:t>
            </a:r>
            <a:r>
              <a:rPr lang="nb-NO" sz="1600" b="1" dirty="0">
                <a:solidFill>
                  <a:srgbClr val="5B9BD5">
                    <a:lumMod val="75000"/>
                  </a:srgbClr>
                </a:solidFill>
              </a:rPr>
              <a:t>: </a:t>
            </a:r>
            <a:r>
              <a:rPr lang="nb-NO" sz="1600" b="1" dirty="0" smtClean="0">
                <a:solidFill>
                  <a:srgbClr val="5B9BD5">
                    <a:lumMod val="75000"/>
                  </a:srgbClr>
                </a:solidFill>
              </a:rPr>
              <a:t>2019-2024</a:t>
            </a:r>
            <a:endParaRPr lang="nb-NO" sz="1600" b="1" dirty="0">
              <a:solidFill>
                <a:srgbClr val="5B9BD5">
                  <a:lumMod val="75000"/>
                </a:srgbClr>
              </a:solidFill>
            </a:endParaRPr>
          </a:p>
          <a:p>
            <a:r>
              <a:rPr lang="nb-NO" sz="1600" b="1" dirty="0">
                <a:solidFill>
                  <a:srgbClr val="5B9BD5">
                    <a:lumMod val="75000"/>
                  </a:srgbClr>
                </a:solidFill>
              </a:rPr>
              <a:t>Ansvarlig: </a:t>
            </a:r>
            <a:r>
              <a:rPr lang="nb-NO" sz="1600" b="1" dirty="0" smtClean="0">
                <a:solidFill>
                  <a:srgbClr val="5B9BD5">
                    <a:lumMod val="75000"/>
                  </a:srgbClr>
                </a:solidFill>
              </a:rPr>
              <a:t>Kartverket</a:t>
            </a:r>
          </a:p>
          <a:p>
            <a:r>
              <a:rPr lang="nb-NO" sz="1600" b="1" dirty="0">
                <a:solidFill>
                  <a:srgbClr val="5B9BD5">
                    <a:lumMod val="75000"/>
                  </a:srgbClr>
                </a:solidFill>
              </a:rPr>
              <a:t>Medvirkende</a:t>
            </a:r>
            <a:r>
              <a:rPr lang="nb-NO" sz="1600" b="1" dirty="0" smtClean="0">
                <a:solidFill>
                  <a:srgbClr val="5B9BD5">
                    <a:lumMod val="75000"/>
                  </a:srgbClr>
                </a:solidFill>
              </a:rPr>
              <a:t>: Luftfartstilsynet, </a:t>
            </a:r>
            <a:r>
              <a:rPr lang="nb-NO" sz="1600" b="1" dirty="0" err="1" smtClean="0">
                <a:solidFill>
                  <a:srgbClr val="5B9BD5">
                    <a:lumMod val="75000"/>
                  </a:srgbClr>
                </a:solidFill>
              </a:rPr>
              <a:t>Samferdselsdep</a:t>
            </a:r>
            <a:r>
              <a:rPr lang="nb-NO" sz="1600" b="1" dirty="0" smtClean="0">
                <a:solidFill>
                  <a:srgbClr val="5B9BD5">
                    <a:lumMod val="75000"/>
                  </a:srgbClr>
                </a:solidFill>
              </a:rPr>
              <a:t>, KMD, </a:t>
            </a:r>
          </a:p>
          <a:p>
            <a:r>
              <a:rPr lang="nb-NO" sz="1600" b="1" dirty="0" smtClean="0">
                <a:solidFill>
                  <a:srgbClr val="5B9BD5">
                    <a:lumMod val="75000"/>
                  </a:srgbClr>
                </a:solidFill>
              </a:rPr>
              <a:t>Eiere av luftfartshindre (anleggseiere</a:t>
            </a:r>
            <a:r>
              <a:rPr lang="nb-NO" sz="1600" b="1" dirty="0">
                <a:solidFill>
                  <a:srgbClr val="5B9BD5">
                    <a:lumMod val="75000"/>
                  </a:srgbClr>
                </a:solidFill>
              </a:rPr>
              <a:t>)</a:t>
            </a:r>
            <a:r>
              <a:rPr lang="nb-NO" sz="1600" b="1" dirty="0" smtClean="0">
                <a:solidFill>
                  <a:srgbClr val="5B9BD5">
                    <a:lumMod val="75000"/>
                  </a:srgbClr>
                </a:solidFill>
              </a:rPr>
              <a:t>, brukere</a:t>
            </a:r>
            <a:endParaRPr lang="nb-NO" sz="1600" b="1" dirty="0">
              <a:solidFill>
                <a:srgbClr val="5B9BD5">
                  <a:lumMod val="75000"/>
                </a:srgbClr>
              </a:solidFill>
            </a:endParaRPr>
          </a:p>
          <a:p>
            <a:r>
              <a:rPr lang="nb-NO" sz="1600" b="1" dirty="0">
                <a:solidFill>
                  <a:srgbClr val="5B9BD5">
                    <a:lumMod val="75000"/>
                  </a:srgbClr>
                </a:solidFill>
              </a:rPr>
              <a:t>Delmål: 1.1, </a:t>
            </a:r>
            <a:r>
              <a:rPr lang="nb-NO" sz="1600" b="1" dirty="0" smtClean="0">
                <a:solidFill>
                  <a:srgbClr val="5B9BD5">
                    <a:lumMod val="75000"/>
                  </a:srgbClr>
                </a:solidFill>
              </a:rPr>
              <a:t>1,2, 1.3</a:t>
            </a:r>
            <a:r>
              <a:rPr lang="nb-NO" sz="1600" b="1">
                <a:solidFill>
                  <a:srgbClr val="5B9BD5">
                    <a:lumMod val="75000"/>
                  </a:srgbClr>
                </a:solidFill>
              </a:rPr>
              <a:t>, </a:t>
            </a:r>
            <a:endParaRPr lang="nb-NO" sz="1600" b="1" dirty="0">
              <a:solidFill>
                <a:srgbClr val="5B9BD5">
                  <a:lumMod val="75000"/>
                </a:srgbClr>
              </a:solidFill>
            </a:endParaRPr>
          </a:p>
        </p:txBody>
      </p:sp>
      <p:pic>
        <p:nvPicPr>
          <p:cNvPr id="10" name="Bilde 9" descr="Helikopter og kraftlinje" title="Helikopter og kraftlinje"/>
          <p:cNvPicPr>
            <a:picLocks noChangeAspect="1"/>
          </p:cNvPicPr>
          <p:nvPr/>
        </p:nvPicPr>
        <p:blipFill>
          <a:blip r:embed="rId3"/>
          <a:stretch>
            <a:fillRect/>
          </a:stretch>
        </p:blipFill>
        <p:spPr>
          <a:xfrm>
            <a:off x="8818641" y="1485373"/>
            <a:ext cx="2320743" cy="3129365"/>
          </a:xfrm>
          <a:prstGeom prst="rect">
            <a:avLst/>
          </a:prstGeom>
          <a:ln>
            <a:noFill/>
          </a:ln>
          <a:effectLst>
            <a:outerShdw blurRad="292100" dist="139700" dir="2700000" algn="tl" rotWithShape="0">
              <a:srgbClr val="333333">
                <a:alpha val="65000"/>
              </a:srgbClr>
            </a:outerShdw>
          </a:effectLst>
        </p:spPr>
      </p:pic>
      <p:sp>
        <p:nvSpPr>
          <p:cNvPr id="9" name="Pil ned 8" descr="Pil" title="Pil"/>
          <p:cNvSpPr/>
          <p:nvPr/>
        </p:nvSpPr>
        <p:spPr>
          <a:xfrm>
            <a:off x="6722240" y="5286754"/>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1" name="Pil ned 10" descr="Pil" title="Pil"/>
          <p:cNvSpPr/>
          <p:nvPr/>
        </p:nvSpPr>
        <p:spPr>
          <a:xfrm>
            <a:off x="10508338" y="5286754"/>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2" name="Pil ned 11" descr="Pil" title="Pil"/>
          <p:cNvSpPr/>
          <p:nvPr/>
        </p:nvSpPr>
        <p:spPr>
          <a:xfrm>
            <a:off x="7944233" y="5281428"/>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3" name="Pil ned 12" descr="Pil" title="Pil"/>
          <p:cNvSpPr/>
          <p:nvPr/>
        </p:nvSpPr>
        <p:spPr>
          <a:xfrm>
            <a:off x="9206952" y="5286753"/>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2" name="Tittel 1" hidden="1"/>
          <p:cNvSpPr>
            <a:spLocks noGrp="1"/>
          </p:cNvSpPr>
          <p:nvPr>
            <p:ph type="title" idx="4294967295"/>
          </p:nvPr>
        </p:nvSpPr>
        <p:spPr/>
        <p:txBody>
          <a:bodyPr/>
          <a:lstStyle/>
          <a:p>
            <a:r>
              <a:rPr lang="en-US" dirty="0" err="1" smtClean="0"/>
              <a:t>Tiltak</a:t>
            </a:r>
            <a:r>
              <a:rPr lang="en-US" baseline="0" dirty="0" smtClean="0"/>
              <a:t> 29: </a:t>
            </a:r>
            <a:r>
              <a:rPr lang="en-US" baseline="0" dirty="0" err="1" smtClean="0"/>
              <a:t>Utvidelse</a:t>
            </a:r>
            <a:r>
              <a:rPr lang="en-US" baseline="0" dirty="0" smtClean="0"/>
              <a:t> </a:t>
            </a:r>
            <a:r>
              <a:rPr lang="en-US" baseline="0" dirty="0" err="1" smtClean="0"/>
              <a:t>av</a:t>
            </a:r>
            <a:r>
              <a:rPr lang="en-US" baseline="0" dirty="0" smtClean="0"/>
              <a:t> </a:t>
            </a:r>
            <a:r>
              <a:rPr lang="en-US" baseline="0" dirty="0" err="1" smtClean="0"/>
              <a:t>nasjonal</a:t>
            </a:r>
            <a:r>
              <a:rPr lang="en-US" baseline="0" dirty="0" smtClean="0"/>
              <a:t> register over </a:t>
            </a:r>
            <a:r>
              <a:rPr lang="en-US" baseline="0" dirty="0" err="1" smtClean="0"/>
              <a:t>luftfartshindre</a:t>
            </a:r>
            <a:endParaRPr lang="en-US" dirty="0"/>
          </a:p>
        </p:txBody>
      </p:sp>
    </p:spTree>
    <p:extLst>
      <p:ext uri="{BB962C8B-B14F-4D97-AF65-F5344CB8AC3E}">
        <p14:creationId xmlns:p14="http://schemas.microsoft.com/office/powerpoint/2010/main" val="2175533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descr="TILTAK 29: &#10;UTVIDELSE AV NASJONAL REGISTER OVER LUFTFARTSHINDRE, aktiviteter&#10;"/>
          <p:cNvSpPr/>
          <p:nvPr/>
        </p:nvSpPr>
        <p:spPr>
          <a:xfrm>
            <a:off x="1167086" y="519117"/>
            <a:ext cx="7348761" cy="646331"/>
          </a:xfrm>
          <a:prstGeom prst="rect">
            <a:avLst/>
          </a:prstGeom>
        </p:spPr>
        <p:txBody>
          <a:bodyPr wrap="square">
            <a:spAutoFit/>
          </a:bodyPr>
          <a:lstStyle/>
          <a:p>
            <a:r>
              <a:rPr lang="nb-NO" b="1" dirty="0" smtClean="0">
                <a:solidFill>
                  <a:srgbClr val="5B9BD5">
                    <a:lumMod val="75000"/>
                  </a:srgbClr>
                </a:solidFill>
              </a:rPr>
              <a:t>TILTAK 29: </a:t>
            </a:r>
            <a:endParaRPr lang="nb-NO" dirty="0" smtClean="0">
              <a:solidFill>
                <a:srgbClr val="5B9BD5">
                  <a:lumMod val="75000"/>
                </a:srgbClr>
              </a:solidFill>
            </a:endParaRPr>
          </a:p>
          <a:p>
            <a:r>
              <a:rPr lang="nb-NO" b="1" dirty="0" smtClean="0">
                <a:solidFill>
                  <a:srgbClr val="44546A"/>
                </a:solidFill>
              </a:rPr>
              <a:t>UTVIDELSE AV NASJONAL REGISTER OVER LUFTFARTSHINDRE, aktiviteter</a:t>
            </a:r>
            <a:endParaRPr lang="nb-NO" sz="1600" dirty="0" smtClean="0">
              <a:solidFill>
                <a:srgbClr val="44546A"/>
              </a:solidFill>
            </a:endParaRPr>
          </a:p>
        </p:txBody>
      </p:sp>
      <p:graphicFrame>
        <p:nvGraphicFramePr>
          <p:cNvPr id="5" name="Tabell 4" descr="Tabell over tiltak " title="Tabell over tiltak "/>
          <p:cNvGraphicFramePr>
            <a:graphicFrameLocks noGrp="1"/>
          </p:cNvGraphicFramePr>
          <p:nvPr>
            <p:extLst/>
          </p:nvPr>
        </p:nvGraphicFramePr>
        <p:xfrm>
          <a:off x="1167086" y="1252500"/>
          <a:ext cx="9901130" cy="4705734"/>
        </p:xfrm>
        <a:graphic>
          <a:graphicData uri="http://schemas.openxmlformats.org/drawingml/2006/table">
            <a:tbl>
              <a:tblPr firstRow="1" firstCol="1" bandRow="1">
                <a:tableStyleId>{5C22544A-7EE6-4342-B048-85BDC9FD1C3A}</a:tableStyleId>
              </a:tblPr>
              <a:tblGrid>
                <a:gridCol w="2055544">
                  <a:extLst>
                    <a:ext uri="{9D8B030D-6E8A-4147-A177-3AD203B41FA5}">
                      <a16:colId xmlns:a16="http://schemas.microsoft.com/office/drawing/2014/main" xmlns="" val="1802771978"/>
                    </a:ext>
                  </a:extLst>
                </a:gridCol>
                <a:gridCol w="4943360">
                  <a:extLst>
                    <a:ext uri="{9D8B030D-6E8A-4147-A177-3AD203B41FA5}">
                      <a16:colId xmlns:a16="http://schemas.microsoft.com/office/drawing/2014/main" xmlns="" val="410629162"/>
                    </a:ext>
                  </a:extLst>
                </a:gridCol>
                <a:gridCol w="1391478">
                  <a:extLst>
                    <a:ext uri="{9D8B030D-6E8A-4147-A177-3AD203B41FA5}">
                      <a16:colId xmlns:a16="http://schemas.microsoft.com/office/drawing/2014/main" xmlns="" val="3578388075"/>
                    </a:ext>
                  </a:extLst>
                </a:gridCol>
                <a:gridCol w="1510748">
                  <a:extLst>
                    <a:ext uri="{9D8B030D-6E8A-4147-A177-3AD203B41FA5}">
                      <a16:colId xmlns:a16="http://schemas.microsoft.com/office/drawing/2014/main" xmlns="" val="4032455358"/>
                    </a:ext>
                  </a:extLst>
                </a:gridCol>
              </a:tblGrid>
              <a:tr h="495301">
                <a:tc>
                  <a:txBody>
                    <a:bodyPr/>
                    <a:lstStyle/>
                    <a:p>
                      <a:pPr>
                        <a:lnSpc>
                          <a:spcPct val="107000"/>
                        </a:lnSpc>
                        <a:spcAft>
                          <a:spcPts val="0"/>
                        </a:spcAft>
                      </a:pPr>
                      <a:r>
                        <a:rPr lang="nb-NO" sz="1100" dirty="0">
                          <a:effectLst/>
                        </a:rPr>
                        <a:t>Tittel på aktivitet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922" marR="66922" marT="0" marB="0"/>
                </a:tc>
                <a:tc>
                  <a:txBody>
                    <a:bodyPr/>
                    <a:lstStyle/>
                    <a:p>
                      <a:pPr>
                        <a:lnSpc>
                          <a:spcPct val="107000"/>
                        </a:lnSpc>
                        <a:spcAft>
                          <a:spcPts val="0"/>
                        </a:spcAft>
                      </a:pPr>
                      <a:r>
                        <a:rPr lang="nb-NO" sz="1100">
                          <a:effectLst/>
                        </a:rPr>
                        <a:t>Beskrivelse, mål for aktivitet</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922" marR="66922" marT="0" marB="0"/>
                </a:tc>
                <a:tc>
                  <a:txBody>
                    <a:bodyPr/>
                    <a:lstStyle/>
                    <a:p>
                      <a:pPr>
                        <a:lnSpc>
                          <a:spcPct val="107000"/>
                        </a:lnSpc>
                        <a:spcAft>
                          <a:spcPts val="0"/>
                        </a:spcAft>
                      </a:pPr>
                      <a:r>
                        <a:rPr lang="nb-NO" sz="1100" dirty="0">
                          <a:effectLst/>
                        </a:rPr>
                        <a:t>Tidsrom for gjennom-føring av </a:t>
                      </a:r>
                      <a:r>
                        <a:rPr lang="nb-NO" sz="1100" dirty="0" smtClean="0">
                          <a:effectLst/>
                        </a:rPr>
                        <a:t>aktivitet</a:t>
                      </a:r>
                      <a:endParaRPr lang="nb-NO" sz="1100" dirty="0">
                        <a:effectLst/>
                      </a:endParaRPr>
                    </a:p>
                  </a:txBody>
                  <a:tcPr marL="66922" marR="66922" marT="0" marB="0"/>
                </a:tc>
                <a:tc>
                  <a:txBody>
                    <a:bodyPr/>
                    <a:lstStyle/>
                    <a:p>
                      <a:pPr>
                        <a:lnSpc>
                          <a:spcPct val="107000"/>
                        </a:lnSpc>
                        <a:spcAft>
                          <a:spcPts val="0"/>
                        </a:spcAft>
                      </a:pPr>
                      <a:r>
                        <a:rPr lang="nb-NO" sz="1100" dirty="0">
                          <a:effectLst/>
                        </a:rPr>
                        <a:t>Ansvarlig og deltagere i </a:t>
                      </a:r>
                      <a:r>
                        <a:rPr lang="nb-NO" sz="1100" dirty="0" smtClean="0">
                          <a:effectLst/>
                        </a:rPr>
                        <a:t>aktivitet</a:t>
                      </a:r>
                      <a:endParaRPr lang="nb-NO" sz="1100" dirty="0">
                        <a:effectLst/>
                      </a:endParaRPr>
                    </a:p>
                  </a:txBody>
                  <a:tcPr marL="66922" marR="66922" marT="0" marB="0"/>
                </a:tc>
                <a:extLst>
                  <a:ext uri="{0D108BD9-81ED-4DB2-BD59-A6C34878D82A}">
                    <a16:rowId xmlns:a16="http://schemas.microsoft.com/office/drawing/2014/main" xmlns="" val="2040694203"/>
                  </a:ext>
                </a:extLst>
              </a:tr>
              <a:tr h="252822">
                <a:tc>
                  <a:txBody>
                    <a:bodyPr/>
                    <a:lstStyle/>
                    <a:p>
                      <a:pPr>
                        <a:lnSpc>
                          <a:spcPct val="107000"/>
                        </a:lnSpc>
                        <a:spcAft>
                          <a:spcPts val="0"/>
                        </a:spcAft>
                      </a:pPr>
                      <a:r>
                        <a:rPr lang="nb-NO" sz="1100">
                          <a:effectLst/>
                        </a:rPr>
                        <a:t>Prosjektdokumenter</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922" marR="66922" marT="0" marB="0"/>
                </a:tc>
                <a:tc>
                  <a:txBody>
                    <a:bodyPr/>
                    <a:lstStyle/>
                    <a:p>
                      <a:pPr>
                        <a:lnSpc>
                          <a:spcPct val="107000"/>
                        </a:lnSpc>
                        <a:spcAft>
                          <a:spcPts val="0"/>
                        </a:spcAft>
                      </a:pPr>
                      <a:r>
                        <a:rPr lang="nb-NO" sz="1100" dirty="0">
                          <a:effectLst/>
                        </a:rPr>
                        <a:t>Utarbeidelse av prosjektplan og andre styringsdokumenter for </a:t>
                      </a:r>
                      <a:r>
                        <a:rPr lang="nb-NO" sz="1100" dirty="0" smtClean="0">
                          <a:effectLst/>
                        </a:rPr>
                        <a:t>prosjektet</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922" marR="66922" marT="0" marB="0"/>
                </a:tc>
                <a:tc>
                  <a:txBody>
                    <a:bodyPr/>
                    <a:lstStyle/>
                    <a:p>
                      <a:pPr>
                        <a:lnSpc>
                          <a:spcPct val="107000"/>
                        </a:lnSpc>
                        <a:spcAft>
                          <a:spcPts val="0"/>
                        </a:spcAft>
                      </a:pPr>
                      <a:r>
                        <a:rPr lang="nb-NO" sz="1100">
                          <a:effectLst/>
                        </a:rPr>
                        <a:t>1/2019-12/2019</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922" marR="66922" marT="0" marB="0"/>
                </a:tc>
                <a:tc>
                  <a:txBody>
                    <a:bodyPr/>
                    <a:lstStyle/>
                    <a:p>
                      <a:pPr>
                        <a:lnSpc>
                          <a:spcPct val="107000"/>
                        </a:lnSpc>
                        <a:spcAft>
                          <a:spcPts val="0"/>
                        </a:spcAft>
                      </a:pPr>
                      <a:r>
                        <a:rPr lang="nb-NO" sz="1100">
                          <a:effectLst/>
                        </a:rPr>
                        <a:t>Kartverket</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922" marR="66922" marT="0" marB="0"/>
                </a:tc>
                <a:extLst>
                  <a:ext uri="{0D108BD9-81ED-4DB2-BD59-A6C34878D82A}">
                    <a16:rowId xmlns:a16="http://schemas.microsoft.com/office/drawing/2014/main" xmlns="" val="3889389953"/>
                  </a:ext>
                </a:extLst>
              </a:tr>
              <a:tr h="437322">
                <a:tc>
                  <a:txBody>
                    <a:bodyPr/>
                    <a:lstStyle/>
                    <a:p>
                      <a:pPr>
                        <a:lnSpc>
                          <a:spcPct val="107000"/>
                        </a:lnSpc>
                        <a:spcAft>
                          <a:spcPts val="0"/>
                        </a:spcAft>
                      </a:pPr>
                      <a:r>
                        <a:rPr lang="nb-NO" sz="1100" dirty="0">
                          <a:effectLst/>
                        </a:rPr>
                        <a:t>Referansegruppe</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922" marR="66922" marT="0" marB="0"/>
                </a:tc>
                <a:tc>
                  <a:txBody>
                    <a:bodyPr/>
                    <a:lstStyle/>
                    <a:p>
                      <a:pPr>
                        <a:lnSpc>
                          <a:spcPct val="107000"/>
                        </a:lnSpc>
                        <a:spcAft>
                          <a:spcPts val="0"/>
                        </a:spcAft>
                      </a:pPr>
                      <a:r>
                        <a:rPr lang="nb-NO" sz="1100" dirty="0">
                          <a:effectLst/>
                        </a:rPr>
                        <a:t>Etablering av en referansegruppe for prosjektet, sammensatt av representanter for </a:t>
                      </a:r>
                      <a:r>
                        <a:rPr lang="nb-NO" sz="1100" dirty="0" err="1" smtClean="0">
                          <a:effectLst/>
                        </a:rPr>
                        <a:t>Samferdselsdep</a:t>
                      </a:r>
                      <a:r>
                        <a:rPr lang="nb-NO" sz="1100" dirty="0" smtClean="0">
                          <a:effectLst/>
                        </a:rPr>
                        <a:t>., KMD, </a:t>
                      </a:r>
                      <a:r>
                        <a:rPr lang="nb-NO" sz="1100" dirty="0">
                          <a:effectLst/>
                        </a:rPr>
                        <a:t>Luftfartstilsynet og Kartverket.</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922" marR="66922" marT="0" marB="0"/>
                </a:tc>
                <a:tc>
                  <a:txBody>
                    <a:bodyPr/>
                    <a:lstStyle/>
                    <a:p>
                      <a:pPr>
                        <a:lnSpc>
                          <a:spcPct val="107000"/>
                        </a:lnSpc>
                        <a:spcAft>
                          <a:spcPts val="0"/>
                        </a:spcAft>
                      </a:pPr>
                      <a:r>
                        <a:rPr lang="nb-NO" sz="1100" dirty="0">
                          <a:effectLst/>
                        </a:rPr>
                        <a:t>1/2019-4/2019</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922" marR="66922" marT="0" marB="0"/>
                </a:tc>
                <a:tc>
                  <a:txBody>
                    <a:bodyPr/>
                    <a:lstStyle/>
                    <a:p>
                      <a:pPr>
                        <a:lnSpc>
                          <a:spcPct val="107000"/>
                        </a:lnSpc>
                        <a:spcAft>
                          <a:spcPts val="0"/>
                        </a:spcAft>
                      </a:pPr>
                      <a:r>
                        <a:rPr lang="nb-NO" sz="1100" dirty="0">
                          <a:effectLst/>
                        </a:rPr>
                        <a:t>Kartverket</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922" marR="66922" marT="0" marB="0"/>
                </a:tc>
                <a:extLst>
                  <a:ext uri="{0D108BD9-81ED-4DB2-BD59-A6C34878D82A}">
                    <a16:rowId xmlns:a16="http://schemas.microsoft.com/office/drawing/2014/main" xmlns="" val="4194631859"/>
                  </a:ext>
                </a:extLst>
              </a:tr>
              <a:tr h="495301">
                <a:tc>
                  <a:txBody>
                    <a:bodyPr/>
                    <a:lstStyle/>
                    <a:p>
                      <a:pPr>
                        <a:lnSpc>
                          <a:spcPct val="107000"/>
                        </a:lnSpc>
                        <a:spcAft>
                          <a:spcPts val="0"/>
                        </a:spcAft>
                      </a:pPr>
                      <a:r>
                        <a:rPr lang="nb-NO" sz="1100">
                          <a:effectLst/>
                        </a:rPr>
                        <a:t>Bistand til forskriftsarbeid</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922" marR="66922" marT="0" marB="0"/>
                </a:tc>
                <a:tc>
                  <a:txBody>
                    <a:bodyPr/>
                    <a:lstStyle/>
                    <a:p>
                      <a:pPr>
                        <a:lnSpc>
                          <a:spcPct val="107000"/>
                        </a:lnSpc>
                        <a:spcAft>
                          <a:spcPts val="0"/>
                        </a:spcAft>
                      </a:pPr>
                      <a:r>
                        <a:rPr lang="nb-NO" sz="1100" dirty="0">
                          <a:effectLst/>
                        </a:rPr>
                        <a:t>Bistå med faglige innspill til ny luftfartshinderforskrift. Målsetning om ikrafttredelse for en forskrift med tilstrekkelig kvalitet på et tidligst mulig tidspunkt.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922" marR="66922" marT="0" marB="0"/>
                </a:tc>
                <a:tc>
                  <a:txBody>
                    <a:bodyPr/>
                    <a:lstStyle/>
                    <a:p>
                      <a:pPr>
                        <a:lnSpc>
                          <a:spcPct val="107000"/>
                        </a:lnSpc>
                        <a:spcAft>
                          <a:spcPts val="0"/>
                        </a:spcAft>
                      </a:pPr>
                      <a:r>
                        <a:rPr lang="nb-NO" sz="1100">
                          <a:effectLst/>
                        </a:rPr>
                        <a:t>1/2019-12/2019</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922" marR="66922" marT="0" marB="0"/>
                </a:tc>
                <a:tc>
                  <a:txBody>
                    <a:bodyPr/>
                    <a:lstStyle/>
                    <a:p>
                      <a:pPr>
                        <a:lnSpc>
                          <a:spcPct val="107000"/>
                        </a:lnSpc>
                        <a:spcAft>
                          <a:spcPts val="0"/>
                        </a:spcAft>
                      </a:pPr>
                      <a:r>
                        <a:rPr lang="nb-NO" sz="1100">
                          <a:effectLst/>
                        </a:rPr>
                        <a:t>Kartverket</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922" marR="66922" marT="0" marB="0"/>
                </a:tc>
                <a:extLst>
                  <a:ext uri="{0D108BD9-81ED-4DB2-BD59-A6C34878D82A}">
                    <a16:rowId xmlns:a16="http://schemas.microsoft.com/office/drawing/2014/main" xmlns="" val="1305606274"/>
                  </a:ext>
                </a:extLst>
              </a:tr>
              <a:tr h="567069">
                <a:tc>
                  <a:txBody>
                    <a:bodyPr/>
                    <a:lstStyle/>
                    <a:p>
                      <a:pPr>
                        <a:lnSpc>
                          <a:spcPct val="107000"/>
                        </a:lnSpc>
                        <a:spcAft>
                          <a:spcPts val="0"/>
                        </a:spcAft>
                      </a:pPr>
                      <a:r>
                        <a:rPr lang="nb-NO" sz="1100">
                          <a:effectLst/>
                        </a:rPr>
                        <a:t>Forarbeid systemutvikling</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922" marR="66922" marT="0" marB="0"/>
                </a:tc>
                <a:tc>
                  <a:txBody>
                    <a:bodyPr/>
                    <a:lstStyle/>
                    <a:p>
                      <a:pPr>
                        <a:lnSpc>
                          <a:spcPct val="107000"/>
                        </a:lnSpc>
                        <a:spcAft>
                          <a:spcPts val="0"/>
                        </a:spcAft>
                      </a:pPr>
                      <a:r>
                        <a:rPr lang="nb-NO" sz="1100" dirty="0">
                          <a:effectLst/>
                        </a:rPr>
                        <a:t>Spesifisering av krav til tekniske løsninger for mottak, forvaltning og leveranser av data, estimat av kostnader og tidsplan for systemutvikling. Tilrettelegge for oppstart av systemutvikling fra 2020.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922" marR="66922" marT="0" marB="0"/>
                </a:tc>
                <a:tc>
                  <a:txBody>
                    <a:bodyPr/>
                    <a:lstStyle/>
                    <a:p>
                      <a:pPr>
                        <a:lnSpc>
                          <a:spcPct val="107000"/>
                        </a:lnSpc>
                        <a:spcAft>
                          <a:spcPts val="0"/>
                        </a:spcAft>
                      </a:pPr>
                      <a:r>
                        <a:rPr lang="nb-NO" sz="1100">
                          <a:effectLst/>
                        </a:rPr>
                        <a:t>1/2019-12/2019</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922" marR="66922" marT="0" marB="0"/>
                </a:tc>
                <a:tc>
                  <a:txBody>
                    <a:bodyPr/>
                    <a:lstStyle/>
                    <a:p>
                      <a:pPr>
                        <a:lnSpc>
                          <a:spcPct val="107000"/>
                        </a:lnSpc>
                        <a:spcAft>
                          <a:spcPts val="0"/>
                        </a:spcAft>
                      </a:pPr>
                      <a:r>
                        <a:rPr lang="nb-NO" sz="1100">
                          <a:effectLst/>
                        </a:rPr>
                        <a:t>Kartverket</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922" marR="66922" marT="0" marB="0"/>
                </a:tc>
                <a:extLst>
                  <a:ext uri="{0D108BD9-81ED-4DB2-BD59-A6C34878D82A}">
                    <a16:rowId xmlns:a16="http://schemas.microsoft.com/office/drawing/2014/main" xmlns="" val="3421964667"/>
                  </a:ext>
                </a:extLst>
              </a:tr>
              <a:tr h="495301">
                <a:tc>
                  <a:txBody>
                    <a:bodyPr/>
                    <a:lstStyle/>
                    <a:p>
                      <a:pPr>
                        <a:lnSpc>
                          <a:spcPct val="107000"/>
                        </a:lnSpc>
                        <a:spcAft>
                          <a:spcPts val="0"/>
                        </a:spcAft>
                      </a:pPr>
                      <a:r>
                        <a:rPr lang="nb-NO" sz="1100">
                          <a:effectLst/>
                        </a:rPr>
                        <a:t>Internasjonale krav til luftfartshinderdata</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922" marR="66922" marT="0" marB="0"/>
                </a:tc>
                <a:tc>
                  <a:txBody>
                    <a:bodyPr/>
                    <a:lstStyle/>
                    <a:p>
                      <a:pPr>
                        <a:lnSpc>
                          <a:spcPct val="107000"/>
                        </a:lnSpc>
                        <a:spcAft>
                          <a:spcPts val="0"/>
                        </a:spcAft>
                      </a:pPr>
                      <a:r>
                        <a:rPr lang="nb-NO" sz="1100" dirty="0">
                          <a:effectLst/>
                        </a:rPr>
                        <a:t>Få klarhet i hvilke internasjonale krav til luftfartshinderdata som vil gjelde for NRL. Utarbeidelse av plan for oppfyllelse av disse kravene.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922" marR="66922" marT="0" marB="0"/>
                </a:tc>
                <a:tc>
                  <a:txBody>
                    <a:bodyPr/>
                    <a:lstStyle/>
                    <a:p>
                      <a:pPr>
                        <a:lnSpc>
                          <a:spcPct val="107000"/>
                        </a:lnSpc>
                        <a:spcAft>
                          <a:spcPts val="0"/>
                        </a:spcAft>
                      </a:pPr>
                      <a:r>
                        <a:rPr lang="nb-NO" sz="1100">
                          <a:effectLst/>
                        </a:rPr>
                        <a:t>2019-2021</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922" marR="66922" marT="0" marB="0"/>
                </a:tc>
                <a:tc>
                  <a:txBody>
                    <a:bodyPr/>
                    <a:lstStyle/>
                    <a:p>
                      <a:pPr>
                        <a:lnSpc>
                          <a:spcPct val="107000"/>
                        </a:lnSpc>
                        <a:spcAft>
                          <a:spcPts val="0"/>
                        </a:spcAft>
                      </a:pPr>
                      <a:r>
                        <a:rPr lang="nb-NO" sz="1100">
                          <a:effectLst/>
                        </a:rPr>
                        <a:t>Kartverket, i samarbeid med Luftfartstilsynet og Avinor</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922" marR="66922" marT="0" marB="0"/>
                </a:tc>
                <a:extLst>
                  <a:ext uri="{0D108BD9-81ED-4DB2-BD59-A6C34878D82A}">
                    <a16:rowId xmlns:a16="http://schemas.microsoft.com/office/drawing/2014/main" xmlns="" val="4061743061"/>
                  </a:ext>
                </a:extLst>
              </a:tr>
              <a:tr h="1147513">
                <a:tc>
                  <a:txBody>
                    <a:bodyPr/>
                    <a:lstStyle/>
                    <a:p>
                      <a:pPr>
                        <a:lnSpc>
                          <a:spcPct val="107000"/>
                        </a:lnSpc>
                        <a:spcAft>
                          <a:spcPts val="0"/>
                        </a:spcAft>
                      </a:pPr>
                      <a:r>
                        <a:rPr lang="nb-NO" sz="1100">
                          <a:effectLst/>
                        </a:rPr>
                        <a:t>Planlegge dataetablering</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922" marR="66922" marT="0" marB="0"/>
                </a:tc>
                <a:tc>
                  <a:txBody>
                    <a:bodyPr/>
                    <a:lstStyle/>
                    <a:p>
                      <a:pPr marL="342900" lvl="0" indent="-342900">
                        <a:lnSpc>
                          <a:spcPct val="110000"/>
                        </a:lnSpc>
                        <a:spcAft>
                          <a:spcPts val="0"/>
                        </a:spcAft>
                        <a:buFont typeface="Symbol" panose="05050102010706020507" pitchFamily="18" charset="2"/>
                        <a:buChar char=""/>
                      </a:pPr>
                      <a:r>
                        <a:rPr lang="nb-NO" sz="1100" dirty="0">
                          <a:effectLst/>
                        </a:rPr>
                        <a:t>Framskaffe opplysninger om anleggseieres data og systemer</a:t>
                      </a:r>
                    </a:p>
                    <a:p>
                      <a:pPr marL="342900" lvl="0" indent="-342900">
                        <a:lnSpc>
                          <a:spcPct val="110000"/>
                        </a:lnSpc>
                        <a:spcAft>
                          <a:spcPts val="0"/>
                        </a:spcAft>
                        <a:buFont typeface="Symbol" panose="05050102010706020507" pitchFamily="18" charset="2"/>
                        <a:buChar char=""/>
                      </a:pPr>
                      <a:r>
                        <a:rPr lang="nb-NO" sz="1100" dirty="0">
                          <a:effectLst/>
                        </a:rPr>
                        <a:t>Sette rammer for teknisk utvikling og metodikk som sikrer optimal gjennomføring av datainnsamling</a:t>
                      </a:r>
                    </a:p>
                    <a:p>
                      <a:pPr marL="342900" lvl="0" indent="-342900">
                        <a:lnSpc>
                          <a:spcPct val="110000"/>
                        </a:lnSpc>
                        <a:spcAft>
                          <a:spcPts val="0"/>
                        </a:spcAft>
                        <a:buFont typeface="Symbol" panose="05050102010706020507" pitchFamily="18" charset="2"/>
                        <a:buChar char=""/>
                      </a:pPr>
                      <a:r>
                        <a:rPr lang="nb-NO" sz="1100" dirty="0">
                          <a:effectLst/>
                        </a:rPr>
                        <a:t>Framskaffe et klarere bilde av prosjektets relasjon til beslektede initiativer og interesser. Avdekke ev. utfordringer og muligheter.</a:t>
                      </a:r>
                    </a:p>
                    <a:p>
                      <a:pPr marL="342900" lvl="0" indent="-342900">
                        <a:lnSpc>
                          <a:spcPct val="110000"/>
                        </a:lnSpc>
                        <a:spcAft>
                          <a:spcPts val="0"/>
                        </a:spcAft>
                        <a:buFont typeface="Symbol" panose="05050102010706020507" pitchFamily="18" charset="2"/>
                        <a:buChar char=""/>
                      </a:pPr>
                      <a:r>
                        <a:rPr lang="nb-NO" sz="1100" dirty="0">
                          <a:effectLst/>
                        </a:rPr>
                        <a:t>Utarbeide plan for datainnsamling  </a:t>
                      </a:r>
                      <a:endParaRPr lang="nb-NO" sz="1100" dirty="0">
                        <a:effectLst/>
                        <a:latin typeface="Calibri" panose="020F0502020204030204" pitchFamily="34" charset="0"/>
                        <a:ea typeface="Calibri" panose="020F0502020204030204" pitchFamily="34" charset="0"/>
                        <a:cs typeface="Lucida Sans Unicode" panose="020B0602030504020204" pitchFamily="34" charset="0"/>
                      </a:endParaRPr>
                    </a:p>
                  </a:txBody>
                  <a:tcPr marL="66922" marR="66922" marT="0" marB="0"/>
                </a:tc>
                <a:tc>
                  <a:txBody>
                    <a:bodyPr/>
                    <a:lstStyle/>
                    <a:p>
                      <a:pPr>
                        <a:lnSpc>
                          <a:spcPct val="107000"/>
                        </a:lnSpc>
                        <a:spcAft>
                          <a:spcPts val="0"/>
                        </a:spcAft>
                      </a:pPr>
                      <a:r>
                        <a:rPr lang="nb-NO" sz="1100">
                          <a:effectLst/>
                        </a:rPr>
                        <a:t>2019-2021</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922" marR="66922" marT="0" marB="0"/>
                </a:tc>
                <a:tc>
                  <a:txBody>
                    <a:bodyPr/>
                    <a:lstStyle/>
                    <a:p>
                      <a:pPr>
                        <a:lnSpc>
                          <a:spcPct val="107000"/>
                        </a:lnSpc>
                        <a:spcAft>
                          <a:spcPts val="0"/>
                        </a:spcAft>
                      </a:pPr>
                      <a:r>
                        <a:rPr lang="nb-NO" sz="1100">
                          <a:effectLst/>
                        </a:rPr>
                        <a:t>Kartverket, i samarbeid med relevante myndigheter, anleggseiere og ev. andre berørte parter.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922" marR="66922" marT="0" marB="0"/>
                </a:tc>
                <a:extLst>
                  <a:ext uri="{0D108BD9-81ED-4DB2-BD59-A6C34878D82A}">
                    <a16:rowId xmlns:a16="http://schemas.microsoft.com/office/drawing/2014/main" xmlns="" val="36816319"/>
                  </a:ext>
                </a:extLst>
              </a:tr>
              <a:tr h="413468">
                <a:tc>
                  <a:txBody>
                    <a:bodyPr/>
                    <a:lstStyle/>
                    <a:p>
                      <a:pPr>
                        <a:lnSpc>
                          <a:spcPct val="107000"/>
                        </a:lnSpc>
                        <a:spcAft>
                          <a:spcPts val="0"/>
                        </a:spcAft>
                      </a:pPr>
                      <a:r>
                        <a:rPr lang="nb-NO" sz="1100">
                          <a:effectLst/>
                        </a:rPr>
                        <a:t>Gjennomføre systemutvikling</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922" marR="66922" marT="0" marB="0"/>
                </a:tc>
                <a:tc>
                  <a:txBody>
                    <a:bodyPr/>
                    <a:lstStyle/>
                    <a:p>
                      <a:pPr>
                        <a:lnSpc>
                          <a:spcPct val="107000"/>
                        </a:lnSpc>
                        <a:spcAft>
                          <a:spcPts val="0"/>
                        </a:spcAft>
                      </a:pPr>
                      <a:r>
                        <a:rPr lang="nb-NO" sz="1100">
                          <a:effectLst/>
                        </a:rPr>
                        <a:t>Utvikling, testing. Foreløpig målsetning om en fungerende løsning 1/2021. Videreutvikling, drift, vedlikehold etter dette.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922" marR="66922" marT="0" marB="0"/>
                </a:tc>
                <a:tc>
                  <a:txBody>
                    <a:bodyPr/>
                    <a:lstStyle/>
                    <a:p>
                      <a:pPr>
                        <a:lnSpc>
                          <a:spcPct val="107000"/>
                        </a:lnSpc>
                        <a:spcAft>
                          <a:spcPts val="0"/>
                        </a:spcAft>
                      </a:pPr>
                      <a:r>
                        <a:rPr lang="nb-NO" sz="1100">
                          <a:effectLst/>
                        </a:rPr>
                        <a:t>2019-2024</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922" marR="66922" marT="0" marB="0"/>
                </a:tc>
                <a:tc>
                  <a:txBody>
                    <a:bodyPr/>
                    <a:lstStyle/>
                    <a:p>
                      <a:pPr>
                        <a:lnSpc>
                          <a:spcPct val="107000"/>
                        </a:lnSpc>
                        <a:spcAft>
                          <a:spcPts val="0"/>
                        </a:spcAft>
                      </a:pPr>
                      <a:r>
                        <a:rPr lang="nb-NO" sz="1100">
                          <a:effectLst/>
                        </a:rPr>
                        <a:t>Kartverket</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922" marR="66922" marT="0" marB="0"/>
                </a:tc>
                <a:extLst>
                  <a:ext uri="{0D108BD9-81ED-4DB2-BD59-A6C34878D82A}">
                    <a16:rowId xmlns:a16="http://schemas.microsoft.com/office/drawing/2014/main" xmlns="" val="1148618528"/>
                  </a:ext>
                </a:extLst>
              </a:tr>
              <a:tr h="327735">
                <a:tc>
                  <a:txBody>
                    <a:bodyPr/>
                    <a:lstStyle/>
                    <a:p>
                      <a:pPr>
                        <a:lnSpc>
                          <a:spcPct val="107000"/>
                        </a:lnSpc>
                        <a:spcAft>
                          <a:spcPts val="0"/>
                        </a:spcAft>
                      </a:pPr>
                      <a:r>
                        <a:rPr lang="nb-NO" sz="1100">
                          <a:effectLst/>
                        </a:rPr>
                        <a:t>Gjennomføre dataetablering</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922" marR="66922" marT="0" marB="0"/>
                </a:tc>
                <a:tc>
                  <a:txBody>
                    <a:bodyPr/>
                    <a:lstStyle/>
                    <a:p>
                      <a:pPr>
                        <a:lnSpc>
                          <a:spcPct val="107000"/>
                        </a:lnSpc>
                        <a:spcAft>
                          <a:spcPts val="0"/>
                        </a:spcAft>
                      </a:pPr>
                      <a:r>
                        <a:rPr lang="nb-NO" sz="1100" dirty="0">
                          <a:effectLst/>
                        </a:rPr>
                        <a:t>Innsamling av data som skal inngå i et utvidet NRL. Målsetninger vil bli satt senere.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922" marR="66922" marT="0" marB="0"/>
                </a:tc>
                <a:tc>
                  <a:txBody>
                    <a:bodyPr/>
                    <a:lstStyle/>
                    <a:p>
                      <a:pPr>
                        <a:lnSpc>
                          <a:spcPct val="107000"/>
                        </a:lnSpc>
                        <a:spcAft>
                          <a:spcPts val="0"/>
                        </a:spcAft>
                      </a:pPr>
                      <a:r>
                        <a:rPr lang="nb-NO" sz="1100">
                          <a:effectLst/>
                        </a:rPr>
                        <a:t>2021-2024</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6922" marR="66922" marT="0" marB="0"/>
                </a:tc>
                <a:tc>
                  <a:txBody>
                    <a:bodyPr/>
                    <a:lstStyle/>
                    <a:p>
                      <a:pPr>
                        <a:lnSpc>
                          <a:spcPct val="107000"/>
                        </a:lnSpc>
                        <a:spcAft>
                          <a:spcPts val="0"/>
                        </a:spcAft>
                      </a:pPr>
                      <a:r>
                        <a:rPr lang="nb-NO" sz="1100" dirty="0">
                          <a:effectLst/>
                        </a:rPr>
                        <a:t>Kartverket, anleggseiere</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922" marR="66922" marT="0" marB="0"/>
                </a:tc>
                <a:extLst>
                  <a:ext uri="{0D108BD9-81ED-4DB2-BD59-A6C34878D82A}">
                    <a16:rowId xmlns:a16="http://schemas.microsoft.com/office/drawing/2014/main" xmlns="" val="3689261693"/>
                  </a:ext>
                </a:extLst>
              </a:tr>
            </a:tbl>
          </a:graphicData>
        </a:graphic>
      </p:graphicFrame>
      <p:sp>
        <p:nvSpPr>
          <p:cNvPr id="2" name="Tittel 1" hidden="1"/>
          <p:cNvSpPr>
            <a:spLocks noGrp="1"/>
          </p:cNvSpPr>
          <p:nvPr>
            <p:ph type="title" idx="4294967295"/>
          </p:nvPr>
        </p:nvSpPr>
        <p:spPr/>
        <p:txBody>
          <a:bodyPr/>
          <a:lstStyle/>
          <a:p>
            <a:r>
              <a:rPr lang="en-US" dirty="0" err="1" smtClean="0"/>
              <a:t>Tiltak</a:t>
            </a:r>
            <a:r>
              <a:rPr lang="en-US" dirty="0" smtClean="0"/>
              <a:t> 29: </a:t>
            </a:r>
            <a:r>
              <a:rPr lang="en-US" dirty="0" err="1" smtClean="0"/>
              <a:t>Utvidelse</a:t>
            </a:r>
            <a:r>
              <a:rPr lang="en-US" dirty="0" smtClean="0"/>
              <a:t> </a:t>
            </a:r>
            <a:r>
              <a:rPr lang="en-US" dirty="0" err="1" smtClean="0"/>
              <a:t>av</a:t>
            </a:r>
            <a:r>
              <a:rPr lang="en-US" dirty="0" smtClean="0"/>
              <a:t> </a:t>
            </a:r>
            <a:r>
              <a:rPr lang="en-US" dirty="0" err="1" smtClean="0"/>
              <a:t>nasjonal</a:t>
            </a:r>
            <a:r>
              <a:rPr lang="en-US" baseline="0" dirty="0" smtClean="0"/>
              <a:t> register over </a:t>
            </a:r>
            <a:r>
              <a:rPr lang="en-US" baseline="0" dirty="0" err="1" smtClean="0"/>
              <a:t>luftfartshindre</a:t>
            </a:r>
            <a:r>
              <a:rPr lang="en-US" baseline="0" dirty="0" smtClean="0"/>
              <a:t>, </a:t>
            </a:r>
            <a:r>
              <a:rPr lang="en-US" baseline="0" dirty="0" err="1" smtClean="0"/>
              <a:t>aktiviteter</a:t>
            </a:r>
            <a:endParaRPr lang="en-US" dirty="0"/>
          </a:p>
        </p:txBody>
      </p:sp>
    </p:spTree>
    <p:extLst>
      <p:ext uri="{BB962C8B-B14F-4D97-AF65-F5344CB8AC3E}">
        <p14:creationId xmlns:p14="http://schemas.microsoft.com/office/powerpoint/2010/main" val="1249114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4 deler&#10;innsamling av data&#10;lagring og forvaltning&#10;tilrettelegging og distribusjon&#10;tilgang og bruk " title="Hva tiltaket berør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81094" y="5583419"/>
            <a:ext cx="5227584" cy="496360"/>
          </a:xfrm>
          <a:prstGeom prst="rect">
            <a:avLst/>
          </a:prstGeom>
        </p:spPr>
      </p:pic>
      <p:sp>
        <p:nvSpPr>
          <p:cNvPr id="3" name="Pil ned 2" descr="Pil" title="Pil"/>
          <p:cNvSpPr/>
          <p:nvPr/>
        </p:nvSpPr>
        <p:spPr>
          <a:xfrm>
            <a:off x="6069101" y="5286754"/>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4" name="Pil ned 3" descr="Pil" title="Pil"/>
          <p:cNvSpPr/>
          <p:nvPr/>
        </p:nvSpPr>
        <p:spPr>
          <a:xfrm>
            <a:off x="9855199" y="5286754"/>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5" name="Pil ned 4" descr="Pil" title="Pil"/>
          <p:cNvSpPr/>
          <p:nvPr/>
        </p:nvSpPr>
        <p:spPr>
          <a:xfrm>
            <a:off x="7291094" y="5281428"/>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6" name="Pil ned 5" descr="Pil" title="Pil"/>
          <p:cNvSpPr/>
          <p:nvPr/>
        </p:nvSpPr>
        <p:spPr>
          <a:xfrm>
            <a:off x="8553813" y="5286753"/>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7" name="TekstSylinder 6">
            <a:extLst>
              <a:ext uri="{FF2B5EF4-FFF2-40B4-BE49-F238E27FC236}">
                <a16:creationId xmlns:a16="http://schemas.microsoft.com/office/drawing/2014/main" xmlns="" id="{ECED4734-2A59-4D17-874E-371F2221B3BF}"/>
              </a:ext>
            </a:extLst>
          </p:cNvPr>
          <p:cNvSpPr txBox="1"/>
          <p:nvPr/>
        </p:nvSpPr>
        <p:spPr>
          <a:xfrm>
            <a:off x="1127876" y="775565"/>
            <a:ext cx="5402233" cy="5570756"/>
          </a:xfrm>
          <a:prstGeom prst="rect">
            <a:avLst/>
          </a:prstGeom>
          <a:noFill/>
        </p:spPr>
        <p:txBody>
          <a:bodyPr wrap="square" rtlCol="0">
            <a:spAutoFit/>
          </a:bodyPr>
          <a:lstStyle/>
          <a:p>
            <a:r>
              <a:rPr lang="nb-NO" b="1" dirty="0">
                <a:solidFill>
                  <a:srgbClr val="5B9BD5">
                    <a:lumMod val="75000"/>
                  </a:srgbClr>
                </a:solidFill>
              </a:rPr>
              <a:t>TILTAK 1: </a:t>
            </a:r>
            <a:endParaRPr lang="nb-NO" dirty="0">
              <a:solidFill>
                <a:srgbClr val="5B9BD5">
                  <a:lumMod val="75000"/>
                </a:srgbClr>
              </a:solidFill>
            </a:endParaRPr>
          </a:p>
          <a:p>
            <a:r>
              <a:rPr lang="nb-NO" b="1" dirty="0">
                <a:solidFill>
                  <a:srgbClr val="44546A"/>
                </a:solidFill>
              </a:rPr>
              <a:t>IDENTIFISERE KJERNEDATASETT I INFRASTRUKTUREN </a:t>
            </a:r>
            <a:endParaRPr lang="nb-NO" dirty="0">
              <a:solidFill>
                <a:srgbClr val="44546A"/>
              </a:solidFill>
            </a:endParaRPr>
          </a:p>
          <a:p>
            <a:endParaRPr lang="nb-NO" sz="1600" dirty="0" smtClean="0">
              <a:solidFill>
                <a:srgbClr val="44546A"/>
              </a:solidFill>
            </a:endParaRPr>
          </a:p>
          <a:p>
            <a:r>
              <a:rPr lang="nb-NO" sz="1600" dirty="0" smtClean="0">
                <a:solidFill>
                  <a:srgbClr val="44546A"/>
                </a:solidFill>
              </a:rPr>
              <a:t>De </a:t>
            </a:r>
            <a:r>
              <a:rPr lang="nb-NO" sz="1600" dirty="0">
                <a:solidFill>
                  <a:srgbClr val="44546A"/>
                </a:solidFill>
              </a:rPr>
              <a:t>viktigste dataene – det vi kan kalle </a:t>
            </a:r>
            <a:r>
              <a:rPr lang="nb-NO" sz="1600" dirty="0" smtClean="0">
                <a:solidFill>
                  <a:srgbClr val="44546A"/>
                </a:solidFill>
              </a:rPr>
              <a:t>kjernedatasettene </a:t>
            </a:r>
            <a:r>
              <a:rPr lang="nb-NO" sz="1600" dirty="0">
                <a:solidFill>
                  <a:srgbClr val="44546A"/>
                </a:solidFill>
              </a:rPr>
              <a:t>– er fundamentet for hele infrastrukturen, og fordrer store ressurser å etablere, drifte og vedlikeholde. </a:t>
            </a:r>
            <a:endParaRPr lang="nb-NO" sz="1600" dirty="0" smtClean="0">
              <a:solidFill>
                <a:srgbClr val="44546A"/>
              </a:solidFill>
            </a:endParaRPr>
          </a:p>
          <a:p>
            <a:endParaRPr lang="nb-NO" sz="1600" dirty="0">
              <a:solidFill>
                <a:srgbClr val="44546A"/>
              </a:solidFill>
            </a:endParaRPr>
          </a:p>
          <a:p>
            <a:pPr marL="285750" indent="-285750">
              <a:buFont typeface="Arial" panose="020B0604020202020204" pitchFamily="34" charset="0"/>
              <a:buChar char="•"/>
            </a:pPr>
            <a:r>
              <a:rPr lang="nb-NO" sz="1600" dirty="0">
                <a:solidFill>
                  <a:srgbClr val="44546A"/>
                </a:solidFill>
              </a:rPr>
              <a:t>Utarbeide en nasjonal oversikt </a:t>
            </a:r>
            <a:r>
              <a:rPr lang="nb-NO" sz="1600" dirty="0" smtClean="0">
                <a:solidFill>
                  <a:srgbClr val="44546A"/>
                </a:solidFill>
              </a:rPr>
              <a:t>for </a:t>
            </a:r>
            <a:r>
              <a:rPr lang="nb-NO" sz="1600" dirty="0">
                <a:solidFill>
                  <a:srgbClr val="44546A"/>
                </a:solidFill>
              </a:rPr>
              <a:t>datasett som </a:t>
            </a:r>
            <a:r>
              <a:rPr lang="nb-NO" sz="1600" dirty="0" smtClean="0">
                <a:solidFill>
                  <a:srgbClr val="44546A"/>
                </a:solidFill>
              </a:rPr>
              <a:t>er kritiske for </a:t>
            </a:r>
            <a:r>
              <a:rPr lang="nb-NO" sz="1600" dirty="0">
                <a:solidFill>
                  <a:srgbClr val="44546A"/>
                </a:solidFill>
              </a:rPr>
              <a:t>mange oppgaver og utfordringer i samfunnet. </a:t>
            </a:r>
            <a:r>
              <a:rPr lang="nb-NO" sz="1600" dirty="0" smtClean="0">
                <a:solidFill>
                  <a:srgbClr val="44546A"/>
                </a:solidFill>
              </a:rPr>
              <a:t>Oversikten </a:t>
            </a:r>
            <a:r>
              <a:rPr lang="nb-NO" sz="1600" dirty="0">
                <a:solidFill>
                  <a:srgbClr val="44546A"/>
                </a:solidFill>
              </a:rPr>
              <a:t>skal være underlag for oppfølging av strategiens delmål og angi status med hensyn til utfordringer og gap.</a:t>
            </a:r>
          </a:p>
          <a:p>
            <a:pPr marL="285750" indent="-285750">
              <a:buFont typeface="Arial" panose="020B0604020202020204" pitchFamily="34" charset="0"/>
              <a:buChar char="•"/>
            </a:pPr>
            <a:r>
              <a:rPr lang="nb-NO" sz="1600" dirty="0">
                <a:solidFill>
                  <a:srgbClr val="44546A"/>
                </a:solidFill>
              </a:rPr>
              <a:t>Kartlegge om datasettene er faglig og tematisk tilrettelagt for bruk og understøtter forvaltningens, innbyggernes og næringslivets behov. </a:t>
            </a:r>
          </a:p>
          <a:p>
            <a:pPr marL="285750" indent="-285750">
              <a:buFont typeface="Arial" panose="020B0604020202020204" pitchFamily="34" charset="0"/>
              <a:buChar char="•"/>
            </a:pPr>
            <a:r>
              <a:rPr lang="nb-NO" sz="1600" dirty="0">
                <a:solidFill>
                  <a:srgbClr val="44546A"/>
                </a:solidFill>
              </a:rPr>
              <a:t>Bruksmønster og behov skal kartlegges sektorvis, ved å få fram behovene innen de enkelte departementenes og underliggende etaters ansvarsområder. </a:t>
            </a:r>
            <a:r>
              <a:rPr lang="nb-NO" sz="1600" dirty="0">
                <a:solidFill>
                  <a:srgbClr val="FF0000"/>
                </a:solidFill>
              </a:rPr>
              <a:t> </a:t>
            </a:r>
            <a:endParaRPr lang="nb-NO" sz="1600" dirty="0" smtClean="0">
              <a:solidFill>
                <a:srgbClr val="FF0000"/>
              </a:solidFill>
            </a:endParaRPr>
          </a:p>
          <a:p>
            <a:endParaRPr lang="nb-NO" sz="1600" dirty="0">
              <a:solidFill>
                <a:srgbClr val="44546A"/>
              </a:solidFill>
            </a:endParaRPr>
          </a:p>
          <a:p>
            <a:r>
              <a:rPr lang="nb-NO" sz="1600" b="1" dirty="0">
                <a:solidFill>
                  <a:srgbClr val="5B9BD5">
                    <a:lumMod val="75000"/>
                  </a:srgbClr>
                </a:solidFill>
              </a:rPr>
              <a:t>Gjennomføring: 2019 </a:t>
            </a:r>
            <a:r>
              <a:rPr lang="nb-NO" sz="1600" b="1" dirty="0" smtClean="0">
                <a:solidFill>
                  <a:srgbClr val="5B9BD5">
                    <a:lumMod val="75000"/>
                  </a:srgbClr>
                </a:solidFill>
              </a:rPr>
              <a:t>-2020 – </a:t>
            </a:r>
            <a:r>
              <a:rPr lang="nb-NO" sz="1600" b="1" dirty="0">
                <a:solidFill>
                  <a:srgbClr val="5B9BD5">
                    <a:lumMod val="75000"/>
                  </a:srgbClr>
                </a:solidFill>
              </a:rPr>
              <a:t>deretter løpende </a:t>
            </a:r>
          </a:p>
          <a:p>
            <a:r>
              <a:rPr lang="nb-NO" sz="1600" b="1" dirty="0">
                <a:solidFill>
                  <a:srgbClr val="5B9BD5">
                    <a:lumMod val="75000"/>
                  </a:srgbClr>
                </a:solidFill>
              </a:rPr>
              <a:t>Ansvarlig: Kartverket</a:t>
            </a:r>
          </a:p>
          <a:p>
            <a:r>
              <a:rPr lang="nb-NO" sz="1600" b="1" dirty="0">
                <a:solidFill>
                  <a:srgbClr val="5B9BD5">
                    <a:lumMod val="75000"/>
                  </a:srgbClr>
                </a:solidFill>
              </a:rPr>
              <a:t>Medvirkende: </a:t>
            </a:r>
            <a:r>
              <a:rPr lang="nb-NO" sz="1600" b="1" dirty="0" smtClean="0">
                <a:solidFill>
                  <a:srgbClr val="5B9BD5">
                    <a:lumMod val="75000"/>
                  </a:srgbClr>
                </a:solidFill>
              </a:rPr>
              <a:t>Aktører i offentlig og privat sektor</a:t>
            </a:r>
            <a:endParaRPr lang="nb-NO" sz="1600" b="1" dirty="0">
              <a:solidFill>
                <a:srgbClr val="5B9BD5">
                  <a:lumMod val="75000"/>
                </a:srgbClr>
              </a:solidFill>
            </a:endParaRPr>
          </a:p>
          <a:p>
            <a:r>
              <a:rPr lang="nb-NO" sz="1600" b="1" dirty="0" smtClean="0">
                <a:solidFill>
                  <a:srgbClr val="5B9BD5">
                    <a:lumMod val="75000"/>
                  </a:srgbClr>
                </a:solidFill>
              </a:rPr>
              <a:t>Delmål</a:t>
            </a:r>
            <a:r>
              <a:rPr lang="nb-NO" sz="1600" b="1" dirty="0">
                <a:solidFill>
                  <a:srgbClr val="5B9BD5">
                    <a:lumMod val="75000"/>
                  </a:srgbClr>
                </a:solidFill>
              </a:rPr>
              <a:t>: 1.1, 1.2, 2.1, 3.1, 3.2 …</a:t>
            </a:r>
            <a:endParaRPr lang="nb-NO" sz="1600" dirty="0">
              <a:solidFill>
                <a:prstClr val="black"/>
              </a:solidFill>
            </a:endParaRPr>
          </a:p>
        </p:txBody>
      </p:sp>
      <p:pic>
        <p:nvPicPr>
          <p:cNvPr id="8" name="Plassholder for innhold 14" descr="Bilde av geonorge - temainndeling" title="Bilde av geonorge - temainndeli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6878" y="1742752"/>
            <a:ext cx="4283812" cy="2409644"/>
          </a:xfrm>
          <a:prstGeom prst="rect">
            <a:avLst/>
          </a:prstGeom>
          <a:ln>
            <a:noFill/>
          </a:ln>
          <a:effectLst>
            <a:outerShdw blurRad="292100" dist="139700" dir="2700000" algn="tl" rotWithShape="0">
              <a:srgbClr val="333333">
                <a:alpha val="65000"/>
              </a:srgbClr>
            </a:outerShdw>
          </a:effectLst>
        </p:spPr>
      </p:pic>
      <p:sp>
        <p:nvSpPr>
          <p:cNvPr id="9" name="Tittel 8" hidden="1"/>
          <p:cNvSpPr>
            <a:spLocks noGrp="1"/>
          </p:cNvSpPr>
          <p:nvPr>
            <p:ph type="title" idx="4294967295"/>
          </p:nvPr>
        </p:nvSpPr>
        <p:spPr/>
        <p:txBody>
          <a:bodyPr/>
          <a:lstStyle/>
          <a:p>
            <a:r>
              <a:rPr lang="en-US" dirty="0" err="1" smtClean="0"/>
              <a:t>Tiltak</a:t>
            </a:r>
            <a:r>
              <a:rPr lang="en-US" dirty="0" smtClean="0"/>
              <a:t> 1: </a:t>
            </a:r>
            <a:r>
              <a:rPr lang="en-US" dirty="0" err="1" smtClean="0"/>
              <a:t>Identifisere</a:t>
            </a:r>
            <a:r>
              <a:rPr lang="en-US" baseline="0" dirty="0" smtClean="0"/>
              <a:t> </a:t>
            </a:r>
            <a:r>
              <a:rPr lang="en-US" baseline="0" dirty="0" err="1" smtClean="0"/>
              <a:t>kjernedatasett</a:t>
            </a:r>
            <a:r>
              <a:rPr lang="en-US" baseline="0" dirty="0" smtClean="0"/>
              <a:t> </a:t>
            </a:r>
            <a:r>
              <a:rPr lang="en-US" baseline="0" dirty="0" err="1" smtClean="0"/>
              <a:t>i</a:t>
            </a:r>
            <a:r>
              <a:rPr lang="en-US" baseline="0" dirty="0" smtClean="0"/>
              <a:t> </a:t>
            </a:r>
            <a:r>
              <a:rPr lang="en-US" baseline="0" dirty="0" err="1" smtClean="0"/>
              <a:t>infrastrukturen</a:t>
            </a:r>
            <a:endParaRPr lang="en-US" dirty="0"/>
          </a:p>
        </p:txBody>
      </p:sp>
    </p:spTree>
    <p:extLst>
      <p:ext uri="{BB962C8B-B14F-4D97-AF65-F5344CB8AC3E}">
        <p14:creationId xmlns:p14="http://schemas.microsoft.com/office/powerpoint/2010/main" val="13241713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xmlns="" id="{ECED4734-2A59-4D17-874E-371F2221B3BF}"/>
              </a:ext>
            </a:extLst>
          </p:cNvPr>
          <p:cNvSpPr txBox="1"/>
          <p:nvPr/>
        </p:nvSpPr>
        <p:spPr>
          <a:xfrm>
            <a:off x="1387367" y="380149"/>
            <a:ext cx="9564131" cy="646331"/>
          </a:xfrm>
          <a:prstGeom prst="rect">
            <a:avLst/>
          </a:prstGeom>
          <a:noFill/>
        </p:spPr>
        <p:txBody>
          <a:bodyPr wrap="square" rtlCol="0">
            <a:spAutoFit/>
          </a:bodyPr>
          <a:lstStyle/>
          <a:p>
            <a:r>
              <a:rPr lang="nb-NO" b="1" dirty="0">
                <a:solidFill>
                  <a:srgbClr val="5B9BD5">
                    <a:lumMod val="75000"/>
                  </a:srgbClr>
                </a:solidFill>
              </a:rPr>
              <a:t>TILTAK </a:t>
            </a:r>
            <a:r>
              <a:rPr lang="nb-NO" b="1" dirty="0" smtClean="0">
                <a:solidFill>
                  <a:srgbClr val="5B9BD5">
                    <a:lumMod val="75000"/>
                  </a:srgbClr>
                </a:solidFill>
              </a:rPr>
              <a:t>1&amp;2: </a:t>
            </a:r>
            <a:endParaRPr lang="nb-NO" dirty="0">
              <a:solidFill>
                <a:srgbClr val="5B9BD5">
                  <a:lumMod val="75000"/>
                </a:srgbClr>
              </a:solidFill>
            </a:endParaRPr>
          </a:p>
          <a:p>
            <a:r>
              <a:rPr lang="nb-NO" b="1" dirty="0">
                <a:solidFill>
                  <a:srgbClr val="44546A"/>
                </a:solidFill>
              </a:rPr>
              <a:t>IDENTIFISERE KJERNEDATASETT I </a:t>
            </a:r>
            <a:r>
              <a:rPr lang="nb-NO" b="1" dirty="0" smtClean="0">
                <a:solidFill>
                  <a:srgbClr val="44546A"/>
                </a:solidFill>
              </a:rPr>
              <a:t>INFRASTRUKTUREN, aktiviteter</a:t>
            </a:r>
            <a:endParaRPr lang="nb-NO" dirty="0">
              <a:solidFill>
                <a:srgbClr val="44546A"/>
              </a:solidFill>
            </a:endParaRPr>
          </a:p>
        </p:txBody>
      </p:sp>
      <p:graphicFrame>
        <p:nvGraphicFramePr>
          <p:cNvPr id="2" name="Tabell 1" descr="Tabell over tiltak " title="Tabell over tiltak "/>
          <p:cNvGraphicFramePr>
            <a:graphicFrameLocks noGrp="1"/>
          </p:cNvGraphicFramePr>
          <p:nvPr>
            <p:extLst/>
          </p:nvPr>
        </p:nvGraphicFramePr>
        <p:xfrm>
          <a:off x="1387366" y="1311966"/>
          <a:ext cx="9816022" cy="5065592"/>
        </p:xfrm>
        <a:graphic>
          <a:graphicData uri="http://schemas.openxmlformats.org/drawingml/2006/table">
            <a:tbl>
              <a:tblPr firstRow="1" firstCol="1" bandRow="1">
                <a:tableStyleId>{5C22544A-7EE6-4342-B048-85BDC9FD1C3A}</a:tableStyleId>
              </a:tblPr>
              <a:tblGrid>
                <a:gridCol w="1856766">
                  <a:extLst>
                    <a:ext uri="{9D8B030D-6E8A-4147-A177-3AD203B41FA5}">
                      <a16:colId xmlns:a16="http://schemas.microsoft.com/office/drawing/2014/main" xmlns="" val="557762766"/>
                    </a:ext>
                  </a:extLst>
                </a:gridCol>
                <a:gridCol w="4460682">
                  <a:extLst>
                    <a:ext uri="{9D8B030D-6E8A-4147-A177-3AD203B41FA5}">
                      <a16:colId xmlns:a16="http://schemas.microsoft.com/office/drawing/2014/main" xmlns="" val="1434736353"/>
                    </a:ext>
                  </a:extLst>
                </a:gridCol>
                <a:gridCol w="1630017">
                  <a:extLst>
                    <a:ext uri="{9D8B030D-6E8A-4147-A177-3AD203B41FA5}">
                      <a16:colId xmlns:a16="http://schemas.microsoft.com/office/drawing/2014/main" xmlns="" val="1315889591"/>
                    </a:ext>
                  </a:extLst>
                </a:gridCol>
                <a:gridCol w="1868557">
                  <a:extLst>
                    <a:ext uri="{9D8B030D-6E8A-4147-A177-3AD203B41FA5}">
                      <a16:colId xmlns:a16="http://schemas.microsoft.com/office/drawing/2014/main" xmlns="" val="2533135715"/>
                    </a:ext>
                  </a:extLst>
                </a:gridCol>
              </a:tblGrid>
              <a:tr h="333954">
                <a:tc>
                  <a:txBody>
                    <a:bodyPr/>
                    <a:lstStyle/>
                    <a:p>
                      <a:pPr>
                        <a:lnSpc>
                          <a:spcPct val="107000"/>
                        </a:lnSpc>
                        <a:spcAft>
                          <a:spcPts val="0"/>
                        </a:spcAft>
                      </a:pPr>
                      <a:r>
                        <a:rPr lang="nb-NO" sz="1100" dirty="0">
                          <a:effectLst/>
                        </a:rPr>
                        <a:t>Tittel på aktivitet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770" marR="55770" marT="0" marB="0"/>
                </a:tc>
                <a:tc>
                  <a:txBody>
                    <a:bodyPr/>
                    <a:lstStyle/>
                    <a:p>
                      <a:pPr>
                        <a:lnSpc>
                          <a:spcPct val="107000"/>
                        </a:lnSpc>
                        <a:spcAft>
                          <a:spcPts val="0"/>
                        </a:spcAft>
                      </a:pPr>
                      <a:r>
                        <a:rPr lang="nb-NO" sz="1100">
                          <a:effectLst/>
                        </a:rPr>
                        <a:t>Beskrivelse, mål for aktivitet</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5770" marR="55770" marT="0" marB="0"/>
                </a:tc>
                <a:tc>
                  <a:txBody>
                    <a:bodyPr/>
                    <a:lstStyle/>
                    <a:p>
                      <a:pPr>
                        <a:lnSpc>
                          <a:spcPct val="107000"/>
                        </a:lnSpc>
                        <a:spcAft>
                          <a:spcPts val="0"/>
                        </a:spcAft>
                      </a:pPr>
                      <a:r>
                        <a:rPr lang="nb-NO" sz="1100" dirty="0">
                          <a:effectLst/>
                        </a:rPr>
                        <a:t>Tidsrom for gjennom-føring av </a:t>
                      </a:r>
                      <a:r>
                        <a:rPr lang="nb-NO" sz="1100" dirty="0" smtClean="0">
                          <a:effectLst/>
                        </a:rPr>
                        <a:t>aktivitet</a:t>
                      </a:r>
                      <a:endParaRPr lang="nb-NO" sz="1100" dirty="0">
                        <a:effectLst/>
                      </a:endParaRPr>
                    </a:p>
                  </a:txBody>
                  <a:tcPr marL="55770" marR="55770" marT="0" marB="0"/>
                </a:tc>
                <a:tc>
                  <a:txBody>
                    <a:bodyPr/>
                    <a:lstStyle/>
                    <a:p>
                      <a:pPr>
                        <a:lnSpc>
                          <a:spcPct val="107000"/>
                        </a:lnSpc>
                        <a:spcAft>
                          <a:spcPts val="0"/>
                        </a:spcAft>
                      </a:pPr>
                      <a:r>
                        <a:rPr lang="nb-NO" sz="1100" dirty="0">
                          <a:effectLst/>
                        </a:rPr>
                        <a:t>Ansvarlig og deltagere i </a:t>
                      </a:r>
                      <a:r>
                        <a:rPr lang="nb-NO" sz="1100" dirty="0" smtClean="0">
                          <a:effectLst/>
                        </a:rPr>
                        <a:t>aktivitet</a:t>
                      </a:r>
                      <a:endParaRPr lang="nb-NO" sz="1100" dirty="0">
                        <a:effectLst/>
                      </a:endParaRPr>
                    </a:p>
                  </a:txBody>
                  <a:tcPr marL="55770" marR="55770" marT="0" marB="0"/>
                </a:tc>
                <a:extLst>
                  <a:ext uri="{0D108BD9-81ED-4DB2-BD59-A6C34878D82A}">
                    <a16:rowId xmlns:a16="http://schemas.microsoft.com/office/drawing/2014/main" xmlns="" val="831797831"/>
                  </a:ext>
                </a:extLst>
              </a:tr>
              <a:tr h="408984">
                <a:tc>
                  <a:txBody>
                    <a:bodyPr/>
                    <a:lstStyle/>
                    <a:p>
                      <a:pPr>
                        <a:lnSpc>
                          <a:spcPct val="107000"/>
                        </a:lnSpc>
                        <a:spcAft>
                          <a:spcPts val="0"/>
                        </a:spcAft>
                      </a:pPr>
                      <a:r>
                        <a:rPr lang="nb-NO" sz="1100">
                          <a:effectLst/>
                        </a:rPr>
                        <a:t> Arbeidsgruppe:</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5770" marR="55770" marT="0" marB="0"/>
                </a:tc>
                <a:tc>
                  <a:txBody>
                    <a:bodyPr/>
                    <a:lstStyle/>
                    <a:p>
                      <a:pPr marL="342900" lvl="0" indent="-342900">
                        <a:lnSpc>
                          <a:spcPct val="110000"/>
                        </a:lnSpc>
                        <a:spcAft>
                          <a:spcPts val="0"/>
                        </a:spcAft>
                        <a:buFont typeface="Symbol" panose="05050102010706020507" pitchFamily="18" charset="2"/>
                        <a:buChar char=""/>
                      </a:pPr>
                      <a:r>
                        <a:rPr lang="nb-NO" sz="1100">
                          <a:effectLst/>
                        </a:rPr>
                        <a:t>Gruppe med representanter fra etater. Skal bistå Kartverket i arbeidet. Arbeid med metodikker – gjennomføring – analyse. </a:t>
                      </a:r>
                      <a:endParaRPr lang="nb-NO" sz="1100">
                        <a:effectLst/>
                        <a:latin typeface="Calibri" panose="020F0502020204030204" pitchFamily="34" charset="0"/>
                        <a:ea typeface="Calibri" panose="020F0502020204030204" pitchFamily="34" charset="0"/>
                        <a:cs typeface="Lucida Sans Unicode" panose="020B0602030504020204" pitchFamily="34" charset="0"/>
                      </a:endParaRPr>
                    </a:p>
                  </a:txBody>
                  <a:tcPr marL="55770" marR="55770" marT="0" marB="0"/>
                </a:tc>
                <a:tc>
                  <a:txBody>
                    <a:bodyPr/>
                    <a:lstStyle/>
                    <a:p>
                      <a:pPr>
                        <a:lnSpc>
                          <a:spcPct val="107000"/>
                        </a:lnSpc>
                        <a:spcAft>
                          <a:spcPts val="0"/>
                        </a:spcAft>
                      </a:pPr>
                      <a:r>
                        <a:rPr lang="nb-NO" sz="1100">
                          <a:effectLst/>
                        </a:rPr>
                        <a:t>5/2019 – 12/2019</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5770" marR="55770" marT="0" marB="0"/>
                </a:tc>
                <a:tc>
                  <a:txBody>
                    <a:bodyPr/>
                    <a:lstStyle/>
                    <a:p>
                      <a:pPr marL="342900" lvl="0" indent="-342900">
                        <a:lnSpc>
                          <a:spcPct val="110000"/>
                        </a:lnSpc>
                        <a:spcAft>
                          <a:spcPts val="0"/>
                        </a:spcAft>
                        <a:buFont typeface="Symbol" panose="05050102010706020507" pitchFamily="18" charset="2"/>
                        <a:buChar char=""/>
                      </a:pPr>
                      <a:r>
                        <a:rPr lang="nb-NO" sz="1100">
                          <a:effectLst/>
                        </a:rPr>
                        <a:t>Kartverket</a:t>
                      </a:r>
                    </a:p>
                    <a:p>
                      <a:pPr marL="342900" lvl="0" indent="-342900">
                        <a:lnSpc>
                          <a:spcPct val="110000"/>
                        </a:lnSpc>
                        <a:spcAft>
                          <a:spcPts val="0"/>
                        </a:spcAft>
                        <a:buFont typeface="Symbol" panose="05050102010706020507" pitchFamily="18" charset="2"/>
                        <a:buChar char=""/>
                      </a:pPr>
                      <a:r>
                        <a:rPr lang="nb-NO" sz="1100">
                          <a:effectLst/>
                        </a:rPr>
                        <a:t>Arbeidsgruppe</a:t>
                      </a:r>
                      <a:endParaRPr lang="nb-NO" sz="1100">
                        <a:effectLst/>
                        <a:latin typeface="Calibri" panose="020F0502020204030204" pitchFamily="34" charset="0"/>
                        <a:ea typeface="Calibri" panose="020F0502020204030204" pitchFamily="34" charset="0"/>
                        <a:cs typeface="Lucida Sans Unicode" panose="020B0602030504020204" pitchFamily="34" charset="0"/>
                      </a:endParaRPr>
                    </a:p>
                  </a:txBody>
                  <a:tcPr marL="55770" marR="55770" marT="0" marB="0"/>
                </a:tc>
                <a:extLst>
                  <a:ext uri="{0D108BD9-81ED-4DB2-BD59-A6C34878D82A}">
                    <a16:rowId xmlns:a16="http://schemas.microsoft.com/office/drawing/2014/main" xmlns="" val="2082985641"/>
                  </a:ext>
                </a:extLst>
              </a:tr>
              <a:tr h="408984">
                <a:tc>
                  <a:txBody>
                    <a:bodyPr/>
                    <a:lstStyle/>
                    <a:p>
                      <a:pPr>
                        <a:lnSpc>
                          <a:spcPct val="107000"/>
                        </a:lnSpc>
                        <a:spcAft>
                          <a:spcPts val="0"/>
                        </a:spcAft>
                      </a:pPr>
                      <a:r>
                        <a:rPr lang="nb-NO" sz="1100">
                          <a:effectLst/>
                        </a:rPr>
                        <a:t>Avklare mål og behov:</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5770" marR="55770" marT="0" marB="0"/>
                </a:tc>
                <a:tc>
                  <a:txBody>
                    <a:bodyPr/>
                    <a:lstStyle/>
                    <a:p>
                      <a:pPr marL="342900" lvl="0" indent="-342900">
                        <a:lnSpc>
                          <a:spcPct val="110000"/>
                        </a:lnSpc>
                        <a:spcAft>
                          <a:spcPts val="0"/>
                        </a:spcAft>
                        <a:buFont typeface="Symbol" panose="05050102010706020507" pitchFamily="18" charset="2"/>
                        <a:buChar char=""/>
                      </a:pPr>
                      <a:r>
                        <a:rPr lang="nb-NO" sz="1100" dirty="0">
                          <a:effectLst/>
                        </a:rPr>
                        <a:t>Kjernedatakonsept skal danne grunnlag for nasjonale og </a:t>
                      </a:r>
                      <a:r>
                        <a:rPr lang="nb-NO" sz="1100" dirty="0" err="1">
                          <a:effectLst/>
                        </a:rPr>
                        <a:t>sektorvise</a:t>
                      </a:r>
                      <a:r>
                        <a:rPr lang="nb-NO" sz="1100" dirty="0">
                          <a:effectLst/>
                        </a:rPr>
                        <a:t> prioriteringer. KMD skal avklare  behov og mål for arbeidet</a:t>
                      </a:r>
                      <a:endParaRPr lang="nb-NO" sz="1100" dirty="0">
                        <a:effectLst/>
                        <a:latin typeface="Calibri" panose="020F0502020204030204" pitchFamily="34" charset="0"/>
                        <a:ea typeface="Calibri" panose="020F0502020204030204" pitchFamily="34" charset="0"/>
                        <a:cs typeface="Lucida Sans Unicode" panose="020B0602030504020204" pitchFamily="34" charset="0"/>
                      </a:endParaRPr>
                    </a:p>
                  </a:txBody>
                  <a:tcPr marL="55770" marR="55770" marT="0" marB="0"/>
                </a:tc>
                <a:tc>
                  <a:txBody>
                    <a:bodyPr/>
                    <a:lstStyle/>
                    <a:p>
                      <a:pPr>
                        <a:lnSpc>
                          <a:spcPct val="107000"/>
                        </a:lnSpc>
                        <a:spcAft>
                          <a:spcPts val="0"/>
                        </a:spcAft>
                      </a:pPr>
                      <a:r>
                        <a:rPr lang="nb-NO" sz="1100" dirty="0">
                          <a:effectLst/>
                        </a:rPr>
                        <a:t>5/2019-7/2019</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770" marR="55770" marT="0" marB="0"/>
                </a:tc>
                <a:tc>
                  <a:txBody>
                    <a:bodyPr/>
                    <a:lstStyle/>
                    <a:p>
                      <a:pPr marL="342900" lvl="0" indent="-342900">
                        <a:lnSpc>
                          <a:spcPct val="110000"/>
                        </a:lnSpc>
                        <a:spcAft>
                          <a:spcPts val="0"/>
                        </a:spcAft>
                        <a:buFont typeface="Symbol" panose="05050102010706020507" pitchFamily="18" charset="2"/>
                        <a:buChar char=""/>
                      </a:pPr>
                      <a:r>
                        <a:rPr lang="nb-NO" sz="1100">
                          <a:effectLst/>
                        </a:rPr>
                        <a:t>KMD</a:t>
                      </a:r>
                    </a:p>
                    <a:p>
                      <a:pPr marL="457200">
                        <a:lnSpc>
                          <a:spcPct val="110000"/>
                        </a:lnSpc>
                        <a:spcAft>
                          <a:spcPts val="0"/>
                        </a:spcAft>
                      </a:pPr>
                      <a:r>
                        <a:rPr lang="nb-NO" sz="1100">
                          <a:effectLst/>
                        </a:rPr>
                        <a:t> </a:t>
                      </a:r>
                      <a:endParaRPr lang="nb-NO" sz="1100">
                        <a:effectLst/>
                        <a:latin typeface="Calibri" panose="020F0502020204030204" pitchFamily="34" charset="0"/>
                        <a:ea typeface="Calibri" panose="020F0502020204030204" pitchFamily="34" charset="0"/>
                        <a:cs typeface="Lucida Sans Unicode" panose="020B0602030504020204" pitchFamily="34" charset="0"/>
                      </a:endParaRPr>
                    </a:p>
                  </a:txBody>
                  <a:tcPr marL="55770" marR="55770" marT="0" marB="0"/>
                </a:tc>
                <a:extLst>
                  <a:ext uri="{0D108BD9-81ED-4DB2-BD59-A6C34878D82A}">
                    <a16:rowId xmlns:a16="http://schemas.microsoft.com/office/drawing/2014/main" xmlns="" val="498417159"/>
                  </a:ext>
                </a:extLst>
              </a:tr>
              <a:tr h="272656">
                <a:tc>
                  <a:txBody>
                    <a:bodyPr/>
                    <a:lstStyle/>
                    <a:p>
                      <a:pPr>
                        <a:lnSpc>
                          <a:spcPct val="107000"/>
                        </a:lnSpc>
                        <a:spcAft>
                          <a:spcPts val="0"/>
                        </a:spcAft>
                      </a:pPr>
                      <a:r>
                        <a:rPr lang="nb-NO" sz="1100">
                          <a:effectLst/>
                        </a:rPr>
                        <a:t>Dokumentstudie</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5770" marR="55770" marT="0" marB="0"/>
                </a:tc>
                <a:tc>
                  <a:txBody>
                    <a:bodyPr/>
                    <a:lstStyle/>
                    <a:p>
                      <a:pPr marL="342900" lvl="0" indent="-342900">
                        <a:lnSpc>
                          <a:spcPct val="110000"/>
                        </a:lnSpc>
                        <a:spcAft>
                          <a:spcPts val="0"/>
                        </a:spcAft>
                        <a:buFont typeface="Symbol" panose="05050102010706020507" pitchFamily="18" charset="2"/>
                        <a:buChar char=""/>
                      </a:pPr>
                      <a:r>
                        <a:rPr lang="nb-NO" sz="1100">
                          <a:effectLst/>
                        </a:rPr>
                        <a:t>Dokumentstudier av tidligere utførte kartlegginger av geodata brukerbehov i ulike sektorer, etater, prosesser. </a:t>
                      </a:r>
                      <a:endParaRPr lang="nb-NO" sz="1100">
                        <a:effectLst/>
                        <a:latin typeface="Calibri" panose="020F0502020204030204" pitchFamily="34" charset="0"/>
                        <a:ea typeface="Calibri" panose="020F0502020204030204" pitchFamily="34" charset="0"/>
                        <a:cs typeface="Lucida Sans Unicode" panose="020B0602030504020204" pitchFamily="34" charset="0"/>
                      </a:endParaRPr>
                    </a:p>
                  </a:txBody>
                  <a:tcPr marL="55770" marR="55770" marT="0" marB="0"/>
                </a:tc>
                <a:tc>
                  <a:txBody>
                    <a:bodyPr/>
                    <a:lstStyle/>
                    <a:p>
                      <a:pPr>
                        <a:lnSpc>
                          <a:spcPct val="107000"/>
                        </a:lnSpc>
                        <a:spcAft>
                          <a:spcPts val="0"/>
                        </a:spcAft>
                      </a:pPr>
                      <a:r>
                        <a:rPr lang="nb-NO" sz="1100">
                          <a:effectLst/>
                        </a:rPr>
                        <a:t>5/2019-09/2019</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5770" marR="55770" marT="0" marB="0"/>
                </a:tc>
                <a:tc>
                  <a:txBody>
                    <a:bodyPr/>
                    <a:lstStyle/>
                    <a:p>
                      <a:pPr marL="342900" lvl="0" indent="-342900">
                        <a:lnSpc>
                          <a:spcPct val="110000"/>
                        </a:lnSpc>
                        <a:spcAft>
                          <a:spcPts val="0"/>
                        </a:spcAft>
                        <a:buFont typeface="Symbol" panose="05050102010706020507" pitchFamily="18" charset="2"/>
                        <a:buChar char=""/>
                      </a:pPr>
                      <a:r>
                        <a:rPr lang="nb-NO" sz="1100">
                          <a:effectLst/>
                        </a:rPr>
                        <a:t>Kartverket</a:t>
                      </a:r>
                    </a:p>
                    <a:p>
                      <a:pPr marL="457200">
                        <a:lnSpc>
                          <a:spcPct val="110000"/>
                        </a:lnSpc>
                        <a:spcAft>
                          <a:spcPts val="0"/>
                        </a:spcAft>
                      </a:pPr>
                      <a:r>
                        <a:rPr lang="nb-NO" sz="1100">
                          <a:effectLst/>
                        </a:rPr>
                        <a:t> </a:t>
                      </a:r>
                      <a:endParaRPr lang="nb-NO" sz="1100">
                        <a:effectLst/>
                        <a:latin typeface="Calibri" panose="020F0502020204030204" pitchFamily="34" charset="0"/>
                        <a:ea typeface="Calibri" panose="020F0502020204030204" pitchFamily="34" charset="0"/>
                        <a:cs typeface="Lucida Sans Unicode" panose="020B0602030504020204" pitchFamily="34" charset="0"/>
                      </a:endParaRPr>
                    </a:p>
                  </a:txBody>
                  <a:tcPr marL="55770" marR="55770" marT="0" marB="0"/>
                </a:tc>
                <a:extLst>
                  <a:ext uri="{0D108BD9-81ED-4DB2-BD59-A6C34878D82A}">
                    <a16:rowId xmlns:a16="http://schemas.microsoft.com/office/drawing/2014/main" xmlns="" val="252863455"/>
                  </a:ext>
                </a:extLst>
              </a:tr>
              <a:tr h="272656">
                <a:tc>
                  <a:txBody>
                    <a:bodyPr/>
                    <a:lstStyle/>
                    <a:p>
                      <a:pPr>
                        <a:lnSpc>
                          <a:spcPct val="107000"/>
                        </a:lnSpc>
                        <a:spcAft>
                          <a:spcPts val="0"/>
                        </a:spcAft>
                      </a:pPr>
                      <a:r>
                        <a:rPr lang="nb-NO" sz="1100">
                          <a:effectLst/>
                        </a:rPr>
                        <a:t>Intervjustudie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5770" marR="55770" marT="0" marB="0"/>
                </a:tc>
                <a:tc>
                  <a:txBody>
                    <a:bodyPr/>
                    <a:lstStyle/>
                    <a:p>
                      <a:pPr marL="342900" lvl="0" indent="-342900">
                        <a:lnSpc>
                          <a:spcPct val="110000"/>
                        </a:lnSpc>
                        <a:spcAft>
                          <a:spcPts val="0"/>
                        </a:spcAft>
                        <a:buFont typeface="Symbol" panose="05050102010706020507" pitchFamily="18" charset="2"/>
                        <a:buChar char=""/>
                      </a:pPr>
                      <a:r>
                        <a:rPr lang="nb-NO" sz="1100" dirty="0" err="1">
                          <a:effectLst/>
                        </a:rPr>
                        <a:t>Sektorvise</a:t>
                      </a:r>
                      <a:r>
                        <a:rPr lang="nb-NO" sz="1100" dirty="0">
                          <a:effectLst/>
                        </a:rPr>
                        <a:t> intervjurunder; fokus på offentlige etater, men også kontakt med konsulentbransje mv</a:t>
                      </a:r>
                      <a:endParaRPr lang="nb-NO" sz="1100" dirty="0">
                        <a:effectLst/>
                        <a:latin typeface="Calibri" panose="020F0502020204030204" pitchFamily="34" charset="0"/>
                        <a:ea typeface="Calibri" panose="020F0502020204030204" pitchFamily="34" charset="0"/>
                        <a:cs typeface="Lucida Sans Unicode" panose="020B0602030504020204" pitchFamily="34" charset="0"/>
                      </a:endParaRPr>
                    </a:p>
                  </a:txBody>
                  <a:tcPr marL="55770" marR="55770" marT="0" marB="0"/>
                </a:tc>
                <a:tc>
                  <a:txBody>
                    <a:bodyPr/>
                    <a:lstStyle/>
                    <a:p>
                      <a:pPr>
                        <a:lnSpc>
                          <a:spcPct val="107000"/>
                        </a:lnSpc>
                        <a:spcAft>
                          <a:spcPts val="0"/>
                        </a:spcAft>
                      </a:pPr>
                      <a:r>
                        <a:rPr lang="nb-NO" sz="1100">
                          <a:effectLst/>
                        </a:rPr>
                        <a:t>6/2019-11/2019</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5770" marR="55770" marT="0" marB="0"/>
                </a:tc>
                <a:tc>
                  <a:txBody>
                    <a:bodyPr/>
                    <a:lstStyle/>
                    <a:p>
                      <a:pPr marL="342900" lvl="0" indent="-342900">
                        <a:lnSpc>
                          <a:spcPct val="110000"/>
                        </a:lnSpc>
                        <a:spcAft>
                          <a:spcPts val="0"/>
                        </a:spcAft>
                        <a:buFont typeface="Symbol" panose="05050102010706020507" pitchFamily="18" charset="2"/>
                        <a:buChar char=""/>
                      </a:pPr>
                      <a:r>
                        <a:rPr lang="nb-NO" sz="1100">
                          <a:effectLst/>
                        </a:rPr>
                        <a:t>Kartverket</a:t>
                      </a:r>
                    </a:p>
                    <a:p>
                      <a:pPr marL="457200">
                        <a:lnSpc>
                          <a:spcPct val="110000"/>
                        </a:lnSpc>
                        <a:spcAft>
                          <a:spcPts val="0"/>
                        </a:spcAft>
                      </a:pPr>
                      <a:r>
                        <a:rPr lang="nb-NO" sz="1100">
                          <a:effectLst/>
                        </a:rPr>
                        <a:t> </a:t>
                      </a:r>
                      <a:endParaRPr lang="nb-NO" sz="1100">
                        <a:effectLst/>
                        <a:latin typeface="Calibri" panose="020F0502020204030204" pitchFamily="34" charset="0"/>
                        <a:ea typeface="Calibri" panose="020F0502020204030204" pitchFamily="34" charset="0"/>
                        <a:cs typeface="Lucida Sans Unicode" panose="020B0602030504020204" pitchFamily="34" charset="0"/>
                      </a:endParaRPr>
                    </a:p>
                  </a:txBody>
                  <a:tcPr marL="55770" marR="55770" marT="0" marB="0"/>
                </a:tc>
                <a:extLst>
                  <a:ext uri="{0D108BD9-81ED-4DB2-BD59-A6C34878D82A}">
                    <a16:rowId xmlns:a16="http://schemas.microsoft.com/office/drawing/2014/main" xmlns="" val="1246749671"/>
                  </a:ext>
                </a:extLst>
              </a:tr>
              <a:tr h="681639">
                <a:tc>
                  <a:txBody>
                    <a:bodyPr/>
                    <a:lstStyle/>
                    <a:p>
                      <a:pPr>
                        <a:lnSpc>
                          <a:spcPct val="107000"/>
                        </a:lnSpc>
                        <a:spcAft>
                          <a:spcPts val="0"/>
                        </a:spcAft>
                      </a:pPr>
                      <a:r>
                        <a:rPr lang="nb-NO" sz="1100">
                          <a:effectLst/>
                        </a:rPr>
                        <a:t>Rapport Fase 1:  anbefalinger, tiltak</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5770" marR="55770" marT="0" marB="0"/>
                </a:tc>
                <a:tc>
                  <a:txBody>
                    <a:bodyPr/>
                    <a:lstStyle/>
                    <a:p>
                      <a:pPr marL="342900" lvl="0" indent="-342900">
                        <a:lnSpc>
                          <a:spcPct val="110000"/>
                        </a:lnSpc>
                        <a:spcAft>
                          <a:spcPts val="0"/>
                        </a:spcAft>
                        <a:buFont typeface="Symbol" panose="05050102010706020507" pitchFamily="18" charset="2"/>
                        <a:buChar char=""/>
                      </a:pPr>
                      <a:r>
                        <a:rPr lang="nb-NO" sz="1100" dirty="0">
                          <a:effectLst/>
                        </a:rPr>
                        <a:t>Oppsummering av funn, flaskehalser, utfordringer, gap. Vurdere opp mot kjente og forventede trender neste 10-15 år. Anbefalinger som bør påvirke strategisk prioritering av tiltak om kunnskapsgrunnlaget. </a:t>
                      </a:r>
                    </a:p>
                    <a:p>
                      <a:pPr marL="342900" lvl="0" indent="-342900">
                        <a:lnSpc>
                          <a:spcPct val="110000"/>
                        </a:lnSpc>
                        <a:spcAft>
                          <a:spcPts val="0"/>
                        </a:spcAft>
                        <a:buFont typeface="Symbol" panose="05050102010706020507" pitchFamily="18" charset="2"/>
                        <a:buChar char=""/>
                      </a:pPr>
                      <a:r>
                        <a:rPr lang="nb-NO" sz="1100" dirty="0">
                          <a:effectLst/>
                        </a:rPr>
                        <a:t>Metodikk for «kjøreregler» for prioritering </a:t>
                      </a:r>
                      <a:endParaRPr lang="nb-NO" sz="1100" dirty="0">
                        <a:effectLst/>
                        <a:latin typeface="Calibri" panose="020F0502020204030204" pitchFamily="34" charset="0"/>
                        <a:ea typeface="Calibri" panose="020F0502020204030204" pitchFamily="34" charset="0"/>
                        <a:cs typeface="Lucida Sans Unicode" panose="020B0602030504020204" pitchFamily="34" charset="0"/>
                      </a:endParaRPr>
                    </a:p>
                  </a:txBody>
                  <a:tcPr marL="55770" marR="55770" marT="0" marB="0"/>
                </a:tc>
                <a:tc>
                  <a:txBody>
                    <a:bodyPr/>
                    <a:lstStyle/>
                    <a:p>
                      <a:pPr>
                        <a:lnSpc>
                          <a:spcPct val="107000"/>
                        </a:lnSpc>
                        <a:spcAft>
                          <a:spcPts val="0"/>
                        </a:spcAft>
                      </a:pPr>
                      <a:r>
                        <a:rPr lang="nb-NO" sz="1100">
                          <a:effectLst/>
                        </a:rPr>
                        <a:t>12/2019</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5770" marR="55770" marT="0" marB="0"/>
                </a:tc>
                <a:tc>
                  <a:txBody>
                    <a:bodyPr/>
                    <a:lstStyle/>
                    <a:p>
                      <a:pPr marL="342900" lvl="0" indent="-342900">
                        <a:lnSpc>
                          <a:spcPct val="110000"/>
                        </a:lnSpc>
                        <a:spcAft>
                          <a:spcPts val="0"/>
                        </a:spcAft>
                        <a:buFont typeface="Symbol" panose="05050102010706020507" pitchFamily="18" charset="2"/>
                        <a:buChar char=""/>
                      </a:pPr>
                      <a:r>
                        <a:rPr lang="nb-NO" sz="1100" dirty="0">
                          <a:effectLst/>
                        </a:rPr>
                        <a:t>Kartverket</a:t>
                      </a:r>
                    </a:p>
                    <a:p>
                      <a:pPr marL="457200">
                        <a:lnSpc>
                          <a:spcPct val="110000"/>
                        </a:lnSpc>
                        <a:spcAft>
                          <a:spcPts val="0"/>
                        </a:spcAft>
                      </a:pPr>
                      <a:r>
                        <a:rPr lang="nb-NO" sz="1100" dirty="0">
                          <a:effectLst/>
                        </a:rPr>
                        <a:t> </a:t>
                      </a:r>
                      <a:endParaRPr lang="nb-NO" sz="1100" dirty="0">
                        <a:effectLst/>
                        <a:latin typeface="Calibri" panose="020F0502020204030204" pitchFamily="34" charset="0"/>
                        <a:ea typeface="Calibri" panose="020F0502020204030204" pitchFamily="34" charset="0"/>
                        <a:cs typeface="Lucida Sans Unicode" panose="020B0602030504020204" pitchFamily="34" charset="0"/>
                      </a:endParaRPr>
                    </a:p>
                  </a:txBody>
                  <a:tcPr marL="55770" marR="55770" marT="0" marB="0"/>
                </a:tc>
                <a:extLst>
                  <a:ext uri="{0D108BD9-81ED-4DB2-BD59-A6C34878D82A}">
                    <a16:rowId xmlns:a16="http://schemas.microsoft.com/office/drawing/2014/main" xmlns="" val="1892700774"/>
                  </a:ext>
                </a:extLst>
              </a:tr>
              <a:tr h="408984">
                <a:tc>
                  <a:txBody>
                    <a:bodyPr/>
                    <a:lstStyle/>
                    <a:p>
                      <a:pPr>
                        <a:lnSpc>
                          <a:spcPct val="107000"/>
                        </a:lnSpc>
                        <a:spcAft>
                          <a:spcPts val="0"/>
                        </a:spcAft>
                      </a:pPr>
                      <a:r>
                        <a:rPr lang="nb-NO" sz="1100" dirty="0" err="1">
                          <a:effectLst/>
                        </a:rPr>
                        <a:t>Sektorvise</a:t>
                      </a:r>
                      <a:r>
                        <a:rPr lang="nb-NO" sz="1100" dirty="0">
                          <a:effectLst/>
                        </a:rPr>
                        <a:t> analyser – Metodikk og forberedende </a:t>
                      </a:r>
                      <a:r>
                        <a:rPr lang="nb-NO" sz="1100" dirty="0" smtClean="0">
                          <a:effectLst/>
                        </a:rPr>
                        <a:t>arbeid</a:t>
                      </a:r>
                      <a:endParaRPr lang="nb-NO" sz="1100" dirty="0">
                        <a:effectLst/>
                      </a:endParaRPr>
                    </a:p>
                  </a:txBody>
                  <a:tcPr marL="55770" marR="55770" marT="0" marB="0"/>
                </a:tc>
                <a:tc>
                  <a:txBody>
                    <a:bodyPr/>
                    <a:lstStyle/>
                    <a:p>
                      <a:pPr marL="342900" lvl="0" indent="-342900">
                        <a:lnSpc>
                          <a:spcPct val="110000"/>
                        </a:lnSpc>
                        <a:spcAft>
                          <a:spcPts val="0"/>
                        </a:spcAft>
                        <a:buFont typeface="Symbol" panose="05050102010706020507" pitchFamily="18" charset="2"/>
                        <a:buChar char=""/>
                      </a:pPr>
                      <a:r>
                        <a:rPr lang="nb-NO" sz="1100" dirty="0">
                          <a:effectLst/>
                        </a:rPr>
                        <a:t>Bruke justert metodikk ut fra Landbruksdirektoratet som har/vil gjennomføre slike analyser for sine store ansvarsområder og arbeidsprosesser. </a:t>
                      </a:r>
                      <a:endParaRPr lang="nb-NO" sz="1100" dirty="0">
                        <a:effectLst/>
                        <a:latin typeface="Calibri" panose="020F0502020204030204" pitchFamily="34" charset="0"/>
                        <a:ea typeface="Calibri" panose="020F0502020204030204" pitchFamily="34" charset="0"/>
                        <a:cs typeface="Lucida Sans Unicode" panose="020B0602030504020204" pitchFamily="34" charset="0"/>
                      </a:endParaRPr>
                    </a:p>
                  </a:txBody>
                  <a:tcPr marL="55770" marR="55770" marT="0" marB="0"/>
                </a:tc>
                <a:tc>
                  <a:txBody>
                    <a:bodyPr/>
                    <a:lstStyle/>
                    <a:p>
                      <a:pPr>
                        <a:lnSpc>
                          <a:spcPct val="107000"/>
                        </a:lnSpc>
                        <a:spcAft>
                          <a:spcPts val="0"/>
                        </a:spcAft>
                      </a:pPr>
                      <a:r>
                        <a:rPr lang="nb-NO" sz="1100">
                          <a:effectLst/>
                        </a:rPr>
                        <a:t>8/2019-10/2019</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5770" marR="55770" marT="0" marB="0"/>
                </a:tc>
                <a:tc>
                  <a:txBody>
                    <a:bodyPr/>
                    <a:lstStyle/>
                    <a:p>
                      <a:pPr marL="342900" lvl="0" indent="-342900">
                        <a:lnSpc>
                          <a:spcPct val="110000"/>
                        </a:lnSpc>
                        <a:spcAft>
                          <a:spcPts val="0"/>
                        </a:spcAft>
                        <a:buFont typeface="Symbol" panose="05050102010706020507" pitchFamily="18" charset="2"/>
                        <a:buChar char=""/>
                      </a:pPr>
                      <a:r>
                        <a:rPr lang="nb-NO" sz="1100">
                          <a:effectLst/>
                        </a:rPr>
                        <a:t>Kartverket</a:t>
                      </a:r>
                    </a:p>
                    <a:p>
                      <a:pPr>
                        <a:lnSpc>
                          <a:spcPct val="107000"/>
                        </a:lnSpc>
                        <a:spcAft>
                          <a:spcPts val="0"/>
                        </a:spcAft>
                      </a:pPr>
                      <a:r>
                        <a:rPr lang="nb-NO" sz="1100">
                          <a:effectLst/>
                        </a:rPr>
                        <a: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5770" marR="55770" marT="0" marB="0"/>
                </a:tc>
                <a:extLst>
                  <a:ext uri="{0D108BD9-81ED-4DB2-BD59-A6C34878D82A}">
                    <a16:rowId xmlns:a16="http://schemas.microsoft.com/office/drawing/2014/main" xmlns="" val="3280299805"/>
                  </a:ext>
                </a:extLst>
              </a:tr>
              <a:tr h="408984">
                <a:tc>
                  <a:txBody>
                    <a:bodyPr/>
                    <a:lstStyle/>
                    <a:p>
                      <a:pPr>
                        <a:lnSpc>
                          <a:spcPct val="107000"/>
                        </a:lnSpc>
                        <a:spcAft>
                          <a:spcPts val="0"/>
                        </a:spcAft>
                      </a:pPr>
                      <a:r>
                        <a:rPr lang="nb-NO" sz="1100">
                          <a:effectLst/>
                        </a:rPr>
                        <a:t>Sektorvise analyser – </a:t>
                      </a:r>
                    </a:p>
                    <a:p>
                      <a:pPr>
                        <a:lnSpc>
                          <a:spcPct val="107000"/>
                        </a:lnSpc>
                        <a:spcAft>
                          <a:spcPts val="0"/>
                        </a:spcAft>
                      </a:pPr>
                      <a:r>
                        <a:rPr lang="nb-NO" sz="1100">
                          <a:effectLst/>
                        </a:rPr>
                        <a:t>arbeidsprosesser</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5770" marR="55770" marT="0" marB="0"/>
                </a:tc>
                <a:tc>
                  <a:txBody>
                    <a:bodyPr/>
                    <a:lstStyle/>
                    <a:p>
                      <a:pPr marL="342900" lvl="0" indent="-342900">
                        <a:lnSpc>
                          <a:spcPct val="110000"/>
                        </a:lnSpc>
                        <a:spcAft>
                          <a:spcPts val="0"/>
                        </a:spcAft>
                        <a:buFont typeface="Symbol" panose="05050102010706020507" pitchFamily="18" charset="2"/>
                        <a:buChar char=""/>
                      </a:pPr>
                      <a:r>
                        <a:rPr lang="nb-NO" sz="1100">
                          <a:effectLst/>
                        </a:rPr>
                        <a:t>Etater selv gjennomfører noen slike analyser pr etat</a:t>
                      </a:r>
                    </a:p>
                    <a:p>
                      <a:pPr marL="342900" lvl="0" indent="-342900">
                        <a:lnSpc>
                          <a:spcPct val="110000"/>
                        </a:lnSpc>
                        <a:spcAft>
                          <a:spcPts val="0"/>
                        </a:spcAft>
                        <a:buFont typeface="Symbol" panose="05050102010706020507" pitchFamily="18" charset="2"/>
                        <a:buChar char=""/>
                      </a:pPr>
                      <a:r>
                        <a:rPr lang="nb-NO" sz="1100">
                          <a:effectLst/>
                        </a:rPr>
                        <a:t>Velge 3-6 etater</a:t>
                      </a:r>
                    </a:p>
                    <a:p>
                      <a:pPr marL="342900" lvl="0" indent="-342900">
                        <a:lnSpc>
                          <a:spcPct val="110000"/>
                        </a:lnSpc>
                        <a:spcAft>
                          <a:spcPts val="0"/>
                        </a:spcAft>
                        <a:buFont typeface="Symbol" panose="05050102010706020507" pitchFamily="18" charset="2"/>
                        <a:buChar char=""/>
                      </a:pPr>
                      <a:r>
                        <a:rPr lang="nb-NO" sz="1100">
                          <a:effectLst/>
                        </a:rPr>
                        <a:t>Velge 10-20 arbeidsprosesser </a:t>
                      </a:r>
                      <a:endParaRPr lang="nb-NO" sz="1100">
                        <a:effectLst/>
                        <a:latin typeface="Calibri" panose="020F0502020204030204" pitchFamily="34" charset="0"/>
                        <a:ea typeface="Calibri" panose="020F0502020204030204" pitchFamily="34" charset="0"/>
                        <a:cs typeface="Lucida Sans Unicode" panose="020B0602030504020204" pitchFamily="34" charset="0"/>
                      </a:endParaRPr>
                    </a:p>
                  </a:txBody>
                  <a:tcPr marL="55770" marR="55770" marT="0" marB="0"/>
                </a:tc>
                <a:tc>
                  <a:txBody>
                    <a:bodyPr/>
                    <a:lstStyle/>
                    <a:p>
                      <a:pPr>
                        <a:lnSpc>
                          <a:spcPct val="107000"/>
                        </a:lnSpc>
                        <a:spcAft>
                          <a:spcPts val="0"/>
                        </a:spcAft>
                      </a:pPr>
                      <a:r>
                        <a:rPr lang="nb-NO" sz="1100">
                          <a:effectLst/>
                        </a:rPr>
                        <a:t>11/2019-9/2020</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5770" marR="55770" marT="0" marB="0"/>
                </a:tc>
                <a:tc>
                  <a:txBody>
                    <a:bodyPr/>
                    <a:lstStyle/>
                    <a:p>
                      <a:pPr marL="342900" lvl="0" indent="-342900">
                        <a:lnSpc>
                          <a:spcPct val="110000"/>
                        </a:lnSpc>
                        <a:spcAft>
                          <a:spcPts val="0"/>
                        </a:spcAft>
                        <a:buFont typeface="Symbol" panose="05050102010706020507" pitchFamily="18" charset="2"/>
                        <a:buChar char=""/>
                      </a:pPr>
                      <a:r>
                        <a:rPr lang="nb-NO" sz="1100">
                          <a:effectLst/>
                        </a:rPr>
                        <a:t>Etater/ Sektorene</a:t>
                      </a:r>
                    </a:p>
                    <a:p>
                      <a:pPr marL="457200">
                        <a:lnSpc>
                          <a:spcPct val="110000"/>
                        </a:lnSpc>
                        <a:spcAft>
                          <a:spcPts val="0"/>
                        </a:spcAft>
                      </a:pPr>
                      <a:r>
                        <a:rPr lang="nb-NO" sz="1100">
                          <a:effectLst/>
                        </a:rPr>
                        <a:t> </a:t>
                      </a:r>
                      <a:endParaRPr lang="nb-NO" sz="1100">
                        <a:effectLst/>
                        <a:latin typeface="Calibri" panose="020F0502020204030204" pitchFamily="34" charset="0"/>
                        <a:ea typeface="Calibri" panose="020F0502020204030204" pitchFamily="34" charset="0"/>
                        <a:cs typeface="Lucida Sans Unicode" panose="020B0602030504020204" pitchFamily="34" charset="0"/>
                      </a:endParaRPr>
                    </a:p>
                  </a:txBody>
                  <a:tcPr marL="55770" marR="55770" marT="0" marB="0"/>
                </a:tc>
                <a:extLst>
                  <a:ext uri="{0D108BD9-81ED-4DB2-BD59-A6C34878D82A}">
                    <a16:rowId xmlns:a16="http://schemas.microsoft.com/office/drawing/2014/main" xmlns="" val="1112633764"/>
                  </a:ext>
                </a:extLst>
              </a:tr>
              <a:tr h="817967">
                <a:tc>
                  <a:txBody>
                    <a:bodyPr/>
                    <a:lstStyle/>
                    <a:p>
                      <a:pPr>
                        <a:lnSpc>
                          <a:spcPct val="107000"/>
                        </a:lnSpc>
                        <a:spcAft>
                          <a:spcPts val="0"/>
                        </a:spcAft>
                      </a:pPr>
                      <a:r>
                        <a:rPr lang="nb-NO" sz="1100">
                          <a:effectLst/>
                        </a:rPr>
                        <a:t>Rapport Fase 2:  anbefalinger, tiltak</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5770" marR="55770" marT="0" marB="0"/>
                </a:tc>
                <a:tc>
                  <a:txBody>
                    <a:bodyPr/>
                    <a:lstStyle/>
                    <a:p>
                      <a:pPr marL="342900" lvl="0" indent="-342900">
                        <a:lnSpc>
                          <a:spcPct val="110000"/>
                        </a:lnSpc>
                        <a:spcAft>
                          <a:spcPts val="0"/>
                        </a:spcAft>
                        <a:buFont typeface="Symbol" panose="05050102010706020507" pitchFamily="18" charset="2"/>
                        <a:buChar char=""/>
                      </a:pPr>
                      <a:r>
                        <a:rPr lang="nb-NO" sz="1100">
                          <a:effectLst/>
                        </a:rPr>
                        <a:t>Oppsummering av funn, utfordringer, gap. </a:t>
                      </a:r>
                    </a:p>
                    <a:p>
                      <a:pPr marL="342900" lvl="0" indent="-342900">
                        <a:lnSpc>
                          <a:spcPct val="110000"/>
                        </a:lnSpc>
                        <a:spcAft>
                          <a:spcPts val="0"/>
                        </a:spcAft>
                        <a:buFont typeface="Symbol" panose="05050102010706020507" pitchFamily="18" charset="2"/>
                        <a:buChar char=""/>
                      </a:pPr>
                      <a:r>
                        <a:rPr lang="nb-NO" sz="1100">
                          <a:effectLst/>
                        </a:rPr>
                        <a:t>Anbefalt metodikk/opplegg for etater med mål å forbedre bruk av geodata i prioriterte arbeidsprosesser </a:t>
                      </a:r>
                    </a:p>
                    <a:p>
                      <a:pPr marL="342900" lvl="0" indent="-342900">
                        <a:lnSpc>
                          <a:spcPct val="110000"/>
                        </a:lnSpc>
                        <a:spcAft>
                          <a:spcPts val="0"/>
                        </a:spcAft>
                        <a:buFont typeface="Symbol" panose="05050102010706020507" pitchFamily="18" charset="2"/>
                        <a:buChar char=""/>
                      </a:pPr>
                      <a:r>
                        <a:rPr lang="nb-NO" sz="1100">
                          <a:effectLst/>
                        </a:rPr>
                        <a:t>Anbefalinger og strategiske forhold som bør påvirke prioritering av videre tiltak i hht geodatastrategien knyttet til kunnskapsgrunnlaget.</a:t>
                      </a:r>
                      <a:endParaRPr lang="nb-NO" sz="1100">
                        <a:effectLst/>
                        <a:latin typeface="Calibri" panose="020F0502020204030204" pitchFamily="34" charset="0"/>
                        <a:ea typeface="Calibri" panose="020F0502020204030204" pitchFamily="34" charset="0"/>
                        <a:cs typeface="Lucida Sans Unicode" panose="020B0602030504020204" pitchFamily="34" charset="0"/>
                      </a:endParaRPr>
                    </a:p>
                  </a:txBody>
                  <a:tcPr marL="55770" marR="55770" marT="0" marB="0"/>
                </a:tc>
                <a:tc>
                  <a:txBody>
                    <a:bodyPr/>
                    <a:lstStyle/>
                    <a:p>
                      <a:pPr>
                        <a:lnSpc>
                          <a:spcPct val="107000"/>
                        </a:lnSpc>
                        <a:spcAft>
                          <a:spcPts val="0"/>
                        </a:spcAft>
                      </a:pPr>
                      <a:r>
                        <a:rPr lang="nb-NO" sz="1100">
                          <a:effectLst/>
                        </a:rPr>
                        <a:t>11/2020</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5770" marR="55770" marT="0" marB="0"/>
                </a:tc>
                <a:tc>
                  <a:txBody>
                    <a:bodyPr/>
                    <a:lstStyle/>
                    <a:p>
                      <a:pPr marL="342900" lvl="0" indent="-342900">
                        <a:lnSpc>
                          <a:spcPct val="110000"/>
                        </a:lnSpc>
                        <a:spcAft>
                          <a:spcPts val="0"/>
                        </a:spcAft>
                        <a:buFont typeface="Symbol" panose="05050102010706020507" pitchFamily="18" charset="2"/>
                        <a:buChar char=""/>
                      </a:pPr>
                      <a:r>
                        <a:rPr lang="nb-NO" sz="1100" dirty="0">
                          <a:effectLst/>
                        </a:rPr>
                        <a:t>Kartverket</a:t>
                      </a:r>
                    </a:p>
                    <a:p>
                      <a:pPr marL="457200">
                        <a:lnSpc>
                          <a:spcPct val="110000"/>
                        </a:lnSpc>
                        <a:spcAft>
                          <a:spcPts val="0"/>
                        </a:spcAft>
                      </a:pPr>
                      <a:r>
                        <a:rPr lang="nb-NO" sz="1100" dirty="0">
                          <a:effectLst/>
                        </a:rPr>
                        <a:t> </a:t>
                      </a:r>
                    </a:p>
                    <a:p>
                      <a:pPr marL="457200">
                        <a:lnSpc>
                          <a:spcPct val="110000"/>
                        </a:lnSpc>
                        <a:spcAft>
                          <a:spcPts val="0"/>
                        </a:spcAft>
                      </a:pPr>
                      <a:r>
                        <a:rPr lang="nb-NO" sz="1100" dirty="0">
                          <a:effectLst/>
                        </a:rPr>
                        <a:t> </a:t>
                      </a:r>
                      <a:endParaRPr lang="nb-NO" sz="1100" dirty="0">
                        <a:effectLst/>
                        <a:latin typeface="Calibri" panose="020F0502020204030204" pitchFamily="34" charset="0"/>
                        <a:ea typeface="Calibri" panose="020F0502020204030204" pitchFamily="34" charset="0"/>
                        <a:cs typeface="Lucida Sans Unicode" panose="020B0602030504020204" pitchFamily="34" charset="0"/>
                      </a:endParaRPr>
                    </a:p>
                  </a:txBody>
                  <a:tcPr marL="55770" marR="55770" marT="0" marB="0"/>
                </a:tc>
                <a:extLst>
                  <a:ext uri="{0D108BD9-81ED-4DB2-BD59-A6C34878D82A}">
                    <a16:rowId xmlns:a16="http://schemas.microsoft.com/office/drawing/2014/main" xmlns="" val="4233863676"/>
                  </a:ext>
                </a:extLst>
              </a:tr>
              <a:tr h="385173">
                <a:tc>
                  <a:txBody>
                    <a:bodyPr/>
                    <a:lstStyle/>
                    <a:p>
                      <a:pPr>
                        <a:lnSpc>
                          <a:spcPct val="107000"/>
                        </a:lnSpc>
                        <a:spcAft>
                          <a:spcPts val="0"/>
                        </a:spcAft>
                      </a:pPr>
                      <a:r>
                        <a:rPr lang="nb-NO" sz="1100">
                          <a:effectLst/>
                        </a:rPr>
                        <a:t>Kommunikasjon</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5770" marR="55770" marT="0" marB="0"/>
                </a:tc>
                <a:tc>
                  <a:txBody>
                    <a:bodyPr/>
                    <a:lstStyle/>
                    <a:p>
                      <a:pPr marL="342900" lvl="0" indent="-342900">
                        <a:lnSpc>
                          <a:spcPct val="110000"/>
                        </a:lnSpc>
                        <a:spcAft>
                          <a:spcPts val="0"/>
                        </a:spcAft>
                        <a:buFont typeface="Symbol" panose="05050102010706020507" pitchFamily="18" charset="2"/>
                        <a:buChar char=""/>
                      </a:pPr>
                      <a:r>
                        <a:rPr lang="nb-NO" sz="1100" dirty="0">
                          <a:effectLst/>
                        </a:rPr>
                        <a:t>Informasjon om funn, anbefalinger, møter med strategiske mottakere av resultater</a:t>
                      </a:r>
                      <a:endParaRPr lang="nb-NO" sz="1100" dirty="0">
                        <a:effectLst/>
                        <a:latin typeface="Calibri" panose="020F0502020204030204" pitchFamily="34" charset="0"/>
                        <a:ea typeface="Calibri" panose="020F0502020204030204" pitchFamily="34" charset="0"/>
                        <a:cs typeface="Lucida Sans Unicode" panose="020B0602030504020204" pitchFamily="34" charset="0"/>
                      </a:endParaRPr>
                    </a:p>
                  </a:txBody>
                  <a:tcPr marL="55770" marR="55770" marT="0" marB="0"/>
                </a:tc>
                <a:tc>
                  <a:txBody>
                    <a:bodyPr/>
                    <a:lstStyle/>
                    <a:p>
                      <a:pPr>
                        <a:lnSpc>
                          <a:spcPct val="107000"/>
                        </a:lnSpc>
                        <a:spcAft>
                          <a:spcPts val="0"/>
                        </a:spcAft>
                      </a:pPr>
                      <a:r>
                        <a:rPr lang="nb-NO" sz="1100">
                          <a:effectLst/>
                        </a:rPr>
                        <a:t>10/2019-12/2020</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55770" marR="55770" marT="0" marB="0"/>
                </a:tc>
                <a:tc>
                  <a:txBody>
                    <a:bodyPr/>
                    <a:lstStyle/>
                    <a:p>
                      <a:pPr marL="342900" lvl="0" indent="-342900">
                        <a:lnSpc>
                          <a:spcPct val="110000"/>
                        </a:lnSpc>
                        <a:spcAft>
                          <a:spcPts val="0"/>
                        </a:spcAft>
                        <a:buFont typeface="Symbol" panose="05050102010706020507" pitchFamily="18" charset="2"/>
                        <a:buChar char=""/>
                      </a:pPr>
                      <a:r>
                        <a:rPr lang="nb-NO" sz="1100" dirty="0">
                          <a:effectLst/>
                        </a:rPr>
                        <a:t>Kartverket</a:t>
                      </a:r>
                    </a:p>
                    <a:p>
                      <a:pPr marL="342900" lvl="0" indent="-342900">
                        <a:lnSpc>
                          <a:spcPct val="110000"/>
                        </a:lnSpc>
                        <a:spcAft>
                          <a:spcPts val="0"/>
                        </a:spcAft>
                        <a:buFont typeface="Symbol" panose="05050102010706020507" pitchFamily="18" charset="2"/>
                        <a:buChar char=""/>
                      </a:pPr>
                      <a:r>
                        <a:rPr lang="nb-NO" sz="1100" dirty="0">
                          <a:effectLst/>
                        </a:rPr>
                        <a:t>Kommunikasjonsgruppe</a:t>
                      </a:r>
                      <a:endParaRPr lang="nb-NO" sz="1100" dirty="0">
                        <a:effectLst/>
                        <a:latin typeface="Calibri" panose="020F0502020204030204" pitchFamily="34" charset="0"/>
                        <a:ea typeface="Calibri" panose="020F0502020204030204" pitchFamily="34" charset="0"/>
                        <a:cs typeface="Lucida Sans Unicode" panose="020B0602030504020204" pitchFamily="34" charset="0"/>
                      </a:endParaRPr>
                    </a:p>
                  </a:txBody>
                  <a:tcPr marL="55770" marR="55770" marT="0" marB="0"/>
                </a:tc>
                <a:extLst>
                  <a:ext uri="{0D108BD9-81ED-4DB2-BD59-A6C34878D82A}">
                    <a16:rowId xmlns:a16="http://schemas.microsoft.com/office/drawing/2014/main" xmlns="" val="3813882158"/>
                  </a:ext>
                </a:extLst>
              </a:tr>
            </a:tbl>
          </a:graphicData>
        </a:graphic>
      </p:graphicFrame>
      <p:sp>
        <p:nvSpPr>
          <p:cNvPr id="4" name="Tittel 3" hidden="1"/>
          <p:cNvSpPr>
            <a:spLocks noGrp="1"/>
          </p:cNvSpPr>
          <p:nvPr>
            <p:ph type="title" idx="4294967295"/>
          </p:nvPr>
        </p:nvSpPr>
        <p:spPr/>
        <p:txBody>
          <a:bodyPr/>
          <a:lstStyle/>
          <a:p>
            <a:r>
              <a:rPr lang="en-US" dirty="0" err="1" smtClean="0"/>
              <a:t>Tiltak</a:t>
            </a:r>
            <a:r>
              <a:rPr lang="en-US" dirty="0" smtClean="0"/>
              <a:t> 1&amp;2:</a:t>
            </a:r>
            <a:r>
              <a:rPr lang="en-US" baseline="0" dirty="0" smtClean="0"/>
              <a:t> </a:t>
            </a:r>
            <a:r>
              <a:rPr lang="en-US" baseline="0" dirty="0" err="1" smtClean="0"/>
              <a:t>Indentifisere</a:t>
            </a:r>
            <a:r>
              <a:rPr lang="en-US" baseline="0" dirty="0" smtClean="0"/>
              <a:t> </a:t>
            </a:r>
            <a:r>
              <a:rPr lang="en-US" baseline="0" dirty="0" err="1" smtClean="0"/>
              <a:t>kjernedatasett</a:t>
            </a:r>
            <a:r>
              <a:rPr lang="en-US" baseline="0" dirty="0" smtClean="0"/>
              <a:t> </a:t>
            </a:r>
            <a:r>
              <a:rPr lang="en-US" baseline="0" dirty="0" err="1" smtClean="0"/>
              <a:t>i</a:t>
            </a:r>
            <a:r>
              <a:rPr lang="en-US" baseline="0" dirty="0" smtClean="0"/>
              <a:t> </a:t>
            </a:r>
            <a:r>
              <a:rPr lang="en-US" baseline="0" dirty="0" err="1" smtClean="0"/>
              <a:t>infrastrukturen</a:t>
            </a:r>
            <a:r>
              <a:rPr lang="en-US" baseline="0" dirty="0" smtClean="0"/>
              <a:t>, </a:t>
            </a:r>
            <a:r>
              <a:rPr lang="en-US" baseline="0" dirty="0" err="1" smtClean="0"/>
              <a:t>aktiviteter</a:t>
            </a:r>
            <a:endParaRPr lang="en-US" dirty="0"/>
          </a:p>
        </p:txBody>
      </p:sp>
    </p:spTree>
    <p:extLst>
      <p:ext uri="{BB962C8B-B14F-4D97-AF65-F5344CB8AC3E}">
        <p14:creationId xmlns:p14="http://schemas.microsoft.com/office/powerpoint/2010/main" val="1545412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4 deler&#10;innsamling av data&#10;lagring og forvaltning&#10;tilrettelegging og distribusjon&#10;tilgang og bruk " title="Hva tiltaket berør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81094" y="5809705"/>
            <a:ext cx="5227584" cy="496360"/>
          </a:xfrm>
          <a:prstGeom prst="rect">
            <a:avLst/>
          </a:prstGeom>
        </p:spPr>
      </p:pic>
      <p:sp>
        <p:nvSpPr>
          <p:cNvPr id="3" name="Pil ned 2" descr="pil" title="pil"/>
          <p:cNvSpPr/>
          <p:nvPr/>
        </p:nvSpPr>
        <p:spPr>
          <a:xfrm>
            <a:off x="9869569" y="5497635"/>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4" name="TekstSylinder 3">
            <a:extLst>
              <a:ext uri="{FF2B5EF4-FFF2-40B4-BE49-F238E27FC236}">
                <a16:creationId xmlns:a16="http://schemas.microsoft.com/office/drawing/2014/main" xmlns="" id="{6236AE1A-E070-42CD-A632-7E0FD80E4AE4}"/>
              </a:ext>
            </a:extLst>
          </p:cNvPr>
          <p:cNvSpPr txBox="1"/>
          <p:nvPr/>
        </p:nvSpPr>
        <p:spPr>
          <a:xfrm>
            <a:off x="1182255" y="797945"/>
            <a:ext cx="6467509" cy="5601533"/>
          </a:xfrm>
          <a:prstGeom prst="rect">
            <a:avLst/>
          </a:prstGeom>
          <a:noFill/>
        </p:spPr>
        <p:txBody>
          <a:bodyPr wrap="square" rtlCol="0">
            <a:spAutoFit/>
          </a:bodyPr>
          <a:lstStyle/>
          <a:p>
            <a:r>
              <a:rPr lang="nb-NO" b="1" dirty="0">
                <a:solidFill>
                  <a:srgbClr val="5B9BD5">
                    <a:lumMod val="75000"/>
                  </a:srgbClr>
                </a:solidFill>
              </a:rPr>
              <a:t>TILTAK 2: </a:t>
            </a:r>
            <a:endParaRPr lang="nb-NO" dirty="0">
              <a:solidFill>
                <a:srgbClr val="5B9BD5">
                  <a:lumMod val="75000"/>
                </a:srgbClr>
              </a:solidFill>
            </a:endParaRPr>
          </a:p>
          <a:p>
            <a:r>
              <a:rPr lang="nb-NO" b="1" dirty="0">
                <a:solidFill>
                  <a:srgbClr val="44546A"/>
                </a:solidFill>
              </a:rPr>
              <a:t>KARTLEGGE BRUKERBEHOV OG DATATILGANG I </a:t>
            </a:r>
            <a:r>
              <a:rPr lang="nb-NO" b="1" dirty="0" smtClean="0">
                <a:solidFill>
                  <a:srgbClr val="44546A"/>
                </a:solidFill>
              </a:rPr>
              <a:t/>
            </a:r>
            <a:br>
              <a:rPr lang="nb-NO" b="1" dirty="0" smtClean="0">
                <a:solidFill>
                  <a:srgbClr val="44546A"/>
                </a:solidFill>
              </a:rPr>
            </a:br>
            <a:r>
              <a:rPr lang="nb-NO" b="1" dirty="0" smtClean="0">
                <a:solidFill>
                  <a:srgbClr val="44546A"/>
                </a:solidFill>
              </a:rPr>
              <a:t>PRIORITERTE </a:t>
            </a:r>
            <a:r>
              <a:rPr lang="nb-NO" b="1" dirty="0">
                <a:solidFill>
                  <a:srgbClr val="44546A"/>
                </a:solidFill>
              </a:rPr>
              <a:t>ARBEIDSPROSESSER</a:t>
            </a:r>
          </a:p>
          <a:p>
            <a:endParaRPr lang="nb-NO" sz="1600" dirty="0" smtClean="0">
              <a:solidFill>
                <a:srgbClr val="44546A"/>
              </a:solidFill>
            </a:endParaRPr>
          </a:p>
          <a:p>
            <a:r>
              <a:rPr lang="nb-NO" sz="1600" dirty="0" smtClean="0">
                <a:solidFill>
                  <a:srgbClr val="44546A"/>
                </a:solidFill>
              </a:rPr>
              <a:t>Til </a:t>
            </a:r>
            <a:r>
              <a:rPr lang="nb-NO" sz="1600" dirty="0">
                <a:solidFill>
                  <a:srgbClr val="44546A"/>
                </a:solidFill>
              </a:rPr>
              <a:t>grunn for forbedringstiltak for data og felles løsninger må vi vite mer om hvor brukerbehovene er størst.</a:t>
            </a:r>
          </a:p>
          <a:p>
            <a:endParaRPr lang="nb-NO" sz="1600" dirty="0">
              <a:solidFill>
                <a:srgbClr val="44546A"/>
              </a:solidFill>
            </a:endParaRPr>
          </a:p>
          <a:p>
            <a:pPr marL="285750" indent="-285750">
              <a:buFont typeface="Arial" panose="020B0604020202020204" pitchFamily="34" charset="0"/>
              <a:buChar char="•"/>
            </a:pPr>
            <a:r>
              <a:rPr lang="nb-NO" sz="1600" dirty="0">
                <a:solidFill>
                  <a:srgbClr val="44546A"/>
                </a:solidFill>
              </a:rPr>
              <a:t>Utarbeide oversikter over tidligere gjennomførte brukerundersøkelser og gode brukseksempler.</a:t>
            </a:r>
          </a:p>
          <a:p>
            <a:pPr marL="285750" indent="-285750">
              <a:buFont typeface="Arial" panose="020B0604020202020204" pitchFamily="34" charset="0"/>
              <a:buChar char="•"/>
            </a:pPr>
            <a:r>
              <a:rPr lang="nb-NO" sz="1600" dirty="0">
                <a:solidFill>
                  <a:srgbClr val="44546A"/>
                </a:solidFill>
              </a:rPr>
              <a:t>Oppsummere erfaringer fra prosjekter som </a:t>
            </a:r>
            <a:r>
              <a:rPr lang="nb-NO" sz="1600" dirty="0" err="1">
                <a:solidFill>
                  <a:srgbClr val="44546A"/>
                </a:solidFill>
              </a:rPr>
              <a:t>GeoLett</a:t>
            </a:r>
            <a:r>
              <a:rPr lang="nb-NO" sz="1600" dirty="0">
                <a:solidFill>
                  <a:srgbClr val="44546A"/>
                </a:solidFill>
              </a:rPr>
              <a:t> og tilpasse en felles metodikk for å klargjøre brukerbehov.</a:t>
            </a:r>
          </a:p>
          <a:p>
            <a:pPr marL="285750" indent="-285750">
              <a:buFont typeface="Arial" panose="020B0604020202020204" pitchFamily="34" charset="0"/>
              <a:buChar char="•"/>
            </a:pPr>
            <a:r>
              <a:rPr lang="nb-NO" sz="1600" dirty="0" smtClean="0">
                <a:solidFill>
                  <a:srgbClr val="44546A"/>
                </a:solidFill>
              </a:rPr>
              <a:t>Velge </a:t>
            </a:r>
            <a:r>
              <a:rPr lang="nb-NO" sz="1600" dirty="0">
                <a:solidFill>
                  <a:srgbClr val="44546A"/>
                </a:solidFill>
              </a:rPr>
              <a:t>ut og se nærmere på arbeidsprosesser som omfatter saksbehandlere, politikere, innbyggere og næringsliv.</a:t>
            </a:r>
          </a:p>
          <a:p>
            <a:pPr marL="285750" indent="-285750">
              <a:buFont typeface="Arial" panose="020B0604020202020204" pitchFamily="34" charset="0"/>
              <a:buChar char="•"/>
            </a:pPr>
            <a:r>
              <a:rPr lang="nb-NO" sz="1600" dirty="0" smtClean="0">
                <a:solidFill>
                  <a:srgbClr val="44546A"/>
                </a:solidFill>
              </a:rPr>
              <a:t>Utvikle </a:t>
            </a:r>
            <a:r>
              <a:rPr lang="nb-NO" sz="1600" dirty="0">
                <a:solidFill>
                  <a:srgbClr val="44546A"/>
                </a:solidFill>
              </a:rPr>
              <a:t>retningslinjer og veiledning for fagetatenes tilrettelegging av geodata for gjenbruk/viderebruk, og som bidrar til brukerorientering av deres forvaltning av geodata</a:t>
            </a:r>
            <a:r>
              <a:rPr lang="nb-NO" sz="1600" dirty="0" smtClean="0">
                <a:solidFill>
                  <a:srgbClr val="44546A"/>
                </a:solidFill>
              </a:rPr>
              <a:t>.</a:t>
            </a:r>
          </a:p>
          <a:p>
            <a:pPr marL="285750" indent="-285750">
              <a:buFont typeface="Arial" panose="020B0604020202020204" pitchFamily="34" charset="0"/>
              <a:buChar char="•"/>
            </a:pPr>
            <a:r>
              <a:rPr lang="nb-NO" sz="1600" dirty="0" smtClean="0">
                <a:solidFill>
                  <a:srgbClr val="44546A"/>
                </a:solidFill>
              </a:rPr>
              <a:t>Vil gjennomføres som del av tiltak 1, se aktiviteter for denne.</a:t>
            </a:r>
            <a:r>
              <a:rPr lang="nb-NO" sz="1600" dirty="0">
                <a:solidFill>
                  <a:srgbClr val="44546A"/>
                </a:solidFill>
              </a:rPr>
              <a:t/>
            </a:r>
            <a:br>
              <a:rPr lang="nb-NO" sz="1600" dirty="0">
                <a:solidFill>
                  <a:srgbClr val="44546A"/>
                </a:solidFill>
              </a:rPr>
            </a:br>
            <a:endParaRPr lang="nb-NO" sz="1600" b="1" dirty="0" smtClean="0">
              <a:solidFill>
                <a:srgbClr val="5B9BD5">
                  <a:lumMod val="75000"/>
                </a:srgbClr>
              </a:solidFill>
            </a:endParaRPr>
          </a:p>
          <a:p>
            <a:r>
              <a:rPr lang="nb-NO" sz="1600" b="1" dirty="0" smtClean="0">
                <a:solidFill>
                  <a:srgbClr val="5B9BD5">
                    <a:lumMod val="75000"/>
                  </a:srgbClr>
                </a:solidFill>
              </a:rPr>
              <a:t>Gjennomføring</a:t>
            </a:r>
            <a:r>
              <a:rPr lang="nb-NO" sz="1600" b="1" dirty="0">
                <a:solidFill>
                  <a:srgbClr val="5B9BD5">
                    <a:lumMod val="75000"/>
                  </a:srgbClr>
                </a:solidFill>
              </a:rPr>
              <a:t>: 2019-2020 </a:t>
            </a:r>
          </a:p>
          <a:p>
            <a:r>
              <a:rPr lang="nb-NO" sz="1600" b="1" dirty="0">
                <a:solidFill>
                  <a:srgbClr val="5B9BD5">
                    <a:lumMod val="75000"/>
                  </a:srgbClr>
                </a:solidFill>
              </a:rPr>
              <a:t>Ansvarlig: </a:t>
            </a:r>
            <a:r>
              <a:rPr lang="nb-NO" sz="1600" b="1" dirty="0" smtClean="0">
                <a:solidFill>
                  <a:srgbClr val="5B9BD5">
                    <a:lumMod val="75000"/>
                  </a:srgbClr>
                </a:solidFill>
              </a:rPr>
              <a:t>Kartverket</a:t>
            </a:r>
          </a:p>
          <a:p>
            <a:r>
              <a:rPr lang="nb-NO" sz="1600" b="1" dirty="0">
                <a:solidFill>
                  <a:srgbClr val="5B9BD5">
                    <a:lumMod val="75000"/>
                  </a:srgbClr>
                </a:solidFill>
              </a:rPr>
              <a:t>Medvirkende: </a:t>
            </a:r>
            <a:r>
              <a:rPr lang="nb-NO" sz="1600" b="1" dirty="0" smtClean="0">
                <a:solidFill>
                  <a:srgbClr val="5B9BD5">
                    <a:lumMod val="75000"/>
                  </a:srgbClr>
                </a:solidFill>
              </a:rPr>
              <a:t>Fagetater, kommuner, privat sektor</a:t>
            </a:r>
            <a:endParaRPr lang="nb-NO" sz="1600" b="1" dirty="0">
              <a:solidFill>
                <a:srgbClr val="5B9BD5">
                  <a:lumMod val="75000"/>
                </a:srgbClr>
              </a:solidFill>
            </a:endParaRPr>
          </a:p>
          <a:p>
            <a:r>
              <a:rPr lang="nb-NO" sz="1600" b="1" dirty="0" smtClean="0">
                <a:solidFill>
                  <a:srgbClr val="5B9BD5">
                    <a:lumMod val="75000"/>
                  </a:srgbClr>
                </a:solidFill>
              </a:rPr>
              <a:t>Delmål</a:t>
            </a:r>
            <a:r>
              <a:rPr lang="nb-NO" sz="1600" b="1" dirty="0">
                <a:solidFill>
                  <a:srgbClr val="5B9BD5">
                    <a:lumMod val="75000"/>
                  </a:srgbClr>
                </a:solidFill>
              </a:rPr>
              <a:t>: 1.2, 1.1, 2.1, 3.2</a:t>
            </a:r>
            <a:endParaRPr lang="nb-NO" sz="1600" dirty="0">
              <a:solidFill>
                <a:prstClr val="black"/>
              </a:solidFill>
            </a:endParaRPr>
          </a:p>
        </p:txBody>
      </p:sp>
      <p:pic>
        <p:nvPicPr>
          <p:cNvPr id="5" name="Picture 2" descr="Illustrasjon - person på jobb ved skjerm" title="Illustrasjon - person på jobb ved skjerm"/>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94886" y="1847255"/>
            <a:ext cx="2445797" cy="2445797"/>
          </a:xfrm>
          <a:prstGeom prst="rect">
            <a:avLst/>
          </a:prstGeom>
          <a:ln>
            <a:noFill/>
          </a:ln>
          <a:effectLst>
            <a:outerShdw blurRad="292100" dist="139700" dir="2700000" algn="tl" rotWithShape="0">
              <a:srgbClr val="333333">
                <a:alpha val="65000"/>
              </a:srgbClr>
            </a:outerShdw>
          </a:effectLst>
        </p:spPr>
      </p:pic>
      <p:sp>
        <p:nvSpPr>
          <p:cNvPr id="6" name="Tittel 5" hidden="1"/>
          <p:cNvSpPr>
            <a:spLocks noGrp="1"/>
          </p:cNvSpPr>
          <p:nvPr>
            <p:ph type="title" idx="4294967295"/>
          </p:nvPr>
        </p:nvSpPr>
        <p:spPr/>
        <p:txBody>
          <a:bodyPr/>
          <a:lstStyle/>
          <a:p>
            <a:r>
              <a:rPr lang="en-US" dirty="0" err="1" smtClean="0"/>
              <a:t>Tiltak</a:t>
            </a:r>
            <a:r>
              <a:rPr lang="en-US" dirty="0" smtClean="0"/>
              <a:t> 2: </a:t>
            </a:r>
            <a:r>
              <a:rPr lang="en-US" dirty="0" err="1" smtClean="0"/>
              <a:t>Kartlegge</a:t>
            </a:r>
            <a:r>
              <a:rPr lang="en-US" baseline="0" dirty="0" smtClean="0"/>
              <a:t> </a:t>
            </a:r>
            <a:r>
              <a:rPr lang="en-US" baseline="0" dirty="0" err="1" smtClean="0"/>
              <a:t>brukerbehov</a:t>
            </a:r>
            <a:r>
              <a:rPr lang="en-US" baseline="0" dirty="0" smtClean="0"/>
              <a:t> </a:t>
            </a:r>
            <a:r>
              <a:rPr lang="en-US" baseline="0" dirty="0" err="1" smtClean="0"/>
              <a:t>og</a:t>
            </a:r>
            <a:r>
              <a:rPr lang="en-US" baseline="0" dirty="0" smtClean="0"/>
              <a:t> </a:t>
            </a:r>
            <a:r>
              <a:rPr lang="en-US" baseline="0" dirty="0" err="1" smtClean="0"/>
              <a:t>datatilgang</a:t>
            </a:r>
            <a:r>
              <a:rPr lang="en-US" baseline="0" dirty="0" smtClean="0"/>
              <a:t> </a:t>
            </a:r>
            <a:r>
              <a:rPr lang="en-US" baseline="0" dirty="0" err="1" smtClean="0"/>
              <a:t>i</a:t>
            </a:r>
            <a:r>
              <a:rPr lang="en-US" baseline="0" dirty="0" smtClean="0"/>
              <a:t> </a:t>
            </a:r>
            <a:r>
              <a:rPr lang="en-US" baseline="0" dirty="0" err="1" smtClean="0"/>
              <a:t>prioriterte</a:t>
            </a:r>
            <a:r>
              <a:rPr lang="en-US" baseline="0" dirty="0" smtClean="0"/>
              <a:t> </a:t>
            </a:r>
            <a:r>
              <a:rPr lang="en-US" baseline="0" dirty="0" err="1" smtClean="0"/>
              <a:t>arbeidsprosesser</a:t>
            </a:r>
            <a:endParaRPr lang="en-US" dirty="0"/>
          </a:p>
        </p:txBody>
      </p:sp>
    </p:spTree>
    <p:extLst>
      <p:ext uri="{BB962C8B-B14F-4D97-AF65-F5344CB8AC3E}">
        <p14:creationId xmlns:p14="http://schemas.microsoft.com/office/powerpoint/2010/main" val="1841108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l ned 2" descr="Pil" title="Pil"/>
          <p:cNvSpPr/>
          <p:nvPr/>
        </p:nvSpPr>
        <p:spPr>
          <a:xfrm>
            <a:off x="8758093" y="5389887"/>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pic>
        <p:nvPicPr>
          <p:cNvPr id="4" name="Bilde 3" descr="4 deler&#10;innsamling av data&#10;lagring og forvaltning&#10;tilrettelegging og distribusjon&#10;tilgang og bruk " title="Hva tiltaket berør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28234" y="5701957"/>
            <a:ext cx="5227584" cy="496360"/>
          </a:xfrm>
          <a:prstGeom prst="rect">
            <a:avLst/>
          </a:prstGeom>
        </p:spPr>
      </p:pic>
      <p:sp>
        <p:nvSpPr>
          <p:cNvPr id="5" name="TekstSylinder 4">
            <a:extLst>
              <a:ext uri="{FF2B5EF4-FFF2-40B4-BE49-F238E27FC236}">
                <a16:creationId xmlns:a16="http://schemas.microsoft.com/office/drawing/2014/main" xmlns="" id="{97ED78E9-4A80-47AD-AB6E-11F07ABE65BA}"/>
              </a:ext>
            </a:extLst>
          </p:cNvPr>
          <p:cNvSpPr txBox="1"/>
          <p:nvPr/>
        </p:nvSpPr>
        <p:spPr>
          <a:xfrm>
            <a:off x="1154544" y="603849"/>
            <a:ext cx="6589281" cy="6162969"/>
          </a:xfrm>
          <a:prstGeom prst="rect">
            <a:avLst/>
          </a:prstGeom>
          <a:noFill/>
        </p:spPr>
        <p:txBody>
          <a:bodyPr wrap="square" rtlCol="0">
            <a:spAutoFit/>
          </a:bodyPr>
          <a:lstStyle/>
          <a:p>
            <a:r>
              <a:rPr lang="nb-NO" b="1" dirty="0">
                <a:solidFill>
                  <a:srgbClr val="5B9BD5">
                    <a:lumMod val="75000"/>
                  </a:srgbClr>
                </a:solidFill>
              </a:rPr>
              <a:t>TILTAK </a:t>
            </a:r>
            <a:r>
              <a:rPr lang="nb-NO" b="1" dirty="0" smtClean="0">
                <a:solidFill>
                  <a:srgbClr val="5B9BD5">
                    <a:lumMod val="75000"/>
                  </a:srgbClr>
                </a:solidFill>
              </a:rPr>
              <a:t>3: </a:t>
            </a:r>
            <a:endParaRPr lang="nb-NO" dirty="0">
              <a:solidFill>
                <a:srgbClr val="5B9BD5">
                  <a:lumMod val="75000"/>
                </a:srgbClr>
              </a:solidFill>
            </a:endParaRPr>
          </a:p>
          <a:p>
            <a:r>
              <a:rPr lang="nb-NO" b="1" dirty="0">
                <a:solidFill>
                  <a:srgbClr val="44546A"/>
                </a:solidFill>
              </a:rPr>
              <a:t>HEVE KVALITETEN PÅ DET OFFENTLIGE KARTGRUNNLAGET (DOK)</a:t>
            </a:r>
            <a:br>
              <a:rPr lang="nb-NO" b="1" dirty="0">
                <a:solidFill>
                  <a:srgbClr val="44546A"/>
                </a:solidFill>
              </a:rPr>
            </a:br>
            <a:endParaRPr lang="nb-NO" b="1" dirty="0" smtClean="0">
              <a:solidFill>
                <a:srgbClr val="44546A"/>
              </a:solidFill>
            </a:endParaRPr>
          </a:p>
          <a:p>
            <a:r>
              <a:rPr lang="nb-NO" sz="1600" dirty="0" smtClean="0">
                <a:solidFill>
                  <a:srgbClr val="44546A"/>
                </a:solidFill>
              </a:rPr>
              <a:t>Tilrettelagte</a:t>
            </a:r>
            <a:r>
              <a:rPr lang="nb-NO" sz="1600" dirty="0">
                <a:solidFill>
                  <a:srgbClr val="44546A"/>
                </a:solidFill>
              </a:rPr>
              <a:t>, relevante og kvalitetssikrede geodata skal understøtte prioriterte samfunnsprosesser i kommuner, på fylkesnivå og nasjonalt. En </a:t>
            </a:r>
            <a:r>
              <a:rPr lang="nb-NO" sz="1600" dirty="0" smtClean="0">
                <a:solidFill>
                  <a:srgbClr val="44546A"/>
                </a:solidFill>
              </a:rPr>
              <a:t>satsing i regi av nasjonale </a:t>
            </a:r>
            <a:r>
              <a:rPr lang="nb-NO" sz="1600" dirty="0">
                <a:solidFill>
                  <a:srgbClr val="44546A"/>
                </a:solidFill>
              </a:rPr>
              <a:t>etater og kommuner som produserer prioriterte </a:t>
            </a:r>
            <a:r>
              <a:rPr lang="nb-NO" sz="1600" dirty="0" smtClean="0">
                <a:solidFill>
                  <a:srgbClr val="44546A"/>
                </a:solidFill>
              </a:rPr>
              <a:t>geodata er nødvendig for å dekke behovet. Det </a:t>
            </a:r>
            <a:r>
              <a:rPr lang="nb-NO" sz="1600" dirty="0">
                <a:solidFill>
                  <a:srgbClr val="44546A"/>
                </a:solidFill>
              </a:rPr>
              <a:t>foreligger en omforent plan for dette </a:t>
            </a:r>
            <a:r>
              <a:rPr lang="nb-NO" sz="1600" dirty="0" smtClean="0">
                <a:solidFill>
                  <a:srgbClr val="44546A"/>
                </a:solidFill>
              </a:rPr>
              <a:t>arbeidet</a:t>
            </a:r>
            <a:r>
              <a:rPr lang="nb-NO" sz="1600" dirty="0">
                <a:solidFill>
                  <a:srgbClr val="44546A"/>
                </a:solidFill>
              </a:rPr>
              <a:t>.</a:t>
            </a:r>
            <a:br>
              <a:rPr lang="nb-NO" sz="1600" dirty="0">
                <a:solidFill>
                  <a:srgbClr val="44546A"/>
                </a:solidFill>
              </a:rPr>
            </a:br>
            <a:endParaRPr lang="nb-NO" sz="1600" dirty="0">
              <a:solidFill>
                <a:srgbClr val="44546A"/>
              </a:solidFill>
            </a:endParaRPr>
          </a:p>
          <a:p>
            <a:pPr marL="285750" indent="-285750">
              <a:buFont typeface="Arial" panose="020B0604020202020204" pitchFamily="34" charset="0"/>
              <a:buChar char="•"/>
            </a:pPr>
            <a:r>
              <a:rPr lang="nb-NO" sz="1600" dirty="0">
                <a:solidFill>
                  <a:srgbClr val="44546A"/>
                </a:solidFill>
              </a:rPr>
              <a:t>Sikre et relevant og kvalitetssikret kunnskapsgrunnlag og bidra til økt bruk av dette. </a:t>
            </a:r>
            <a:r>
              <a:rPr lang="nb-NO" sz="1600" dirty="0" smtClean="0">
                <a:solidFill>
                  <a:srgbClr val="44546A"/>
                </a:solidFill>
              </a:rPr>
              <a:t>Kvaliteten heves gjennom å forbedre dekning, innhold og tilrettelegge for et klarere budskap. </a:t>
            </a:r>
          </a:p>
          <a:p>
            <a:pPr marL="285750" indent="-285750">
              <a:buFont typeface="Arial" panose="020B0604020202020204" pitchFamily="34" charset="0"/>
              <a:buChar char="•"/>
            </a:pPr>
            <a:r>
              <a:rPr lang="nb-NO" sz="1600" dirty="0" smtClean="0">
                <a:solidFill>
                  <a:srgbClr val="44546A"/>
                </a:solidFill>
              </a:rPr>
              <a:t>Tydeliggjøre </a:t>
            </a:r>
            <a:r>
              <a:rPr lang="nb-NO" sz="1600" dirty="0">
                <a:solidFill>
                  <a:srgbClr val="44546A"/>
                </a:solidFill>
              </a:rPr>
              <a:t>bruksområdet for de ulike datasettene (nasjonal/kommunal saksbehandling</a:t>
            </a:r>
            <a:r>
              <a:rPr lang="nb-NO" sz="1600" dirty="0" smtClean="0">
                <a:solidFill>
                  <a:srgbClr val="44546A"/>
                </a:solidFill>
              </a:rPr>
              <a:t>) og bidra til økt bruk av disse.</a:t>
            </a:r>
            <a:endParaRPr lang="nb-NO" sz="1600" dirty="0">
              <a:solidFill>
                <a:srgbClr val="44546A"/>
              </a:solidFill>
            </a:endParaRPr>
          </a:p>
          <a:p>
            <a:pPr marL="285750" indent="-285750">
              <a:buFont typeface="Arial" panose="020B0604020202020204" pitchFamily="34" charset="0"/>
              <a:buChar char="•"/>
            </a:pPr>
            <a:r>
              <a:rPr lang="nb-NO" sz="1600" dirty="0">
                <a:solidFill>
                  <a:srgbClr val="44546A"/>
                </a:solidFill>
              </a:rPr>
              <a:t>Utvikle gode rutiner for utveksling av data mellom </a:t>
            </a:r>
            <a:r>
              <a:rPr lang="nb-NO" sz="1600" dirty="0" smtClean="0">
                <a:solidFill>
                  <a:srgbClr val="44546A"/>
                </a:solidFill>
              </a:rPr>
              <a:t>forvaltningsnivåer og gjøre lokale data mer </a:t>
            </a:r>
            <a:r>
              <a:rPr lang="nb-NO" sz="1600" dirty="0">
                <a:solidFill>
                  <a:srgbClr val="44546A"/>
                </a:solidFill>
              </a:rPr>
              <a:t>tilgjengelige. </a:t>
            </a:r>
          </a:p>
          <a:p>
            <a:endParaRPr lang="nb-NO" sz="1600" b="1" dirty="0" smtClean="0">
              <a:solidFill>
                <a:srgbClr val="5B9BD5">
                  <a:lumMod val="75000"/>
                </a:srgbClr>
              </a:solidFill>
            </a:endParaRPr>
          </a:p>
          <a:p>
            <a:r>
              <a:rPr lang="nb-NO" sz="1600" b="1" dirty="0" smtClean="0">
                <a:solidFill>
                  <a:srgbClr val="5B9BD5">
                    <a:lumMod val="75000"/>
                  </a:srgbClr>
                </a:solidFill>
              </a:rPr>
              <a:t>Gjennomføring</a:t>
            </a:r>
            <a:r>
              <a:rPr lang="nb-NO" sz="1600" b="1" dirty="0">
                <a:solidFill>
                  <a:srgbClr val="5B9BD5">
                    <a:lumMod val="75000"/>
                  </a:srgbClr>
                </a:solidFill>
              </a:rPr>
              <a:t>: </a:t>
            </a:r>
            <a:r>
              <a:rPr lang="nb-NO" sz="1600" b="1" dirty="0" smtClean="0">
                <a:solidFill>
                  <a:srgbClr val="5B9BD5">
                    <a:lumMod val="75000"/>
                  </a:srgbClr>
                </a:solidFill>
              </a:rPr>
              <a:t>2019-2021</a:t>
            </a:r>
            <a:endParaRPr lang="nb-NO" sz="1600" b="1" dirty="0">
              <a:solidFill>
                <a:srgbClr val="5B9BD5">
                  <a:lumMod val="75000"/>
                </a:srgbClr>
              </a:solidFill>
            </a:endParaRPr>
          </a:p>
          <a:p>
            <a:r>
              <a:rPr lang="nb-NO" sz="1600" b="1" dirty="0">
                <a:solidFill>
                  <a:srgbClr val="5B9BD5">
                    <a:lumMod val="75000"/>
                  </a:srgbClr>
                </a:solidFill>
              </a:rPr>
              <a:t>Ansvarlig: </a:t>
            </a:r>
            <a:r>
              <a:rPr lang="nb-NO" sz="1600" b="1" dirty="0" smtClean="0">
                <a:solidFill>
                  <a:srgbClr val="5B9BD5">
                    <a:lumMod val="75000"/>
                  </a:srgbClr>
                </a:solidFill>
              </a:rPr>
              <a:t>KMD </a:t>
            </a:r>
            <a:r>
              <a:rPr lang="nb-NO" sz="1600" b="1" dirty="0">
                <a:solidFill>
                  <a:srgbClr val="5B9BD5">
                    <a:lumMod val="75000"/>
                  </a:srgbClr>
                </a:solidFill>
              </a:rPr>
              <a:t>og Kartverket</a:t>
            </a:r>
          </a:p>
          <a:p>
            <a:pPr>
              <a:lnSpc>
                <a:spcPct val="107000"/>
              </a:lnSpc>
              <a:spcAft>
                <a:spcPts val="0"/>
              </a:spcAft>
            </a:pPr>
            <a:r>
              <a:rPr lang="nb-NO" sz="1600" b="1" dirty="0">
                <a:solidFill>
                  <a:srgbClr val="5B9BD5">
                    <a:lumMod val="75000"/>
                  </a:srgbClr>
                </a:solidFill>
              </a:rPr>
              <a:t>Medvirkende: Avinor, </a:t>
            </a:r>
            <a:r>
              <a:rPr lang="nb-NO" sz="1600" b="1" dirty="0" smtClean="0">
                <a:solidFill>
                  <a:srgbClr val="5B9BD5">
                    <a:lumMod val="75000"/>
                  </a:srgbClr>
                </a:solidFill>
              </a:rPr>
              <a:t>Bane NOR, </a:t>
            </a:r>
            <a:r>
              <a:rPr lang="nb-NO" sz="1600" b="1" dirty="0" err="1" smtClean="0">
                <a:solidFill>
                  <a:srgbClr val="5B9BD5">
                    <a:lumMod val="75000"/>
                  </a:srgbClr>
                </a:solidFill>
              </a:rPr>
              <a:t>Dir</a:t>
            </a:r>
            <a:r>
              <a:rPr lang="nb-NO" sz="1600" b="1" dirty="0" smtClean="0">
                <a:solidFill>
                  <a:srgbClr val="5B9BD5">
                    <a:lumMod val="75000"/>
                  </a:srgbClr>
                </a:solidFill>
              </a:rPr>
              <a:t> </a:t>
            </a:r>
            <a:r>
              <a:rPr lang="nb-NO" sz="1600" b="1" dirty="0">
                <a:solidFill>
                  <a:srgbClr val="5B9BD5">
                    <a:lumMod val="75000"/>
                  </a:srgbClr>
                </a:solidFill>
              </a:rPr>
              <a:t>for mineralforvaltning, </a:t>
            </a:r>
            <a:endParaRPr lang="nb-NO" sz="1600" b="1" dirty="0" smtClean="0">
              <a:solidFill>
                <a:srgbClr val="5B9BD5">
                  <a:lumMod val="75000"/>
                </a:srgbClr>
              </a:solidFill>
            </a:endParaRPr>
          </a:p>
          <a:p>
            <a:pPr>
              <a:lnSpc>
                <a:spcPct val="107000"/>
              </a:lnSpc>
              <a:spcAft>
                <a:spcPts val="0"/>
              </a:spcAft>
            </a:pPr>
            <a:r>
              <a:rPr lang="nb-NO" sz="1600" b="1" dirty="0" smtClean="0">
                <a:solidFill>
                  <a:srgbClr val="5B9BD5">
                    <a:lumMod val="75000"/>
                  </a:srgbClr>
                </a:solidFill>
              </a:rPr>
              <a:t>DSB, Fiskeridir, </a:t>
            </a:r>
            <a:r>
              <a:rPr lang="nb-NO" sz="1600" b="1" dirty="0">
                <a:solidFill>
                  <a:srgbClr val="5B9BD5">
                    <a:lumMod val="75000"/>
                  </a:srgbClr>
                </a:solidFill>
              </a:rPr>
              <a:t>Forsvarsbygg, </a:t>
            </a:r>
            <a:r>
              <a:rPr lang="nb-NO" sz="1600" b="1" dirty="0" err="1" smtClean="0">
                <a:solidFill>
                  <a:srgbClr val="5B9BD5">
                    <a:lumMod val="75000"/>
                  </a:srgbClr>
                </a:solidFill>
              </a:rPr>
              <a:t>Havforskningsinst</a:t>
            </a:r>
            <a:r>
              <a:rPr lang="nb-NO" sz="1600" b="1" dirty="0" smtClean="0">
                <a:solidFill>
                  <a:srgbClr val="5B9BD5">
                    <a:lumMod val="75000"/>
                  </a:srgbClr>
                </a:solidFill>
              </a:rPr>
              <a:t>, </a:t>
            </a:r>
          </a:p>
          <a:p>
            <a:pPr>
              <a:lnSpc>
                <a:spcPct val="107000"/>
              </a:lnSpc>
              <a:spcAft>
                <a:spcPts val="0"/>
              </a:spcAft>
            </a:pPr>
            <a:r>
              <a:rPr lang="nb-NO" sz="1600" b="1" dirty="0" smtClean="0">
                <a:solidFill>
                  <a:srgbClr val="5B9BD5">
                    <a:lumMod val="75000"/>
                  </a:srgbClr>
                </a:solidFill>
              </a:rPr>
              <a:t>Kystverket</a:t>
            </a:r>
            <a:r>
              <a:rPr lang="nb-NO" sz="1600" b="1" dirty="0">
                <a:solidFill>
                  <a:srgbClr val="5B9BD5">
                    <a:lumMod val="75000"/>
                  </a:srgbClr>
                </a:solidFill>
              </a:rPr>
              <a:t>, </a:t>
            </a:r>
            <a:r>
              <a:rPr lang="nb-NO" sz="1600" b="1" dirty="0" err="1" smtClean="0">
                <a:solidFill>
                  <a:srgbClr val="5B9BD5">
                    <a:lumMod val="75000"/>
                  </a:srgbClr>
                </a:solidFill>
              </a:rPr>
              <a:t>Landbruksdir</a:t>
            </a:r>
            <a:r>
              <a:rPr lang="nb-NO" sz="1600" b="1" dirty="0" smtClean="0">
                <a:solidFill>
                  <a:srgbClr val="5B9BD5">
                    <a:lumMod val="75000"/>
                  </a:srgbClr>
                </a:solidFill>
              </a:rPr>
              <a:t>, Miljødir, NGU, NVE, NIBIO, </a:t>
            </a:r>
          </a:p>
          <a:p>
            <a:pPr>
              <a:lnSpc>
                <a:spcPct val="107000"/>
              </a:lnSpc>
              <a:spcAft>
                <a:spcPts val="0"/>
              </a:spcAft>
            </a:pPr>
            <a:r>
              <a:rPr lang="nb-NO" sz="1600" b="1" dirty="0" smtClean="0">
                <a:solidFill>
                  <a:srgbClr val="5B9BD5">
                    <a:lumMod val="75000"/>
                  </a:srgbClr>
                </a:solidFill>
              </a:rPr>
              <a:t>Riksantikvaren</a:t>
            </a:r>
            <a:r>
              <a:rPr lang="nb-NO" sz="1600" b="1" dirty="0">
                <a:solidFill>
                  <a:srgbClr val="5B9BD5">
                    <a:lumMod val="75000"/>
                  </a:srgbClr>
                </a:solidFill>
              </a:rPr>
              <a:t>, </a:t>
            </a:r>
            <a:r>
              <a:rPr lang="nb-NO" sz="1600" b="1" dirty="0" smtClean="0">
                <a:solidFill>
                  <a:srgbClr val="5B9BD5">
                    <a:lumMod val="75000"/>
                  </a:srgbClr>
                </a:solidFill>
              </a:rPr>
              <a:t>SVV, Statnett</a:t>
            </a:r>
            <a:r>
              <a:rPr lang="nb-NO" sz="1600" b="1" dirty="0">
                <a:solidFill>
                  <a:srgbClr val="5B9BD5">
                    <a:lumMod val="75000"/>
                  </a:srgbClr>
                </a:solidFill>
              </a:rPr>
              <a:t>, </a:t>
            </a:r>
            <a:r>
              <a:rPr lang="nb-NO" sz="1600" b="1" dirty="0" smtClean="0">
                <a:solidFill>
                  <a:srgbClr val="5B9BD5">
                    <a:lumMod val="75000"/>
                  </a:srgbClr>
                </a:solidFill>
              </a:rPr>
              <a:t>SSB</a:t>
            </a:r>
            <a:endParaRPr lang="nb-NO" sz="1600" b="1" dirty="0">
              <a:solidFill>
                <a:srgbClr val="5B9BD5">
                  <a:lumMod val="75000"/>
                </a:srgbClr>
              </a:solidFill>
            </a:endParaRPr>
          </a:p>
          <a:p>
            <a:r>
              <a:rPr lang="nb-NO" sz="1600" b="1" dirty="0">
                <a:solidFill>
                  <a:srgbClr val="5B9BD5">
                    <a:lumMod val="75000"/>
                  </a:srgbClr>
                </a:solidFill>
              </a:rPr>
              <a:t>Delmål: 1.1 1.2, 2.1, 3.1, 3.2</a:t>
            </a:r>
          </a:p>
        </p:txBody>
      </p:sp>
      <p:pic>
        <p:nvPicPr>
          <p:cNvPr id="6" name="Bilde 5" descr="Bilde av temakart  - ras og flom" title="Bilde av temakart  - ras og flom"/>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60169" y="1946408"/>
            <a:ext cx="2818204" cy="2491760"/>
          </a:xfrm>
          <a:prstGeom prst="rect">
            <a:avLst/>
          </a:prstGeom>
          <a:ln>
            <a:noFill/>
          </a:ln>
          <a:effectLst>
            <a:outerShdw blurRad="292100" dist="139700" dir="2700000" algn="tl" rotWithShape="0">
              <a:srgbClr val="333333">
                <a:alpha val="65000"/>
              </a:srgbClr>
            </a:outerShdw>
          </a:effectLst>
        </p:spPr>
      </p:pic>
      <p:sp>
        <p:nvSpPr>
          <p:cNvPr id="8" name="Pil ned 7" descr="Pil" title="Pil"/>
          <p:cNvSpPr/>
          <p:nvPr/>
        </p:nvSpPr>
        <p:spPr>
          <a:xfrm>
            <a:off x="6563996" y="5423621"/>
            <a:ext cx="312616" cy="2446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2" name="Tittel 1" hidden="1"/>
          <p:cNvSpPr>
            <a:spLocks noGrp="1"/>
          </p:cNvSpPr>
          <p:nvPr>
            <p:ph type="title" idx="4294967295"/>
          </p:nvPr>
        </p:nvSpPr>
        <p:spPr/>
        <p:txBody>
          <a:bodyPr/>
          <a:lstStyle/>
          <a:p>
            <a:r>
              <a:rPr lang="en-US" dirty="0" err="1" smtClean="0"/>
              <a:t>Tiltak</a:t>
            </a:r>
            <a:r>
              <a:rPr lang="en-US" dirty="0" smtClean="0"/>
              <a:t> 3: </a:t>
            </a:r>
            <a:r>
              <a:rPr lang="en-US" dirty="0" err="1" smtClean="0"/>
              <a:t>Heve</a:t>
            </a:r>
            <a:r>
              <a:rPr lang="en-US" dirty="0" smtClean="0"/>
              <a:t> </a:t>
            </a:r>
            <a:r>
              <a:rPr lang="en-US" dirty="0" err="1" smtClean="0"/>
              <a:t>kvaliteten</a:t>
            </a:r>
            <a:r>
              <a:rPr lang="en-US" dirty="0" smtClean="0"/>
              <a:t> </a:t>
            </a:r>
            <a:r>
              <a:rPr lang="en-US" dirty="0" err="1" smtClean="0"/>
              <a:t>på</a:t>
            </a:r>
            <a:r>
              <a:rPr lang="en-US" dirty="0" smtClean="0"/>
              <a:t> </a:t>
            </a:r>
            <a:r>
              <a:rPr lang="en-US" dirty="0" err="1" smtClean="0"/>
              <a:t>Det</a:t>
            </a:r>
            <a:r>
              <a:rPr lang="en-US" baseline="0" dirty="0" smtClean="0"/>
              <a:t> </a:t>
            </a:r>
            <a:r>
              <a:rPr lang="en-US" baseline="0" dirty="0" err="1" smtClean="0"/>
              <a:t>offentlige</a:t>
            </a:r>
            <a:r>
              <a:rPr lang="en-US" baseline="0" dirty="0" smtClean="0"/>
              <a:t> </a:t>
            </a:r>
            <a:r>
              <a:rPr lang="en-US" baseline="0" dirty="0" err="1" smtClean="0"/>
              <a:t>kartgrunnlaget</a:t>
            </a:r>
            <a:r>
              <a:rPr lang="en-US" baseline="0" dirty="0" smtClean="0"/>
              <a:t> (DOK)</a:t>
            </a:r>
            <a:endParaRPr lang="en-US" dirty="0"/>
          </a:p>
        </p:txBody>
      </p:sp>
    </p:spTree>
    <p:extLst>
      <p:ext uri="{BB962C8B-B14F-4D97-AF65-F5344CB8AC3E}">
        <p14:creationId xmlns:p14="http://schemas.microsoft.com/office/powerpoint/2010/main" val="16549566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27810</TotalTime>
  <Words>9305</Words>
  <Application>Microsoft Office PowerPoint</Application>
  <PresentationFormat>Widescreen</PresentationFormat>
  <Paragraphs>1519</Paragraphs>
  <Slides>58</Slides>
  <Notes>5</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58</vt:i4>
      </vt:variant>
    </vt:vector>
  </HeadingPairs>
  <TitlesOfParts>
    <vt:vector size="65" baseType="lpstr">
      <vt:lpstr>Arial</vt:lpstr>
      <vt:lpstr>Calibri</vt:lpstr>
      <vt:lpstr>Calibri Light</vt:lpstr>
      <vt:lpstr>Lucida Sans Unicode</vt:lpstr>
      <vt:lpstr>Symbol</vt:lpstr>
      <vt:lpstr>Times New Roman</vt:lpstr>
      <vt:lpstr>Office-tema</vt:lpstr>
      <vt:lpstr>Handlingsplan 2019 – tiltak og aktiviteter Nasjonal geodatastrategi</vt:lpstr>
      <vt:lpstr>Handlingsplan – tiltak for gjennomførong av nasjonal geodatastrategi</vt:lpstr>
      <vt:lpstr>Handlingsplan – tiltak for å løse utfordringer</vt:lpstr>
      <vt:lpstr>Handlingsplanen – struktur på dokumentasjon</vt:lpstr>
      <vt:lpstr>Tiltak i første versjon av handlingsplanen</vt:lpstr>
      <vt:lpstr>Tiltak 1: Identifisere kjernedatasett i infrastrukturen</vt:lpstr>
      <vt:lpstr>Tiltak 1&amp;2: Indentifisere kjernedatasett i infrastrukturen, aktiviteter</vt:lpstr>
      <vt:lpstr>Tiltak 2: Kartlegge brukerbehov og datatilgang i prioriterte arbeidsprosesser</vt:lpstr>
      <vt:lpstr>Tiltak 3: Heve kvaliteten på Det offentlige kartgrunnlaget (DOK)</vt:lpstr>
      <vt:lpstr>Tiltak 3: Heve kvaliteten på Det offentlige kartgrunnlaget (DOK), aktiviteter</vt:lpstr>
      <vt:lpstr>Tiltak 4: Etablere program for kvalitetsheving av Matrikkelen</vt:lpstr>
      <vt:lpstr>Tiltak 4: Etablere program for kvalitetsheving av Matrikkelen, aktiviteter</vt:lpstr>
      <vt:lpstr>Tiltak 5: Heve kvalitetn på plandata og gi tilgang til planregister</vt:lpstr>
      <vt:lpstr>Tiltak 5: Heve kvaliteten på plandata og gi tilgang til planregister, aktiviteter</vt:lpstr>
      <vt:lpstr>Tiltak 6: Etablere marine grunnkart i kystsonen</vt:lpstr>
      <vt:lpstr>Tiltak 6: Etablere marine grunnkart i kystsonen, aktiviteter</vt:lpstr>
      <vt:lpstr>Tiltak 7: Understøtte intelligente transportsystemer og bidra til smartere og sikrere transport</vt:lpstr>
      <vt:lpstr>Tiltak 7: Understøtte intelligente transportsystemer og bidra til smartere og sikrere transport, aktiviteter</vt:lpstr>
      <vt:lpstr>Tiltak 8: Nasjonal detaljert høydemodell</vt:lpstr>
      <vt:lpstr>Tiltak 8: Detaljert høydemodell, aktiviteter</vt:lpstr>
      <vt:lpstr>Tiltak 9: Videreutvikle detaljerte grunnkart (FBK) for fremtiden</vt:lpstr>
      <vt:lpstr>Tiltak 9: Videreutvikle detaljerte grunnkart (FKB) for fremtiden, aktiviteter</vt:lpstr>
      <vt:lpstr>Tiltak 10: Etablere et digitaliseringsprofram om undergrunnen</vt:lpstr>
      <vt:lpstr>Tiltak 10: Etablere et digitaliseringsprogram om undergrunnen, aktivteter</vt:lpstr>
      <vt:lpstr>Tiltak 11: Etablere økologisk grunnkart</vt:lpstr>
      <vt:lpstr>Tiltak 11: Etablere økologisk grunnkart, aktiviteter</vt:lpstr>
      <vt:lpstr>Tiltak 12: Sikre gjenbruk av geodata innsamlet etter offentlige krav</vt:lpstr>
      <vt:lpstr>Tiltak 12: Sikre gjenbruk av geodata innsamlet etter offentlige krav, aktiviteter</vt:lpstr>
      <vt:lpstr>Tiltak 13: Utnytte data fra jordobservasjons-satellitter</vt:lpstr>
      <vt:lpstr>Tiltak 13, aktiviteter</vt:lpstr>
      <vt:lpstr>Tiltak 14: Driftsette operasjonell storbruk av radarsatellittdata</vt:lpstr>
      <vt:lpstr>Tiltak 14: Driftsette operasjonell storbruk av radarsattelittdata, aktiviteter</vt:lpstr>
      <vt:lpstr>Tiltak 15: En felles geografisk informasjonsbase for samfunnsikkerhet og beredskap</vt:lpstr>
      <vt:lpstr>Tiltak 15: En felles geografisk informasjonsbase for samfunnssikkert og beredskap, aktiviteter</vt:lpstr>
      <vt:lpstr>Tiltak 16: Utnytte publikumsbasert datafangst</vt:lpstr>
      <vt:lpstr>Tiltak 16: Utnytte publikumsbasert datafangst, aktiviteter</vt:lpstr>
      <vt:lpstr>Tiltak 17: Videreutvikle Geonorge som platform for nasjonal tjenestebasert infrastruktur for geografiske data</vt:lpstr>
      <vt:lpstr>Tiltak 17: Videreutvikle Geonorge, aktiviteter</vt:lpstr>
      <vt:lpstr>Tiltak 18: Rammeverk for teknologisk samvirke</vt:lpstr>
      <vt:lpstr>Tiltak 18: Rammeverk for teknologisk samvirke, aktiviteter</vt:lpstr>
      <vt:lpstr>Tiltak 19: Samordne oppfølging av informasjonssikkerhet</vt:lpstr>
      <vt:lpstr>Tiltak 19: Samordne oppfølging av informasjonssikkerhet, aktiviteter</vt:lpstr>
      <vt:lpstr>Tiltak 2: Etablere et distribuert, virtuelt datasenter for bruk og forvaltning av dynamiske geodata</vt:lpstr>
      <vt:lpstr>Tiltak 20: Etablere et distribuert, virtuelt datasenter for bruk og forvaltning av dynamiske geodata, aktiviteter</vt:lpstr>
      <vt:lpstr>Tiltak 21: Etablere en fellesløsning for lagring og forvaltning av detaljert grunnkart (FKB)</vt:lpstr>
      <vt:lpstr>Tiltak 21: Etablere en fellesløsning for lagring og forvaltning av detaljerte grunnkart (FBK), aktiviteter</vt:lpstr>
      <vt:lpstr>Tiltak 22: Legge til rette for bruk av 3D geodata</vt:lpstr>
      <vt:lpstr>Tiltak 23: Posisjonstjenester og tilhørende geodetisk infrastruktur</vt:lpstr>
      <vt:lpstr>Tiltak 24: Etablere FOU-strategi og etablere et FOU-program for geografisk informasjon</vt:lpstr>
      <vt:lpstr>Tiltak 24: FOU… Aktiviteter</vt:lpstr>
      <vt:lpstr>Tiltak 25: Styrke utdanning innen geografisk informasjon</vt:lpstr>
      <vt:lpstr>Tiltak 25: Styrke utdanning innen geografisk informasjon, aktiviteter</vt:lpstr>
      <vt:lpstr>Tiltak 26: Utvikle modeler for offentlig-privat samarbeid</vt:lpstr>
      <vt:lpstr>Tiltak 27: Synliggjøre gevinster av investeringene i den geografiske infrastrukturen</vt:lpstr>
      <vt:lpstr>Tiltak 28: Utrede samarbeidsmodeller og finansieringsmodeller for nasjonal geografisk infrastruktur</vt:lpstr>
      <vt:lpstr>Tiltak 28: Utrede samarbeidsmodeller og finansieringsmodeller for nasjonal geografisk infrastruktur, aktiviteter</vt:lpstr>
      <vt:lpstr>Tiltak 29: Utvidelse av nasjonal register over luftfartshindre</vt:lpstr>
      <vt:lpstr>Tiltak 29: Utvidelse av nasjonal register over luftfartshindre, aktiviteter</vt:lpstr>
    </vt:vector>
  </TitlesOfParts>
  <Company>Statens Kartverk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Nasjonal geodatastrategi - handlingsplan - nivå 2</dc:title>
  <dc:subject>Digitalisering,  Geografisk infrastruktur, NSDI</dc:subject>
  <dc:creator>Arvid Lillethun, Kåre Kyrkjeeide</dc:creator>
  <cp:keywords>Kart</cp:keywords>
  <cp:lastModifiedBy>Kjersti Nordskog</cp:lastModifiedBy>
  <cp:revision>56</cp:revision>
  <cp:lastPrinted>2018-06-26T07:44:31Z</cp:lastPrinted>
  <dcterms:created xsi:type="dcterms:W3CDTF">2018-01-05T12:58:46Z</dcterms:created>
  <dcterms:modified xsi:type="dcterms:W3CDTF">2019-03-28T14:43:19Z</dcterms:modified>
  <cp:category>Offentlig forvaltning</cp:category>
</cp:coreProperties>
</file>