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sldIdLst>
    <p:sldId id="595" r:id="rId2"/>
    <p:sldId id="593" r:id="rId3"/>
    <p:sldId id="536" r:id="rId4"/>
    <p:sldId id="537" r:id="rId5"/>
    <p:sldId id="486" r:id="rId6"/>
    <p:sldId id="457" r:id="rId7"/>
    <p:sldId id="543" r:id="rId8"/>
    <p:sldId id="458" r:id="rId9"/>
    <p:sldId id="430" r:id="rId10"/>
    <p:sldId id="523" r:id="rId11"/>
    <p:sldId id="462" r:id="rId12"/>
    <p:sldId id="505" r:id="rId13"/>
    <p:sldId id="461" r:id="rId14"/>
    <p:sldId id="394" r:id="rId15"/>
    <p:sldId id="503" r:id="rId16"/>
    <p:sldId id="482" r:id="rId17"/>
    <p:sldId id="467" r:id="rId18"/>
    <p:sldId id="478" r:id="rId19"/>
    <p:sldId id="594" r:id="rId20"/>
    <p:sldId id="501" r:id="rId21"/>
    <p:sldId id="483" r:id="rId22"/>
    <p:sldId id="459" r:id="rId23"/>
    <p:sldId id="469" r:id="rId24"/>
    <p:sldId id="476" r:id="rId25"/>
    <p:sldId id="499" r:id="rId26"/>
    <p:sldId id="460" r:id="rId27"/>
    <p:sldId id="466" r:id="rId28"/>
    <p:sldId id="480" r:id="rId29"/>
    <p:sldId id="465" r:id="rId30"/>
    <p:sldId id="533" r:id="rId31"/>
    <p:sldId id="485" r:id="rId32"/>
    <p:sldId id="464" r:id="rId33"/>
    <p:sldId id="522" r:id="rId34"/>
    <p:sldId id="531" r:id="rId35"/>
  </p:sldIdLst>
  <p:sldSz cx="12192000" cy="6858000"/>
  <p:notesSz cx="6808788" cy="9940925"/>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4546A"/>
    <a:srgbClr val="F5F5F5"/>
    <a:srgbClr val="DCDADA"/>
    <a:srgbClr val="D3795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ddels stil 2 – uthev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64" autoAdjust="0"/>
    <p:restoredTop sz="86451" autoAdjust="0"/>
  </p:normalViewPr>
  <p:slideViewPr>
    <p:cSldViewPr snapToGrid="0">
      <p:cViewPr varScale="1">
        <p:scale>
          <a:sx n="82" d="100"/>
          <a:sy n="82" d="100"/>
        </p:scale>
        <p:origin x="90" y="834"/>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24" d="100"/>
        <a:sy n="124"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51163" cy="498475"/>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56038" y="0"/>
            <a:ext cx="2951162" cy="498475"/>
          </a:xfrm>
          <a:prstGeom prst="rect">
            <a:avLst/>
          </a:prstGeom>
        </p:spPr>
        <p:txBody>
          <a:bodyPr vert="horz" lIns="91440" tIns="45720" rIns="91440" bIns="45720" rtlCol="0"/>
          <a:lstStyle>
            <a:lvl1pPr algn="r">
              <a:defRPr sz="1200"/>
            </a:lvl1pPr>
          </a:lstStyle>
          <a:p>
            <a:fld id="{73DE6F3E-427B-4ADC-8510-7BB406EC26E8}" type="datetimeFigureOut">
              <a:rPr lang="nb-NO" smtClean="0"/>
              <a:t>28.03.2019</a:t>
            </a:fld>
            <a:endParaRPr lang="nb-NO"/>
          </a:p>
        </p:txBody>
      </p:sp>
      <p:sp>
        <p:nvSpPr>
          <p:cNvPr id="4" name="Plassholder for lysbilde 3"/>
          <p:cNvSpPr>
            <a:spLocks noGrp="1" noRot="1" noChangeAspect="1"/>
          </p:cNvSpPr>
          <p:nvPr>
            <p:ph type="sldImg" idx="2"/>
          </p:nvPr>
        </p:nvSpPr>
        <p:spPr>
          <a:xfrm>
            <a:off x="423863" y="1243013"/>
            <a:ext cx="5961062" cy="3354387"/>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1038" y="4784725"/>
            <a:ext cx="5446712" cy="3913188"/>
          </a:xfrm>
          <a:prstGeom prst="rect">
            <a:avLst/>
          </a:prstGeom>
        </p:spPr>
        <p:txBody>
          <a:bodyPr vert="horz" lIns="91440" tIns="45720" rIns="91440" bIns="45720" rtlCol="0"/>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6" name="Plassholder for bunntekst 5"/>
          <p:cNvSpPr>
            <a:spLocks noGrp="1"/>
          </p:cNvSpPr>
          <p:nvPr>
            <p:ph type="ftr" sz="quarter" idx="4"/>
          </p:nvPr>
        </p:nvSpPr>
        <p:spPr>
          <a:xfrm>
            <a:off x="0" y="9442450"/>
            <a:ext cx="2951163" cy="498475"/>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56038" y="9442450"/>
            <a:ext cx="2951162" cy="498475"/>
          </a:xfrm>
          <a:prstGeom prst="rect">
            <a:avLst/>
          </a:prstGeom>
        </p:spPr>
        <p:txBody>
          <a:bodyPr vert="horz" lIns="91440" tIns="45720" rIns="91440" bIns="45720" rtlCol="0" anchor="b"/>
          <a:lstStyle>
            <a:lvl1pPr algn="r">
              <a:defRPr sz="1200"/>
            </a:lvl1pPr>
          </a:lstStyle>
          <a:p>
            <a:fld id="{938658B5-D9AA-4D4F-AE45-7F9E64CBEC4E}" type="slidenum">
              <a:rPr lang="nb-NO" smtClean="0"/>
              <a:t>‹#›</a:t>
            </a:fld>
            <a:endParaRPr lang="nb-NO"/>
          </a:p>
        </p:txBody>
      </p:sp>
    </p:spTree>
    <p:extLst>
      <p:ext uri="{BB962C8B-B14F-4D97-AF65-F5344CB8AC3E}">
        <p14:creationId xmlns:p14="http://schemas.microsoft.com/office/powerpoint/2010/main" val="30280863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smtClean="0"/>
              <a:t>-Geografisk informasjon er informasjon om objekter, hendelser og forhold der posisjonen (sted på jorda) er en vesentlig del av informasjonen.</a:t>
            </a:r>
            <a:r>
              <a:rPr lang="nb-NO" baseline="0" dirty="0" smtClean="0"/>
              <a:t> Ofte forkortes begrepet til stedsdata eller </a:t>
            </a:r>
            <a:r>
              <a:rPr lang="nb-NO" baseline="0" dirty="0" err="1" smtClean="0"/>
              <a:t>geodata</a:t>
            </a:r>
            <a:r>
              <a:rPr lang="nb-NO" baseline="0" dirty="0" smtClean="0"/>
              <a:t>.</a:t>
            </a:r>
          </a:p>
          <a:p>
            <a:pPr marL="0" indent="0">
              <a:buNone/>
            </a:pPr>
            <a:r>
              <a:rPr lang="nb-NO" baseline="0" dirty="0" smtClean="0"/>
              <a:t>-November 2018 lanserte regjeringen den nye nasjonale </a:t>
            </a:r>
            <a:r>
              <a:rPr lang="nb-NO" baseline="0" dirty="0" err="1" smtClean="0"/>
              <a:t>geodatastrategien</a:t>
            </a:r>
            <a:r>
              <a:rPr lang="nb-NO" baseline="0" dirty="0" smtClean="0"/>
              <a:t> fram mot 2025</a:t>
            </a:r>
            <a:br>
              <a:rPr lang="nb-NO" baseline="0" dirty="0" smtClean="0"/>
            </a:br>
            <a:r>
              <a:rPr lang="nb-NO" baseline="0" dirty="0" smtClean="0"/>
              <a:t>-Den henvender seg til sektormyndigheter på ulike forvaltningsnivåer, dataprodusenter, teknologileverandører, innovatører og brukere i alle sektorer – og til Kartverket som nasjonal </a:t>
            </a:r>
            <a:r>
              <a:rPr lang="nb-NO" baseline="0" dirty="0" err="1" smtClean="0"/>
              <a:t>geodatakoordinator</a:t>
            </a:r>
            <a:r>
              <a:rPr lang="nb-NO" baseline="0" dirty="0" smtClean="0"/>
              <a:t>. Det er utviklet en første versjon av handlingsplan våren 2019 for å arbeide for å nå målene definert i nasjonale geodatastrategi. Revidert handlingsplan vil utvikles innen 2020 av sektorene, koordinert av Kartverket.  </a:t>
            </a:r>
            <a:endParaRPr lang="nb-NO" dirty="0" smtClean="0"/>
          </a:p>
          <a:p>
            <a:pPr marL="0" indent="0">
              <a:buNone/>
            </a:pPr>
            <a:endParaRPr lang="nb-NO" baseline="0" dirty="0" smtClean="0"/>
          </a:p>
          <a:p>
            <a:pPr marL="228600" indent="-228600">
              <a:buAutoNum type="arabicPeriod"/>
            </a:pPr>
            <a:endParaRPr lang="nb-NO" baseline="0" dirty="0" smtClean="0"/>
          </a:p>
        </p:txBody>
      </p:sp>
      <p:sp>
        <p:nvSpPr>
          <p:cNvPr id="4" name="Plassholder for lysbildenummer 3"/>
          <p:cNvSpPr>
            <a:spLocks noGrp="1"/>
          </p:cNvSpPr>
          <p:nvPr>
            <p:ph type="sldNum" sz="quarter" idx="10"/>
          </p:nvPr>
        </p:nvSpPr>
        <p:spPr/>
        <p:txBody>
          <a:bodyPr/>
          <a:lstStyle/>
          <a:p>
            <a:fld id="{8D601917-3419-4DE3-9AD0-7D28BBCDC02A}" type="slidenum">
              <a:rPr lang="nb-NO" smtClean="0"/>
              <a:t>1</a:t>
            </a:fld>
            <a:endParaRPr lang="nb-NO"/>
          </a:p>
        </p:txBody>
      </p:sp>
    </p:spTree>
    <p:extLst>
      <p:ext uri="{BB962C8B-B14F-4D97-AF65-F5344CB8AC3E}">
        <p14:creationId xmlns:p14="http://schemas.microsoft.com/office/powerpoint/2010/main" val="40382631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938658B5-D9AA-4D4F-AE45-7F9E64CBEC4E}" type="slidenum">
              <a:rPr lang="nb-NO" smtClean="0"/>
              <a:t>3</a:t>
            </a:fld>
            <a:endParaRPr lang="nb-NO"/>
          </a:p>
        </p:txBody>
      </p:sp>
    </p:spTree>
    <p:extLst>
      <p:ext uri="{BB962C8B-B14F-4D97-AF65-F5344CB8AC3E}">
        <p14:creationId xmlns:p14="http://schemas.microsoft.com/office/powerpoint/2010/main" val="17030247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938658B5-D9AA-4D4F-AE45-7F9E64CBEC4E}" type="slidenum">
              <a:rPr lang="nb-NO" smtClean="0"/>
              <a:t>31</a:t>
            </a:fld>
            <a:endParaRPr lang="nb-NO"/>
          </a:p>
        </p:txBody>
      </p:sp>
    </p:spTree>
    <p:extLst>
      <p:ext uri="{BB962C8B-B14F-4D97-AF65-F5344CB8AC3E}">
        <p14:creationId xmlns:p14="http://schemas.microsoft.com/office/powerpoint/2010/main" val="1998066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p:cNvSpPr>
            <a:spLocks noGrp="1"/>
          </p:cNvSpPr>
          <p:nvPr>
            <p:ph type="ctrTitle"/>
          </p:nvPr>
        </p:nvSpPr>
        <p:spPr>
          <a:xfrm>
            <a:off x="1524000" y="1122363"/>
            <a:ext cx="9144000" cy="2387600"/>
          </a:xfrm>
        </p:spPr>
        <p:txBody>
          <a:bodyPr anchor="b"/>
          <a:lstStyle>
            <a:lvl1pPr algn="ctr">
              <a:defRPr sz="6000"/>
            </a:lvl1pPr>
          </a:lstStyle>
          <a:p>
            <a:r>
              <a:rPr lang="nb-NO"/>
              <a:t>Klikk for å redigere tittelstil</a:t>
            </a:r>
          </a:p>
        </p:txBody>
      </p:sp>
      <p:sp>
        <p:nvSpPr>
          <p:cNvPr id="3" name="Undertit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p>
        </p:txBody>
      </p:sp>
      <p:sp>
        <p:nvSpPr>
          <p:cNvPr id="4" name="Plassholder for dato 3"/>
          <p:cNvSpPr>
            <a:spLocks noGrp="1"/>
          </p:cNvSpPr>
          <p:nvPr>
            <p:ph type="dt" sz="half" idx="10"/>
          </p:nvPr>
        </p:nvSpPr>
        <p:spPr/>
        <p:txBody>
          <a:bodyPr/>
          <a:lstStyle/>
          <a:p>
            <a:fld id="{A70D26F6-8439-4980-B871-5A61FE2B14E3}" type="datetimeFigureOut">
              <a:rPr lang="nb-NO" smtClean="0"/>
              <a:t>28.03.2019</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A36AA545-2EBD-4096-9CD8-3A389E53CC1B}" type="slidenum">
              <a:rPr lang="nb-NO" smtClean="0"/>
              <a:t>‹#›</a:t>
            </a:fld>
            <a:endParaRPr lang="nb-NO"/>
          </a:p>
        </p:txBody>
      </p:sp>
    </p:spTree>
    <p:extLst>
      <p:ext uri="{BB962C8B-B14F-4D97-AF65-F5344CB8AC3E}">
        <p14:creationId xmlns:p14="http://schemas.microsoft.com/office/powerpoint/2010/main" val="4901870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loddrett tekst 2"/>
          <p:cNvSpPr>
            <a:spLocks noGrp="1"/>
          </p:cNvSpPr>
          <p:nvPr>
            <p:ph type="body" orient="vert" idx="1"/>
          </p:nvPr>
        </p:nvSpPr>
        <p:spPr/>
        <p:txBody>
          <a:bodyPr vert="eaVert"/>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10"/>
          </p:nvPr>
        </p:nvSpPr>
        <p:spPr/>
        <p:txBody>
          <a:bodyPr/>
          <a:lstStyle/>
          <a:p>
            <a:fld id="{A70D26F6-8439-4980-B871-5A61FE2B14E3}" type="datetimeFigureOut">
              <a:rPr lang="nb-NO" smtClean="0"/>
              <a:t>28.03.2019</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A36AA545-2EBD-4096-9CD8-3A389E53CC1B}" type="slidenum">
              <a:rPr lang="nb-NO" smtClean="0"/>
              <a:t>‹#›</a:t>
            </a:fld>
            <a:endParaRPr lang="nb-NO"/>
          </a:p>
        </p:txBody>
      </p:sp>
    </p:spTree>
    <p:extLst>
      <p:ext uri="{BB962C8B-B14F-4D97-AF65-F5344CB8AC3E}">
        <p14:creationId xmlns:p14="http://schemas.microsoft.com/office/powerpoint/2010/main" val="25795744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8724900" y="365125"/>
            <a:ext cx="2628900" cy="5811838"/>
          </a:xfrm>
        </p:spPr>
        <p:txBody>
          <a:bodyPr vert="eaVert"/>
          <a:lstStyle/>
          <a:p>
            <a:r>
              <a:rPr lang="nb-NO"/>
              <a:t>Klikk for å redigere tittelstil</a:t>
            </a:r>
          </a:p>
        </p:txBody>
      </p:sp>
      <p:sp>
        <p:nvSpPr>
          <p:cNvPr id="3" name="Plassholder for loddrett tekst 2"/>
          <p:cNvSpPr>
            <a:spLocks noGrp="1"/>
          </p:cNvSpPr>
          <p:nvPr>
            <p:ph type="body" orient="vert" idx="1"/>
          </p:nvPr>
        </p:nvSpPr>
        <p:spPr>
          <a:xfrm>
            <a:off x="838200" y="365125"/>
            <a:ext cx="7734300" cy="5811838"/>
          </a:xfrm>
        </p:spPr>
        <p:txBody>
          <a:bodyPr vert="eaVert"/>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10"/>
          </p:nvPr>
        </p:nvSpPr>
        <p:spPr/>
        <p:txBody>
          <a:bodyPr/>
          <a:lstStyle/>
          <a:p>
            <a:fld id="{A70D26F6-8439-4980-B871-5A61FE2B14E3}" type="datetimeFigureOut">
              <a:rPr lang="nb-NO" smtClean="0"/>
              <a:t>28.03.2019</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A36AA545-2EBD-4096-9CD8-3A389E53CC1B}" type="slidenum">
              <a:rPr lang="nb-NO" smtClean="0"/>
              <a:t>‹#›</a:t>
            </a:fld>
            <a:endParaRPr lang="nb-NO"/>
          </a:p>
        </p:txBody>
      </p:sp>
    </p:spTree>
    <p:extLst>
      <p:ext uri="{BB962C8B-B14F-4D97-AF65-F5344CB8AC3E}">
        <p14:creationId xmlns:p14="http://schemas.microsoft.com/office/powerpoint/2010/main" val="40096338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innhold 2"/>
          <p:cNvSpPr>
            <a:spLocks noGrp="1"/>
          </p:cNvSpPr>
          <p:nvPr>
            <p:ph idx="1"/>
          </p:nvPr>
        </p:nvSpPr>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10"/>
          </p:nvPr>
        </p:nvSpPr>
        <p:spPr/>
        <p:txBody>
          <a:bodyPr/>
          <a:lstStyle/>
          <a:p>
            <a:fld id="{A70D26F6-8439-4980-B871-5A61FE2B14E3}" type="datetimeFigureOut">
              <a:rPr lang="nb-NO" smtClean="0"/>
              <a:t>28.03.2019</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A36AA545-2EBD-4096-9CD8-3A389E53CC1B}" type="slidenum">
              <a:rPr lang="nb-NO" smtClean="0"/>
              <a:t>‹#›</a:t>
            </a:fld>
            <a:endParaRPr lang="nb-NO"/>
          </a:p>
        </p:txBody>
      </p:sp>
    </p:spTree>
    <p:extLst>
      <p:ext uri="{BB962C8B-B14F-4D97-AF65-F5344CB8AC3E}">
        <p14:creationId xmlns:p14="http://schemas.microsoft.com/office/powerpoint/2010/main" val="11326112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Start Layout">
    <p:spTree>
      <p:nvGrpSpPr>
        <p:cNvPr id="1" name=""/>
        <p:cNvGrpSpPr/>
        <p:nvPr/>
      </p:nvGrpSpPr>
      <p:grpSpPr>
        <a:xfrm>
          <a:off x="0" y="0"/>
          <a:ext cx="0" cy="0"/>
          <a:chOff x="0" y="0"/>
          <a:chExt cx="0" cy="0"/>
        </a:xfrm>
      </p:grpSpPr>
      <p:sp>
        <p:nvSpPr>
          <p:cNvPr id="13" name="Text Placeholder 12"/>
          <p:cNvSpPr>
            <a:spLocks noGrp="1"/>
          </p:cNvSpPr>
          <p:nvPr>
            <p:ph type="body" sz="quarter" idx="11" hasCustomPrompt="1"/>
          </p:nvPr>
        </p:nvSpPr>
        <p:spPr>
          <a:xfrm>
            <a:off x="4315884" y="538163"/>
            <a:ext cx="7016749" cy="1485900"/>
          </a:xfrm>
          <a:prstGeom prst="rect">
            <a:avLst/>
          </a:prstGeom>
          <a:effectLst>
            <a:outerShdw blurRad="12700" dist="12700" dir="5400000" algn="tl" rotWithShape="0">
              <a:schemeClr val="bg1"/>
            </a:outerShdw>
          </a:effectLst>
        </p:spPr>
        <p:txBody>
          <a:bodyPr vert="horz" lIns="0" tIns="0" rIns="0" bIns="0">
            <a:normAutofit/>
          </a:bodyPr>
          <a:lstStyle>
            <a:lvl1pPr marL="0" indent="0">
              <a:buNone/>
              <a:defRPr sz="4800" b="1" baseline="0">
                <a:solidFill>
                  <a:srgbClr val="4B4E4B"/>
                </a:solidFill>
              </a:defRPr>
            </a:lvl1pPr>
          </a:lstStyle>
          <a:p>
            <a:pPr lvl="0"/>
            <a:r>
              <a:rPr lang="en-US" dirty="0" smtClean="0"/>
              <a:t>Click to edit Header title</a:t>
            </a:r>
            <a:endParaRPr lang="en-US" dirty="0"/>
          </a:p>
        </p:txBody>
      </p:sp>
      <p:sp>
        <p:nvSpPr>
          <p:cNvPr id="17" name="Text Placeholder 16"/>
          <p:cNvSpPr>
            <a:spLocks noGrp="1"/>
          </p:cNvSpPr>
          <p:nvPr>
            <p:ph type="body" sz="quarter" idx="12"/>
          </p:nvPr>
        </p:nvSpPr>
        <p:spPr>
          <a:xfrm>
            <a:off x="4303185" y="2185988"/>
            <a:ext cx="7029448" cy="458174"/>
          </a:xfrm>
          <a:prstGeom prst="rect">
            <a:avLst/>
          </a:prstGeom>
        </p:spPr>
        <p:txBody>
          <a:bodyPr vert="horz" lIns="0" tIns="0" rIns="0" bIns="0"/>
          <a:lstStyle>
            <a:lvl1pPr marL="0" indent="0" algn="r">
              <a:buNone/>
              <a:defRPr sz="1600" i="1">
                <a:solidFill>
                  <a:srgbClr val="4A4A4A"/>
                </a:solidFill>
                <a:effectLst>
                  <a:outerShdw blurRad="12700" dist="12700" dir="5400000" algn="tl" rotWithShape="0">
                    <a:schemeClr val="bg1"/>
                  </a:outerShdw>
                </a:effectLst>
              </a:defRPr>
            </a:lvl1pPr>
          </a:lstStyle>
          <a:p>
            <a:pPr lvl="0"/>
            <a:r>
              <a:rPr lang="nb-NO" smtClean="0"/>
              <a:t>Klikk for å redigere tekststiler i malen</a:t>
            </a:r>
          </a:p>
        </p:txBody>
      </p:sp>
      <p:sp>
        <p:nvSpPr>
          <p:cNvPr id="10" name="Picture Placeholder 9"/>
          <p:cNvSpPr>
            <a:spLocks noGrp="1"/>
          </p:cNvSpPr>
          <p:nvPr>
            <p:ph type="pic" sz="quarter" idx="10"/>
          </p:nvPr>
        </p:nvSpPr>
        <p:spPr>
          <a:xfrm>
            <a:off x="0" y="2746377"/>
            <a:ext cx="12192000" cy="4017964"/>
          </a:xfrm>
          <a:prstGeom prst="rect">
            <a:avLst/>
          </a:prstGeom>
        </p:spPr>
        <p:txBody>
          <a:bodyPr vert="horz"/>
          <a:lstStyle/>
          <a:p>
            <a:r>
              <a:rPr lang="nb-NO" smtClean="0"/>
              <a:t>Klikk ikonet for å legge til et bilde</a:t>
            </a:r>
            <a:endParaRPr lang="en-US" dirty="0"/>
          </a:p>
        </p:txBody>
      </p:sp>
      <p:pic>
        <p:nvPicPr>
          <p:cNvPr id="8" name="Bilde 7"/>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14575" y="465775"/>
            <a:ext cx="1914525" cy="1520190"/>
          </a:xfrm>
          <a:prstGeom prst="rect">
            <a:avLst/>
          </a:prstGeom>
        </p:spPr>
      </p:pic>
      <p:pic>
        <p:nvPicPr>
          <p:cNvPr id="6" name="Bilde 5"/>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05314" y="6299489"/>
            <a:ext cx="1009996" cy="344038"/>
          </a:xfrm>
          <a:prstGeom prst="rect">
            <a:avLst/>
          </a:prstGeom>
        </p:spPr>
      </p:pic>
    </p:spTree>
    <p:extLst>
      <p:ext uri="{BB962C8B-B14F-4D97-AF65-F5344CB8AC3E}">
        <p14:creationId xmlns:p14="http://schemas.microsoft.com/office/powerpoint/2010/main" val="42389882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tel og innhold">
    <p:spTree>
      <p:nvGrpSpPr>
        <p:cNvPr id="1" name=""/>
        <p:cNvGrpSpPr/>
        <p:nvPr/>
      </p:nvGrpSpPr>
      <p:grpSpPr>
        <a:xfrm>
          <a:off x="0" y="0"/>
          <a:ext cx="0" cy="0"/>
          <a:chOff x="0" y="0"/>
          <a:chExt cx="0" cy="0"/>
        </a:xfrm>
      </p:grpSpPr>
      <p:sp>
        <p:nvSpPr>
          <p:cNvPr id="7" name="Alternativ prosess 6">
            <a:extLst>
              <a:ext uri="{FF2B5EF4-FFF2-40B4-BE49-F238E27FC236}">
                <a16:creationId xmlns:a16="http://schemas.microsoft.com/office/drawing/2014/main" xmlns="" id="{8B394B92-6B87-4BF1-8FF9-D4F4839224B3}"/>
              </a:ext>
            </a:extLst>
          </p:cNvPr>
          <p:cNvSpPr/>
          <p:nvPr userDrawn="1"/>
        </p:nvSpPr>
        <p:spPr>
          <a:xfrm>
            <a:off x="471340" y="377072"/>
            <a:ext cx="11246177" cy="6183983"/>
          </a:xfrm>
          <a:prstGeom prst="flowChartAlternateProcess">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nb-NO" dirty="0">
              <a:solidFill>
                <a:schemeClr val="tx2"/>
              </a:solidFill>
            </a:endParaRPr>
          </a:p>
        </p:txBody>
      </p:sp>
    </p:spTree>
    <p:extLst>
      <p:ext uri="{BB962C8B-B14F-4D97-AF65-F5344CB8AC3E}">
        <p14:creationId xmlns:p14="http://schemas.microsoft.com/office/powerpoint/2010/main" val="14584756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p:cNvSpPr>
            <a:spLocks noGrp="1"/>
          </p:cNvSpPr>
          <p:nvPr>
            <p:ph type="title"/>
          </p:nvPr>
        </p:nvSpPr>
        <p:spPr>
          <a:xfrm>
            <a:off x="831850" y="1709738"/>
            <a:ext cx="10515600" cy="2852737"/>
          </a:xfrm>
        </p:spPr>
        <p:txBody>
          <a:bodyPr anchor="b"/>
          <a:lstStyle>
            <a:lvl1pPr>
              <a:defRPr sz="6000"/>
            </a:lvl1pPr>
          </a:lstStyle>
          <a:p>
            <a:r>
              <a:rPr lang="nb-NO"/>
              <a:t>Klikk for å redigere tittelstil</a:t>
            </a:r>
          </a:p>
        </p:txBody>
      </p:sp>
      <p:sp>
        <p:nvSpPr>
          <p:cNvPr id="3" name="Plassholder for teks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Rediger tekststiler i malen</a:t>
            </a:r>
          </a:p>
        </p:txBody>
      </p:sp>
      <p:sp>
        <p:nvSpPr>
          <p:cNvPr id="4" name="Plassholder for dato 3"/>
          <p:cNvSpPr>
            <a:spLocks noGrp="1"/>
          </p:cNvSpPr>
          <p:nvPr>
            <p:ph type="dt" sz="half" idx="10"/>
          </p:nvPr>
        </p:nvSpPr>
        <p:spPr/>
        <p:txBody>
          <a:bodyPr/>
          <a:lstStyle/>
          <a:p>
            <a:fld id="{A70D26F6-8439-4980-B871-5A61FE2B14E3}" type="datetimeFigureOut">
              <a:rPr lang="nb-NO" smtClean="0"/>
              <a:t>28.03.2019</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A36AA545-2EBD-4096-9CD8-3A389E53CC1B}" type="slidenum">
              <a:rPr lang="nb-NO" smtClean="0"/>
              <a:t>‹#›</a:t>
            </a:fld>
            <a:endParaRPr lang="nb-NO"/>
          </a:p>
        </p:txBody>
      </p:sp>
    </p:spTree>
    <p:extLst>
      <p:ext uri="{BB962C8B-B14F-4D97-AF65-F5344CB8AC3E}">
        <p14:creationId xmlns:p14="http://schemas.microsoft.com/office/powerpoint/2010/main" val="34137026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innhold 2"/>
          <p:cNvSpPr>
            <a:spLocks noGrp="1"/>
          </p:cNvSpPr>
          <p:nvPr>
            <p:ph sz="half" idx="1"/>
          </p:nvPr>
        </p:nvSpPr>
        <p:spPr>
          <a:xfrm>
            <a:off x="838200" y="1825625"/>
            <a:ext cx="5181600" cy="4351338"/>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p:cNvSpPr>
            <a:spLocks noGrp="1"/>
          </p:cNvSpPr>
          <p:nvPr>
            <p:ph sz="half" idx="2"/>
          </p:nvPr>
        </p:nvSpPr>
        <p:spPr>
          <a:xfrm>
            <a:off x="6172200" y="1825625"/>
            <a:ext cx="5181600" cy="4351338"/>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dato 4"/>
          <p:cNvSpPr>
            <a:spLocks noGrp="1"/>
          </p:cNvSpPr>
          <p:nvPr>
            <p:ph type="dt" sz="half" idx="10"/>
          </p:nvPr>
        </p:nvSpPr>
        <p:spPr/>
        <p:txBody>
          <a:bodyPr/>
          <a:lstStyle/>
          <a:p>
            <a:fld id="{A70D26F6-8439-4980-B871-5A61FE2B14E3}" type="datetimeFigureOut">
              <a:rPr lang="nb-NO" smtClean="0"/>
              <a:t>28.03.2019</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A36AA545-2EBD-4096-9CD8-3A389E53CC1B}" type="slidenum">
              <a:rPr lang="nb-NO" smtClean="0"/>
              <a:t>‹#›</a:t>
            </a:fld>
            <a:endParaRPr lang="nb-NO"/>
          </a:p>
        </p:txBody>
      </p:sp>
    </p:spTree>
    <p:extLst>
      <p:ext uri="{BB962C8B-B14F-4D97-AF65-F5344CB8AC3E}">
        <p14:creationId xmlns:p14="http://schemas.microsoft.com/office/powerpoint/2010/main" val="20689355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p:cNvSpPr>
            <a:spLocks noGrp="1"/>
          </p:cNvSpPr>
          <p:nvPr>
            <p:ph type="title"/>
          </p:nvPr>
        </p:nvSpPr>
        <p:spPr>
          <a:xfrm>
            <a:off x="839788" y="365125"/>
            <a:ext cx="10515600" cy="1325563"/>
          </a:xfrm>
        </p:spPr>
        <p:txBody>
          <a:bodyPr/>
          <a:lstStyle/>
          <a:p>
            <a:r>
              <a:rPr lang="nb-NO"/>
              <a:t>Klikk for å redigere tittelstil</a:t>
            </a:r>
          </a:p>
        </p:txBody>
      </p:sp>
      <p:sp>
        <p:nvSpPr>
          <p:cNvPr id="3" name="Plassholder for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Rediger tekststiler i malen</a:t>
            </a:r>
          </a:p>
        </p:txBody>
      </p:sp>
      <p:sp>
        <p:nvSpPr>
          <p:cNvPr id="4" name="Plassholder for innhold 3"/>
          <p:cNvSpPr>
            <a:spLocks noGrp="1"/>
          </p:cNvSpPr>
          <p:nvPr>
            <p:ph sz="half" idx="2"/>
          </p:nvPr>
        </p:nvSpPr>
        <p:spPr>
          <a:xfrm>
            <a:off x="839788" y="2505075"/>
            <a:ext cx="5157787" cy="3684588"/>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Rediger tekststiler i malen</a:t>
            </a:r>
          </a:p>
        </p:txBody>
      </p:sp>
      <p:sp>
        <p:nvSpPr>
          <p:cNvPr id="6" name="Plassholder for innhold 5"/>
          <p:cNvSpPr>
            <a:spLocks noGrp="1"/>
          </p:cNvSpPr>
          <p:nvPr>
            <p:ph sz="quarter" idx="4"/>
          </p:nvPr>
        </p:nvSpPr>
        <p:spPr>
          <a:xfrm>
            <a:off x="6172200" y="2505075"/>
            <a:ext cx="5183188" cy="3684588"/>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7" name="Plassholder for dato 6"/>
          <p:cNvSpPr>
            <a:spLocks noGrp="1"/>
          </p:cNvSpPr>
          <p:nvPr>
            <p:ph type="dt" sz="half" idx="10"/>
          </p:nvPr>
        </p:nvSpPr>
        <p:spPr/>
        <p:txBody>
          <a:bodyPr/>
          <a:lstStyle/>
          <a:p>
            <a:fld id="{A70D26F6-8439-4980-B871-5A61FE2B14E3}" type="datetimeFigureOut">
              <a:rPr lang="nb-NO" smtClean="0"/>
              <a:t>28.03.2019</a:t>
            </a:fld>
            <a:endParaRPr lang="nb-NO"/>
          </a:p>
        </p:txBody>
      </p:sp>
      <p:sp>
        <p:nvSpPr>
          <p:cNvPr id="8" name="Plassholder for bunntekst 7"/>
          <p:cNvSpPr>
            <a:spLocks noGrp="1"/>
          </p:cNvSpPr>
          <p:nvPr>
            <p:ph type="ftr" sz="quarter" idx="11"/>
          </p:nvPr>
        </p:nvSpPr>
        <p:spPr/>
        <p:txBody>
          <a:bodyPr/>
          <a:lstStyle/>
          <a:p>
            <a:endParaRPr lang="nb-NO"/>
          </a:p>
        </p:txBody>
      </p:sp>
      <p:sp>
        <p:nvSpPr>
          <p:cNvPr id="9" name="Plassholder for lysbildenummer 8"/>
          <p:cNvSpPr>
            <a:spLocks noGrp="1"/>
          </p:cNvSpPr>
          <p:nvPr>
            <p:ph type="sldNum" sz="quarter" idx="12"/>
          </p:nvPr>
        </p:nvSpPr>
        <p:spPr/>
        <p:txBody>
          <a:bodyPr/>
          <a:lstStyle/>
          <a:p>
            <a:fld id="{A36AA545-2EBD-4096-9CD8-3A389E53CC1B}" type="slidenum">
              <a:rPr lang="nb-NO" smtClean="0"/>
              <a:t>‹#›</a:t>
            </a:fld>
            <a:endParaRPr lang="nb-NO"/>
          </a:p>
        </p:txBody>
      </p:sp>
    </p:spTree>
    <p:extLst>
      <p:ext uri="{BB962C8B-B14F-4D97-AF65-F5344CB8AC3E}">
        <p14:creationId xmlns:p14="http://schemas.microsoft.com/office/powerpoint/2010/main" val="31044806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dato 2"/>
          <p:cNvSpPr>
            <a:spLocks noGrp="1"/>
          </p:cNvSpPr>
          <p:nvPr>
            <p:ph type="dt" sz="half" idx="10"/>
          </p:nvPr>
        </p:nvSpPr>
        <p:spPr/>
        <p:txBody>
          <a:bodyPr/>
          <a:lstStyle/>
          <a:p>
            <a:fld id="{A70D26F6-8439-4980-B871-5A61FE2B14E3}" type="datetimeFigureOut">
              <a:rPr lang="nb-NO" smtClean="0"/>
              <a:t>28.03.2019</a:t>
            </a:fld>
            <a:endParaRPr lang="nb-NO"/>
          </a:p>
        </p:txBody>
      </p:sp>
      <p:sp>
        <p:nvSpPr>
          <p:cNvPr id="4" name="Plassholder for bunntekst 3"/>
          <p:cNvSpPr>
            <a:spLocks noGrp="1"/>
          </p:cNvSpPr>
          <p:nvPr>
            <p:ph type="ftr" sz="quarter" idx="11"/>
          </p:nvPr>
        </p:nvSpPr>
        <p:spPr/>
        <p:txBody>
          <a:bodyPr/>
          <a:lstStyle/>
          <a:p>
            <a:endParaRPr lang="nb-NO"/>
          </a:p>
        </p:txBody>
      </p:sp>
      <p:sp>
        <p:nvSpPr>
          <p:cNvPr id="5" name="Plassholder for lysbildenummer 4"/>
          <p:cNvSpPr>
            <a:spLocks noGrp="1"/>
          </p:cNvSpPr>
          <p:nvPr>
            <p:ph type="sldNum" sz="quarter" idx="12"/>
          </p:nvPr>
        </p:nvSpPr>
        <p:spPr/>
        <p:txBody>
          <a:bodyPr/>
          <a:lstStyle/>
          <a:p>
            <a:fld id="{A36AA545-2EBD-4096-9CD8-3A389E53CC1B}" type="slidenum">
              <a:rPr lang="nb-NO" smtClean="0"/>
              <a:t>‹#›</a:t>
            </a:fld>
            <a:endParaRPr lang="nb-NO"/>
          </a:p>
        </p:txBody>
      </p:sp>
    </p:spTree>
    <p:extLst>
      <p:ext uri="{BB962C8B-B14F-4D97-AF65-F5344CB8AC3E}">
        <p14:creationId xmlns:p14="http://schemas.microsoft.com/office/powerpoint/2010/main" val="4393708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p:txBody>
          <a:bodyPr/>
          <a:lstStyle/>
          <a:p>
            <a:fld id="{A70D26F6-8439-4980-B871-5A61FE2B14E3}" type="datetimeFigureOut">
              <a:rPr lang="nb-NO" smtClean="0"/>
              <a:t>28.03.2019</a:t>
            </a:fld>
            <a:endParaRPr lang="nb-NO"/>
          </a:p>
        </p:txBody>
      </p:sp>
      <p:sp>
        <p:nvSpPr>
          <p:cNvPr id="3" name="Plassholder for bunntekst 2"/>
          <p:cNvSpPr>
            <a:spLocks noGrp="1"/>
          </p:cNvSpPr>
          <p:nvPr>
            <p:ph type="ftr" sz="quarter" idx="11"/>
          </p:nvPr>
        </p:nvSpPr>
        <p:spPr/>
        <p:txBody>
          <a:bodyPr/>
          <a:lstStyle/>
          <a:p>
            <a:endParaRPr lang="nb-NO"/>
          </a:p>
        </p:txBody>
      </p:sp>
      <p:sp>
        <p:nvSpPr>
          <p:cNvPr id="4" name="Plassholder for lysbildenummer 3"/>
          <p:cNvSpPr>
            <a:spLocks noGrp="1"/>
          </p:cNvSpPr>
          <p:nvPr>
            <p:ph type="sldNum" sz="quarter" idx="12"/>
          </p:nvPr>
        </p:nvSpPr>
        <p:spPr/>
        <p:txBody>
          <a:bodyPr/>
          <a:lstStyle/>
          <a:p>
            <a:fld id="{A36AA545-2EBD-4096-9CD8-3A389E53CC1B}" type="slidenum">
              <a:rPr lang="nb-NO" smtClean="0"/>
              <a:t>‹#›</a:t>
            </a:fld>
            <a:endParaRPr lang="nb-NO"/>
          </a:p>
        </p:txBody>
      </p:sp>
    </p:spTree>
    <p:extLst>
      <p:ext uri="{BB962C8B-B14F-4D97-AF65-F5344CB8AC3E}">
        <p14:creationId xmlns:p14="http://schemas.microsoft.com/office/powerpoint/2010/main" val="7876413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839788" y="457200"/>
            <a:ext cx="3932237" cy="1600200"/>
          </a:xfrm>
        </p:spPr>
        <p:txBody>
          <a:bodyPr anchor="b"/>
          <a:lstStyle>
            <a:lvl1pPr>
              <a:defRPr sz="3200"/>
            </a:lvl1pPr>
          </a:lstStyle>
          <a:p>
            <a:r>
              <a:rPr lang="nb-NO"/>
              <a:t>Klikk for å redigere tittelstil</a:t>
            </a:r>
          </a:p>
        </p:txBody>
      </p:sp>
      <p:sp>
        <p:nvSpPr>
          <p:cNvPr id="3" name="Plassholder for innhol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Rediger tekststiler i malen</a:t>
            </a:r>
          </a:p>
        </p:txBody>
      </p:sp>
      <p:sp>
        <p:nvSpPr>
          <p:cNvPr id="5" name="Plassholder for dato 4"/>
          <p:cNvSpPr>
            <a:spLocks noGrp="1"/>
          </p:cNvSpPr>
          <p:nvPr>
            <p:ph type="dt" sz="half" idx="10"/>
          </p:nvPr>
        </p:nvSpPr>
        <p:spPr/>
        <p:txBody>
          <a:bodyPr/>
          <a:lstStyle/>
          <a:p>
            <a:fld id="{A70D26F6-8439-4980-B871-5A61FE2B14E3}" type="datetimeFigureOut">
              <a:rPr lang="nb-NO" smtClean="0"/>
              <a:t>28.03.2019</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A36AA545-2EBD-4096-9CD8-3A389E53CC1B}" type="slidenum">
              <a:rPr lang="nb-NO" smtClean="0"/>
              <a:t>‹#›</a:t>
            </a:fld>
            <a:endParaRPr lang="nb-NO"/>
          </a:p>
        </p:txBody>
      </p:sp>
    </p:spTree>
    <p:extLst>
      <p:ext uri="{BB962C8B-B14F-4D97-AF65-F5344CB8AC3E}">
        <p14:creationId xmlns:p14="http://schemas.microsoft.com/office/powerpoint/2010/main" val="41648582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839788" y="457200"/>
            <a:ext cx="3932237" cy="1600200"/>
          </a:xfrm>
        </p:spPr>
        <p:txBody>
          <a:bodyPr anchor="b"/>
          <a:lstStyle>
            <a:lvl1pPr>
              <a:defRPr sz="3200"/>
            </a:lvl1pPr>
          </a:lstStyle>
          <a:p>
            <a:r>
              <a:rPr lang="nb-NO"/>
              <a:t>Klikk for å redigere tittelstil</a:t>
            </a:r>
          </a:p>
        </p:txBody>
      </p:sp>
      <p:sp>
        <p:nvSpPr>
          <p:cNvPr id="3" name="Plassholder for bild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b-NO"/>
          </a:p>
        </p:txBody>
      </p:sp>
      <p:sp>
        <p:nvSpPr>
          <p:cNvPr id="4" name="Plassholder f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Rediger tekststiler i malen</a:t>
            </a:r>
          </a:p>
        </p:txBody>
      </p:sp>
      <p:sp>
        <p:nvSpPr>
          <p:cNvPr id="5" name="Plassholder for dato 4"/>
          <p:cNvSpPr>
            <a:spLocks noGrp="1"/>
          </p:cNvSpPr>
          <p:nvPr>
            <p:ph type="dt" sz="half" idx="10"/>
          </p:nvPr>
        </p:nvSpPr>
        <p:spPr/>
        <p:txBody>
          <a:bodyPr/>
          <a:lstStyle/>
          <a:p>
            <a:fld id="{A70D26F6-8439-4980-B871-5A61FE2B14E3}" type="datetimeFigureOut">
              <a:rPr lang="nb-NO" smtClean="0"/>
              <a:t>28.03.2019</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A36AA545-2EBD-4096-9CD8-3A389E53CC1B}" type="slidenum">
              <a:rPr lang="nb-NO" smtClean="0"/>
              <a:t>‹#›</a:t>
            </a:fld>
            <a:endParaRPr lang="nb-NO"/>
          </a:p>
        </p:txBody>
      </p:sp>
    </p:spTree>
    <p:extLst>
      <p:ext uri="{BB962C8B-B14F-4D97-AF65-F5344CB8AC3E}">
        <p14:creationId xmlns:p14="http://schemas.microsoft.com/office/powerpoint/2010/main" val="506785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b-NO"/>
              <a:t>Klikk for å redigere tittelstil</a:t>
            </a:r>
          </a:p>
        </p:txBody>
      </p:sp>
      <p:sp>
        <p:nvSpPr>
          <p:cNvPr id="3" name="Plassholder for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70D26F6-8439-4980-B871-5A61FE2B14E3}" type="datetimeFigureOut">
              <a:rPr lang="nb-NO" smtClean="0"/>
              <a:t>28.03.2019</a:t>
            </a:fld>
            <a:endParaRPr lang="nb-NO"/>
          </a:p>
        </p:txBody>
      </p:sp>
      <p:sp>
        <p:nvSpPr>
          <p:cNvPr id="5" name="Plassholder for bunnteks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b-NO"/>
          </a:p>
        </p:txBody>
      </p:sp>
      <p:sp>
        <p:nvSpPr>
          <p:cNvPr id="6" name="Plassholder for lysbilde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36AA545-2EBD-4096-9CD8-3A389E53CC1B}" type="slidenum">
              <a:rPr lang="nb-NO" smtClean="0"/>
              <a:t>‹#›</a:t>
            </a:fld>
            <a:endParaRPr lang="nb-NO"/>
          </a:p>
        </p:txBody>
      </p:sp>
    </p:spTree>
    <p:extLst>
      <p:ext uri="{BB962C8B-B14F-4D97-AF65-F5344CB8AC3E}">
        <p14:creationId xmlns:p14="http://schemas.microsoft.com/office/powerpoint/2010/main" val="34046437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2.emf"/><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2.emf"/><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12.emf"/><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www.insar.no/" TargetMode="External"/><Relationship Id="rId2" Type="http://schemas.openxmlformats.org/officeDocument/2006/relationships/image" Target="../media/image12.emf"/><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12.emf"/><Relationship Id="rId1" Type="http://schemas.openxmlformats.org/officeDocument/2006/relationships/slideLayout" Target="../slideLayouts/slideLayout2.xml"/><Relationship Id="rId5" Type="http://schemas.openxmlformats.org/officeDocument/2006/relationships/image" Target="../media/image29.jpeg"/><Relationship Id="rId4" Type="http://schemas.openxmlformats.org/officeDocument/2006/relationships/image" Target="../media/image28.png"/></Relationships>
</file>

<file path=ppt/slides/_rels/slide2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12.emf"/><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2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12.emf"/><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3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2.emf"/><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ktangel 7" descr="hvit bunntone" title="skygge"/>
          <p:cNvSpPr/>
          <p:nvPr/>
        </p:nvSpPr>
        <p:spPr>
          <a:xfrm>
            <a:off x="457200" y="203200"/>
            <a:ext cx="2936240" cy="19418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 name="Plassholder for tekst 1" descr="Handlingsplan 2019  - tiltak og aktiviteter" title="Handlingsplan 2019  - tiltak og aktiviteter"/>
          <p:cNvSpPr>
            <a:spLocks noGrp="1"/>
          </p:cNvSpPr>
          <p:nvPr>
            <p:ph type="body" sz="quarter" idx="11"/>
          </p:nvPr>
        </p:nvSpPr>
        <p:spPr>
          <a:xfrm>
            <a:off x="2308528" y="446693"/>
            <a:ext cx="9342922" cy="828198"/>
          </a:xfrm>
        </p:spPr>
        <p:txBody>
          <a:bodyPr>
            <a:noAutofit/>
          </a:bodyPr>
          <a:lstStyle/>
          <a:p>
            <a:r>
              <a:rPr lang="nb-NO" sz="4000" dirty="0" smtClean="0"/>
              <a:t>Handlingsplan 2019 - tiltak                                   </a:t>
            </a:r>
          </a:p>
          <a:p>
            <a:r>
              <a:rPr lang="nb-NO" sz="4000" dirty="0" smtClean="0"/>
              <a:t>Nasjonal geodatastrategi</a:t>
            </a:r>
            <a:endParaRPr lang="nb-NO" sz="4000" dirty="0"/>
          </a:p>
        </p:txBody>
      </p:sp>
      <p:sp>
        <p:nvSpPr>
          <p:cNvPr id="3" name="Plassholder for tekst 2"/>
          <p:cNvSpPr>
            <a:spLocks noGrp="1"/>
          </p:cNvSpPr>
          <p:nvPr>
            <p:ph type="body" sz="quarter" idx="12"/>
          </p:nvPr>
        </p:nvSpPr>
        <p:spPr>
          <a:xfrm>
            <a:off x="3997910" y="1457739"/>
            <a:ext cx="7125582" cy="462502"/>
          </a:xfrm>
        </p:spPr>
        <p:txBody>
          <a:bodyPr/>
          <a:lstStyle/>
          <a:p>
            <a:r>
              <a:rPr lang="nb-NO" dirty="0" smtClean="0"/>
              <a:t>Kartverket, 1.4. 2019 </a:t>
            </a:r>
            <a:endParaRPr lang="nb-NO" dirty="0"/>
          </a:p>
        </p:txBody>
      </p:sp>
      <p:sp>
        <p:nvSpPr>
          <p:cNvPr id="4" name="Tittel 3" hidden="1"/>
          <p:cNvSpPr>
            <a:spLocks noGrp="1"/>
          </p:cNvSpPr>
          <p:nvPr>
            <p:ph type="title" idx="4294967295"/>
          </p:nvPr>
        </p:nvSpPr>
        <p:spPr/>
        <p:txBody>
          <a:bodyPr/>
          <a:lstStyle/>
          <a:p>
            <a:r>
              <a:rPr lang="en-US" dirty="0" err="1" smtClean="0"/>
              <a:t>Handlingsplan</a:t>
            </a:r>
            <a:r>
              <a:rPr lang="en-US" baseline="0" dirty="0" smtClean="0"/>
              <a:t> 2019 – </a:t>
            </a:r>
            <a:r>
              <a:rPr lang="en-US" baseline="0" dirty="0" err="1" smtClean="0"/>
              <a:t>tiltak</a:t>
            </a:r>
            <a:r>
              <a:rPr lang="en-US" baseline="0" dirty="0" smtClean="0"/>
              <a:t> </a:t>
            </a:r>
            <a:r>
              <a:rPr lang="en-US" baseline="0" dirty="0" err="1" smtClean="0"/>
              <a:t>og</a:t>
            </a:r>
            <a:r>
              <a:rPr lang="en-US" baseline="0" dirty="0" smtClean="0"/>
              <a:t> </a:t>
            </a:r>
            <a:r>
              <a:rPr lang="en-US" baseline="0" dirty="0" err="1" smtClean="0"/>
              <a:t>aktiviteter</a:t>
            </a:r>
            <a:r>
              <a:rPr lang="en-US" baseline="0" dirty="0" smtClean="0"/>
              <a:t> </a:t>
            </a:r>
            <a:r>
              <a:rPr lang="en-US" baseline="0" dirty="0" err="1" smtClean="0"/>
              <a:t>Nasjonal</a:t>
            </a:r>
            <a:r>
              <a:rPr lang="en-US" baseline="0" dirty="0" smtClean="0"/>
              <a:t> geodatastrategi</a:t>
            </a:r>
            <a:endParaRPr lang="en-US" dirty="0"/>
          </a:p>
        </p:txBody>
      </p:sp>
      <p:pic>
        <p:nvPicPr>
          <p:cNvPr id="6" name="Bilde 5" descr="Kartverket - logo" title="Logo"/>
          <p:cNvPicPr>
            <a:picLocks noChangeAspect="1"/>
          </p:cNvPicPr>
          <p:nvPr/>
        </p:nvPicPr>
        <p:blipFill>
          <a:blip r:embed="rId3"/>
          <a:stretch>
            <a:fillRect/>
          </a:stretch>
        </p:blipFill>
        <p:spPr>
          <a:xfrm>
            <a:off x="259502" y="548679"/>
            <a:ext cx="1391548" cy="1052898"/>
          </a:xfrm>
          <a:prstGeom prst="rect">
            <a:avLst/>
          </a:prstGeom>
        </p:spPr>
      </p:pic>
      <p:pic>
        <p:nvPicPr>
          <p:cNvPr id="5" name="Bilde 4" descr="Fotomontasje med dybdedata. Foto Eilev Leren " title="Tittelbilde"/>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0" y="1920241"/>
            <a:ext cx="12192000" cy="4988559"/>
          </a:xfrm>
          <a:prstGeom prst="rect">
            <a:avLst/>
          </a:prstGeom>
        </p:spPr>
      </p:pic>
      <p:sp>
        <p:nvSpPr>
          <p:cNvPr id="10" name="TekstSylinder 9"/>
          <p:cNvSpPr txBox="1"/>
          <p:nvPr/>
        </p:nvSpPr>
        <p:spPr>
          <a:xfrm rot="16200000">
            <a:off x="10107294" y="4702069"/>
            <a:ext cx="3830857" cy="307777"/>
          </a:xfrm>
          <a:prstGeom prst="rect">
            <a:avLst/>
          </a:prstGeom>
          <a:noFill/>
        </p:spPr>
        <p:txBody>
          <a:bodyPr wrap="none" rtlCol="0">
            <a:spAutoFit/>
          </a:bodyPr>
          <a:lstStyle/>
          <a:p>
            <a:r>
              <a:rPr lang="nb-NO" sz="1400" b="1" dirty="0" smtClean="0">
                <a:solidFill>
                  <a:schemeClr val="bg1"/>
                </a:solidFill>
              </a:rPr>
              <a:t>FOTO: EILIV LEREN, DYBDEMODELL: KARTVERKET</a:t>
            </a:r>
            <a:endParaRPr lang="nb-NO" sz="1400" b="1" dirty="0">
              <a:solidFill>
                <a:schemeClr val="bg1"/>
              </a:solidFill>
            </a:endParaRPr>
          </a:p>
        </p:txBody>
      </p:sp>
    </p:spTree>
    <p:extLst>
      <p:ext uri="{BB962C8B-B14F-4D97-AF65-F5344CB8AC3E}">
        <p14:creationId xmlns:p14="http://schemas.microsoft.com/office/powerpoint/2010/main" val="29639586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lternativ prosess 4" descr="Bakgrunnsfarge" title="Bakgrunnsfarge"/>
          <p:cNvSpPr/>
          <p:nvPr/>
        </p:nvSpPr>
        <p:spPr>
          <a:xfrm>
            <a:off x="701431" y="411041"/>
            <a:ext cx="10883619" cy="6221046"/>
          </a:xfrm>
          <a:prstGeom prst="flowChartAlternateProcess">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nb-NO" sz="1600" b="1" dirty="0">
              <a:solidFill>
                <a:srgbClr val="5B9BD5">
                  <a:lumMod val="75000"/>
                </a:srgbClr>
              </a:solidFill>
            </a:endParaRPr>
          </a:p>
        </p:txBody>
      </p:sp>
      <p:sp>
        <p:nvSpPr>
          <p:cNvPr id="4" name="Pil ned 3" descr="Pil" title="Pil"/>
          <p:cNvSpPr/>
          <p:nvPr/>
        </p:nvSpPr>
        <p:spPr>
          <a:xfrm>
            <a:off x="8999532" y="5232664"/>
            <a:ext cx="312616" cy="244601"/>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solidFill>
                <a:prstClr val="white"/>
              </a:solidFill>
            </a:endParaRPr>
          </a:p>
        </p:txBody>
      </p:sp>
      <p:pic>
        <p:nvPicPr>
          <p:cNvPr id="9" name="Bilde 8" descr="4 deler&#10;innsamling av data&#10;lagring og forvaltning&#10;tilrettelegging og distribusjon&#10;tilgang og bruk " title="Hva tiltaket berøre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130264" y="5518351"/>
            <a:ext cx="5227584" cy="496360"/>
          </a:xfrm>
          <a:prstGeom prst="rect">
            <a:avLst/>
          </a:prstGeom>
        </p:spPr>
      </p:pic>
      <p:pic>
        <p:nvPicPr>
          <p:cNvPr id="8" name="Bilde 7" descr="Bilde av arealplankart" title="Bilde av arealplankart"/>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991126" y="663050"/>
            <a:ext cx="2981678" cy="2019335"/>
          </a:xfrm>
          <a:prstGeom prst="rect">
            <a:avLst/>
          </a:prstGeom>
          <a:ln>
            <a:noFill/>
          </a:ln>
          <a:effectLst>
            <a:outerShdw blurRad="292100" dist="139700" dir="2700000" algn="tl" rotWithShape="0">
              <a:srgbClr val="333333">
                <a:alpha val="65000"/>
              </a:srgbClr>
            </a:outerShdw>
          </a:effectLst>
        </p:spPr>
      </p:pic>
      <p:sp>
        <p:nvSpPr>
          <p:cNvPr id="7" name="Pil ned 6" descr="Pil" title="Pil"/>
          <p:cNvSpPr/>
          <p:nvPr/>
        </p:nvSpPr>
        <p:spPr>
          <a:xfrm>
            <a:off x="6580995" y="5241918"/>
            <a:ext cx="312616" cy="244601"/>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solidFill>
                <a:prstClr val="white"/>
              </a:solidFill>
            </a:endParaRPr>
          </a:p>
        </p:txBody>
      </p:sp>
      <p:sp>
        <p:nvSpPr>
          <p:cNvPr id="2" name="TekstSylinder 1"/>
          <p:cNvSpPr txBox="1"/>
          <p:nvPr/>
        </p:nvSpPr>
        <p:spPr>
          <a:xfrm>
            <a:off x="1193336" y="514907"/>
            <a:ext cx="9302386" cy="6463308"/>
          </a:xfrm>
          <a:prstGeom prst="rect">
            <a:avLst/>
          </a:prstGeom>
          <a:noFill/>
        </p:spPr>
        <p:txBody>
          <a:bodyPr wrap="square" rtlCol="0">
            <a:spAutoFit/>
          </a:bodyPr>
          <a:lstStyle/>
          <a:p>
            <a:r>
              <a:rPr lang="nb-NO" b="1" dirty="0">
                <a:solidFill>
                  <a:srgbClr val="5B9BD5">
                    <a:lumMod val="75000"/>
                  </a:srgbClr>
                </a:solidFill>
              </a:rPr>
              <a:t>TILTAK 5: </a:t>
            </a:r>
            <a:endParaRPr lang="nb-NO" dirty="0">
              <a:solidFill>
                <a:srgbClr val="5B9BD5">
                  <a:lumMod val="75000"/>
                </a:srgbClr>
              </a:solidFill>
            </a:endParaRPr>
          </a:p>
          <a:p>
            <a:r>
              <a:rPr lang="nb-NO" b="1" dirty="0">
                <a:solidFill>
                  <a:srgbClr val="44546A"/>
                </a:solidFill>
              </a:rPr>
              <a:t>HEVE KVALITETEN PÅ PLANDATA OG GI TILGANG TIL PLANREGISTER</a:t>
            </a:r>
            <a:endParaRPr lang="nb-NO" dirty="0">
              <a:solidFill>
                <a:srgbClr val="44546A"/>
              </a:solidFill>
            </a:endParaRPr>
          </a:p>
          <a:p>
            <a:endParaRPr lang="nb-NO" dirty="0">
              <a:solidFill>
                <a:srgbClr val="44546A"/>
              </a:solidFill>
            </a:endParaRPr>
          </a:p>
          <a:p>
            <a:r>
              <a:rPr lang="nb-NO" dirty="0">
                <a:solidFill>
                  <a:srgbClr val="44546A"/>
                </a:solidFill>
              </a:rPr>
              <a:t>Gode plandata er avgjørende for raskere og enklere saksbehandling, </a:t>
            </a:r>
          </a:p>
          <a:p>
            <a:r>
              <a:rPr lang="nb-NO" dirty="0">
                <a:solidFill>
                  <a:srgbClr val="44546A"/>
                </a:solidFill>
              </a:rPr>
              <a:t>forvaltning og en mer pålitelig datatilgang for offentlige virksomheter,</a:t>
            </a:r>
          </a:p>
          <a:p>
            <a:r>
              <a:rPr lang="nb-NO" dirty="0">
                <a:solidFill>
                  <a:srgbClr val="44546A"/>
                </a:solidFill>
              </a:rPr>
              <a:t>innbyggere og næringsliv. </a:t>
            </a:r>
            <a:br>
              <a:rPr lang="nb-NO" dirty="0">
                <a:solidFill>
                  <a:srgbClr val="44546A"/>
                </a:solidFill>
              </a:rPr>
            </a:br>
            <a:r>
              <a:rPr lang="nb-NO" dirty="0">
                <a:solidFill>
                  <a:srgbClr val="44546A"/>
                </a:solidFill>
              </a:rPr>
              <a:t> </a:t>
            </a:r>
          </a:p>
          <a:p>
            <a:pPr marL="285750" indent="-285750">
              <a:buFont typeface="Arial" panose="020B0604020202020204" pitchFamily="34" charset="0"/>
              <a:buChar char="•"/>
            </a:pPr>
            <a:r>
              <a:rPr lang="nb-NO" dirty="0" smtClean="0">
                <a:solidFill>
                  <a:srgbClr val="44546A"/>
                </a:solidFill>
              </a:rPr>
              <a:t>Sikre mer fullstendighet i kommunale planregistre gjennom </a:t>
            </a:r>
            <a:br>
              <a:rPr lang="nb-NO" dirty="0" smtClean="0">
                <a:solidFill>
                  <a:srgbClr val="44546A"/>
                </a:solidFill>
              </a:rPr>
            </a:br>
            <a:r>
              <a:rPr lang="nb-NO" dirty="0" smtClean="0">
                <a:solidFill>
                  <a:srgbClr val="44546A"/>
                </a:solidFill>
              </a:rPr>
              <a:t>ytterligere digitalisering av planinformasjon, sikre entydig tolkning av planer for videre bruk.</a:t>
            </a:r>
          </a:p>
          <a:p>
            <a:pPr marL="285750" indent="-285750">
              <a:buFont typeface="Arial" panose="020B0604020202020204" pitchFamily="34" charset="0"/>
              <a:buChar char="•"/>
            </a:pPr>
            <a:r>
              <a:rPr lang="nb-NO" dirty="0" smtClean="0">
                <a:solidFill>
                  <a:srgbClr val="44546A"/>
                </a:solidFill>
              </a:rPr>
              <a:t>Vurdere hvordan planregistermodellen fungerer og brukes i dag,  og se sammenhengen mellom elementene i en plansak.</a:t>
            </a:r>
          </a:p>
          <a:p>
            <a:pPr marL="285750" indent="-285750">
              <a:buFont typeface="Arial" panose="020B0604020202020204" pitchFamily="34" charset="0"/>
              <a:buChar char="•"/>
            </a:pPr>
            <a:r>
              <a:rPr lang="nb-NO" dirty="0" smtClean="0">
                <a:solidFill>
                  <a:srgbClr val="44546A"/>
                </a:solidFill>
              </a:rPr>
              <a:t>Etablere </a:t>
            </a:r>
            <a:r>
              <a:rPr lang="nb-NO" dirty="0">
                <a:solidFill>
                  <a:srgbClr val="44546A"/>
                </a:solidFill>
              </a:rPr>
              <a:t>gode standardiserte rutiner/arbeidsprosesser som kommunene kan bruke til eget kvalitetsarbeid. (</a:t>
            </a:r>
            <a:r>
              <a:rPr lang="nb-NO" dirty="0" err="1">
                <a:solidFill>
                  <a:srgbClr val="44546A"/>
                </a:solidFill>
              </a:rPr>
              <a:t>ePlansak</a:t>
            </a:r>
            <a:r>
              <a:rPr lang="nb-NO" dirty="0">
                <a:solidFill>
                  <a:srgbClr val="44546A"/>
                </a:solidFill>
              </a:rPr>
              <a:t>)</a:t>
            </a:r>
          </a:p>
          <a:p>
            <a:pPr marL="285750" indent="-285750">
              <a:buFont typeface="Arial" panose="020B0604020202020204" pitchFamily="34" charset="0"/>
              <a:buChar char="•"/>
            </a:pPr>
            <a:r>
              <a:rPr lang="nb-NO" dirty="0">
                <a:solidFill>
                  <a:srgbClr val="44546A"/>
                </a:solidFill>
              </a:rPr>
              <a:t>Sørge for entydig og enhetlig spesifikasjonen av planstandarden </a:t>
            </a:r>
          </a:p>
          <a:p>
            <a:pPr marL="285750" indent="-285750">
              <a:buFont typeface="Arial" panose="020B0604020202020204" pitchFamily="34" charset="0"/>
              <a:buChar char="•"/>
            </a:pPr>
            <a:r>
              <a:rPr lang="nb-NO" dirty="0">
                <a:solidFill>
                  <a:srgbClr val="44546A"/>
                </a:solidFill>
              </a:rPr>
              <a:t>Utrede og etablere nødvendige fellesløsninger for god integrasjon av plandata i aktuelle arbeidsprosesser, som f.eks. fellestjenester Plan, første steg: digital nabovarsel av plansak.</a:t>
            </a:r>
          </a:p>
          <a:p>
            <a:pPr marL="285750" indent="-285750">
              <a:buFont typeface="Arial" panose="020B0604020202020204" pitchFamily="34" charset="0"/>
              <a:buChar char="•"/>
            </a:pPr>
            <a:r>
              <a:rPr lang="nb-NO" dirty="0">
                <a:solidFill>
                  <a:srgbClr val="44546A"/>
                </a:solidFill>
              </a:rPr>
              <a:t>Samhandling og tilgjengeliggjøring av </a:t>
            </a:r>
            <a:r>
              <a:rPr lang="nb-NO" dirty="0" smtClean="0">
                <a:solidFill>
                  <a:srgbClr val="44546A"/>
                </a:solidFill>
              </a:rPr>
              <a:t>plandata</a:t>
            </a:r>
          </a:p>
          <a:p>
            <a:endParaRPr lang="nb-NO" sz="1100" dirty="0">
              <a:solidFill>
                <a:srgbClr val="44546A"/>
              </a:solidFill>
            </a:endParaRPr>
          </a:p>
          <a:p>
            <a:r>
              <a:rPr lang="nb-NO" b="1" dirty="0">
                <a:solidFill>
                  <a:srgbClr val="5B9BD5">
                    <a:lumMod val="75000"/>
                  </a:srgbClr>
                </a:solidFill>
              </a:rPr>
              <a:t>Gjennomføring: 2018 -</a:t>
            </a:r>
          </a:p>
          <a:p>
            <a:r>
              <a:rPr lang="nb-NO" b="1" dirty="0">
                <a:solidFill>
                  <a:srgbClr val="5B9BD5">
                    <a:lumMod val="75000"/>
                  </a:srgbClr>
                </a:solidFill>
              </a:rPr>
              <a:t>Ansvarlig: KMD</a:t>
            </a:r>
          </a:p>
          <a:p>
            <a:r>
              <a:rPr lang="nb-NO" b="1" dirty="0">
                <a:solidFill>
                  <a:srgbClr val="5B9BD5">
                    <a:lumMod val="75000"/>
                  </a:srgbClr>
                </a:solidFill>
              </a:rPr>
              <a:t>Medvirkende: KS, kommuner, Kartverket, FM, eksterne</a:t>
            </a:r>
          </a:p>
          <a:p>
            <a:r>
              <a:rPr lang="nb-NO" b="1" dirty="0">
                <a:solidFill>
                  <a:srgbClr val="5B9BD5">
                    <a:lumMod val="75000"/>
                  </a:srgbClr>
                </a:solidFill>
              </a:rPr>
              <a:t>Delmål: 1.1, 1.2, 2.2, 2.6, 2.8, 3.1, 3.2</a:t>
            </a:r>
          </a:p>
          <a:p>
            <a:endParaRPr lang="nb-NO" dirty="0"/>
          </a:p>
        </p:txBody>
      </p:sp>
      <p:sp>
        <p:nvSpPr>
          <p:cNvPr id="3" name="Tittel 2" hidden="1"/>
          <p:cNvSpPr>
            <a:spLocks noGrp="1"/>
          </p:cNvSpPr>
          <p:nvPr>
            <p:ph type="title"/>
          </p:nvPr>
        </p:nvSpPr>
        <p:spPr/>
        <p:txBody>
          <a:bodyPr/>
          <a:lstStyle/>
          <a:p>
            <a:r>
              <a:rPr lang="en-US" dirty="0" err="1" smtClean="0"/>
              <a:t>Tiltak</a:t>
            </a:r>
            <a:r>
              <a:rPr lang="en-US" dirty="0" smtClean="0"/>
              <a:t> 5: </a:t>
            </a:r>
            <a:r>
              <a:rPr lang="en-US" dirty="0" err="1" smtClean="0"/>
              <a:t>Heve</a:t>
            </a:r>
            <a:r>
              <a:rPr lang="en-US" dirty="0" smtClean="0"/>
              <a:t> </a:t>
            </a:r>
            <a:r>
              <a:rPr lang="en-US" dirty="0" err="1" smtClean="0"/>
              <a:t>kvalitetn</a:t>
            </a:r>
            <a:r>
              <a:rPr lang="en-US" dirty="0" smtClean="0"/>
              <a:t> </a:t>
            </a:r>
            <a:r>
              <a:rPr lang="en-US" dirty="0" err="1" smtClean="0"/>
              <a:t>på</a:t>
            </a:r>
            <a:r>
              <a:rPr lang="en-US" dirty="0" smtClean="0"/>
              <a:t> </a:t>
            </a:r>
            <a:r>
              <a:rPr lang="en-US" dirty="0" err="1" smtClean="0"/>
              <a:t>plandata</a:t>
            </a:r>
            <a:r>
              <a:rPr lang="en-US" dirty="0" smtClean="0"/>
              <a:t> </a:t>
            </a:r>
            <a:r>
              <a:rPr lang="en-US" dirty="0" err="1" smtClean="0"/>
              <a:t>og</a:t>
            </a:r>
            <a:r>
              <a:rPr lang="en-US" dirty="0" smtClean="0"/>
              <a:t> </a:t>
            </a:r>
            <a:r>
              <a:rPr lang="en-US" dirty="0" err="1" smtClean="0"/>
              <a:t>gi</a:t>
            </a:r>
            <a:r>
              <a:rPr lang="en-US" baseline="0" dirty="0" smtClean="0"/>
              <a:t> </a:t>
            </a:r>
            <a:r>
              <a:rPr lang="en-US" baseline="0" dirty="0" err="1" smtClean="0"/>
              <a:t>tilgang</a:t>
            </a:r>
            <a:r>
              <a:rPr lang="en-US" baseline="0" dirty="0" smtClean="0"/>
              <a:t> </a:t>
            </a:r>
            <a:r>
              <a:rPr lang="en-US" baseline="0" dirty="0" err="1" smtClean="0"/>
              <a:t>til</a:t>
            </a:r>
            <a:r>
              <a:rPr lang="en-US" baseline="0" dirty="0" smtClean="0"/>
              <a:t> </a:t>
            </a:r>
            <a:r>
              <a:rPr lang="en-US" baseline="0" dirty="0" err="1" smtClean="0"/>
              <a:t>planregister</a:t>
            </a:r>
            <a:endParaRPr lang="en-US" dirty="0"/>
          </a:p>
        </p:txBody>
      </p:sp>
    </p:spTree>
    <p:extLst>
      <p:ext uri="{BB962C8B-B14F-4D97-AF65-F5344CB8AC3E}">
        <p14:creationId xmlns:p14="http://schemas.microsoft.com/office/powerpoint/2010/main" val="167394294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l ned 1" descr="Pil" title="Pil"/>
          <p:cNvSpPr/>
          <p:nvPr/>
        </p:nvSpPr>
        <p:spPr>
          <a:xfrm>
            <a:off x="8975647" y="5486028"/>
            <a:ext cx="312616" cy="244601"/>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solidFill>
                <a:prstClr val="white"/>
              </a:solidFill>
            </a:endParaRPr>
          </a:p>
        </p:txBody>
      </p:sp>
      <p:pic>
        <p:nvPicPr>
          <p:cNvPr id="3" name="Bilde 2" descr="4 deler&#10;innsamling av data&#10;lagring og forvaltning&#10;tilrettelegging og distribusjon&#10;tilgang og bruk " title="Hva tiltaket berøre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003780" y="5798098"/>
            <a:ext cx="5227584" cy="496360"/>
          </a:xfrm>
          <a:prstGeom prst="rect">
            <a:avLst/>
          </a:prstGeom>
        </p:spPr>
      </p:pic>
      <p:sp>
        <p:nvSpPr>
          <p:cNvPr id="4" name="Pil ned 3" descr="Pil" title="Pil"/>
          <p:cNvSpPr/>
          <p:nvPr/>
        </p:nvSpPr>
        <p:spPr>
          <a:xfrm>
            <a:off x="6206070" y="5486028"/>
            <a:ext cx="312616" cy="244601"/>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solidFill>
                <a:prstClr val="white"/>
              </a:solidFill>
            </a:endParaRPr>
          </a:p>
        </p:txBody>
      </p:sp>
      <p:sp>
        <p:nvSpPr>
          <p:cNvPr id="5" name="TekstSylinder 4">
            <a:extLst>
              <a:ext uri="{FF2B5EF4-FFF2-40B4-BE49-F238E27FC236}">
                <a16:creationId xmlns:a16="http://schemas.microsoft.com/office/drawing/2014/main" xmlns="" id="{6772303F-3D5B-4834-979C-9F1370C53B82}"/>
              </a:ext>
            </a:extLst>
          </p:cNvPr>
          <p:cNvSpPr txBox="1"/>
          <p:nvPr/>
        </p:nvSpPr>
        <p:spPr>
          <a:xfrm>
            <a:off x="938179" y="634017"/>
            <a:ext cx="5361916" cy="5816977"/>
          </a:xfrm>
          <a:prstGeom prst="rect">
            <a:avLst/>
          </a:prstGeom>
          <a:noFill/>
        </p:spPr>
        <p:txBody>
          <a:bodyPr wrap="square" rtlCol="0">
            <a:spAutoFit/>
          </a:bodyPr>
          <a:lstStyle/>
          <a:p>
            <a:r>
              <a:rPr lang="nb-NO" b="1" dirty="0">
                <a:solidFill>
                  <a:srgbClr val="5B9BD5">
                    <a:lumMod val="75000"/>
                  </a:srgbClr>
                </a:solidFill>
              </a:rPr>
              <a:t>TILTAK </a:t>
            </a:r>
            <a:r>
              <a:rPr lang="nb-NO" b="1" dirty="0" smtClean="0">
                <a:solidFill>
                  <a:srgbClr val="5B9BD5">
                    <a:lumMod val="75000"/>
                  </a:srgbClr>
                </a:solidFill>
              </a:rPr>
              <a:t>6: </a:t>
            </a:r>
            <a:endParaRPr lang="nb-NO" b="1" dirty="0">
              <a:solidFill>
                <a:srgbClr val="5B9BD5">
                  <a:lumMod val="75000"/>
                </a:srgbClr>
              </a:solidFill>
            </a:endParaRPr>
          </a:p>
          <a:p>
            <a:r>
              <a:rPr lang="nb-NO" b="1" dirty="0">
                <a:solidFill>
                  <a:srgbClr val="44546A"/>
                </a:solidFill>
              </a:rPr>
              <a:t>ETABLERE MARINE GRUNNKART I KYSTSONEN</a:t>
            </a:r>
          </a:p>
          <a:p>
            <a:endParaRPr lang="nb-NO" sz="1600" dirty="0" smtClean="0">
              <a:solidFill>
                <a:srgbClr val="44546A"/>
              </a:solidFill>
            </a:endParaRPr>
          </a:p>
          <a:p>
            <a:r>
              <a:rPr lang="nb-NO" sz="1600" dirty="0" smtClean="0">
                <a:solidFill>
                  <a:srgbClr val="44546A"/>
                </a:solidFill>
              </a:rPr>
              <a:t>Marine </a:t>
            </a:r>
            <a:r>
              <a:rPr lang="nb-NO" sz="1600" dirty="0">
                <a:solidFill>
                  <a:srgbClr val="44546A"/>
                </a:solidFill>
              </a:rPr>
              <a:t>grunnkart er vesentlige for å understøtte regjeringens satsning på en blå økonomi, vekst i akvakulturnæringen, sikker transport og en bærekraftig </a:t>
            </a:r>
            <a:r>
              <a:rPr lang="nb-NO" sz="1600" dirty="0" smtClean="0">
                <a:solidFill>
                  <a:srgbClr val="44546A"/>
                </a:solidFill>
              </a:rPr>
              <a:t>forvaltning </a:t>
            </a:r>
            <a:r>
              <a:rPr lang="nb-NO" sz="1600" dirty="0">
                <a:solidFill>
                  <a:srgbClr val="44546A"/>
                </a:solidFill>
              </a:rPr>
              <a:t>av kystsonen.</a:t>
            </a:r>
          </a:p>
          <a:p>
            <a:endParaRPr lang="nb-NO" sz="1600" dirty="0">
              <a:solidFill>
                <a:srgbClr val="44546A"/>
              </a:solidFill>
            </a:endParaRPr>
          </a:p>
          <a:p>
            <a:pPr marL="285750" indent="-285750">
              <a:buFont typeface="Arial" panose="020B0604020202020204" pitchFamily="34" charset="0"/>
              <a:buChar char="•"/>
            </a:pPr>
            <a:r>
              <a:rPr lang="nb-NO" sz="1600" dirty="0" smtClean="0">
                <a:solidFill>
                  <a:srgbClr val="44546A"/>
                </a:solidFill>
              </a:rPr>
              <a:t>Sikre etablering av et kunnskapsgrunnlag for alle aktører i kystsonen basert </a:t>
            </a:r>
            <a:r>
              <a:rPr lang="nb-NO" sz="1600" dirty="0">
                <a:solidFill>
                  <a:srgbClr val="44546A"/>
                </a:solidFill>
              </a:rPr>
              <a:t>på tett brukermedvirkning. </a:t>
            </a:r>
          </a:p>
          <a:p>
            <a:pPr marL="285750" indent="-285750">
              <a:buFont typeface="Arial" panose="020B0604020202020204" pitchFamily="34" charset="0"/>
              <a:buChar char="•"/>
            </a:pPr>
            <a:r>
              <a:rPr lang="nb-NO" sz="1600" dirty="0">
                <a:solidFill>
                  <a:srgbClr val="44546A"/>
                </a:solidFill>
              </a:rPr>
              <a:t>Sikre oppslutning om en samfinansieringsmodell og videre realisering av piloter og fullskala kartlegging </a:t>
            </a:r>
          </a:p>
          <a:p>
            <a:pPr marL="285750" indent="-285750">
              <a:buFont typeface="Arial" panose="020B0604020202020204" pitchFamily="34" charset="0"/>
              <a:buChar char="•"/>
            </a:pPr>
            <a:r>
              <a:rPr lang="nb-NO" sz="1600" dirty="0">
                <a:solidFill>
                  <a:srgbClr val="44546A"/>
                </a:solidFill>
              </a:rPr>
              <a:t>Gjennomføre piloter blant annet i Stavanger, Astafjord, Nordre Sunnmøre. </a:t>
            </a:r>
          </a:p>
          <a:p>
            <a:pPr marL="285750" indent="-285750">
              <a:buFont typeface="Arial" panose="020B0604020202020204" pitchFamily="34" charset="0"/>
              <a:buChar char="•"/>
            </a:pPr>
            <a:r>
              <a:rPr lang="nb-NO" sz="1600" dirty="0">
                <a:solidFill>
                  <a:srgbClr val="44546A"/>
                </a:solidFill>
              </a:rPr>
              <a:t>Realisere etableringen av grunnkartene for </a:t>
            </a:r>
            <a:r>
              <a:rPr lang="nb-NO" sz="1600" dirty="0" smtClean="0">
                <a:solidFill>
                  <a:srgbClr val="44546A"/>
                </a:solidFill>
              </a:rPr>
              <a:t>hele </a:t>
            </a:r>
            <a:r>
              <a:rPr lang="nb-NO" sz="1600" dirty="0">
                <a:solidFill>
                  <a:srgbClr val="44546A"/>
                </a:solidFill>
              </a:rPr>
              <a:t>kysten – med dybdedata og ulike grunndata for kystsonen.</a:t>
            </a:r>
          </a:p>
          <a:p>
            <a:pPr marL="285750" indent="-285750">
              <a:buFont typeface="Arial" panose="020B0604020202020204" pitchFamily="34" charset="0"/>
              <a:buChar char="•"/>
            </a:pPr>
            <a:r>
              <a:rPr lang="nb-NO" sz="1600" dirty="0">
                <a:solidFill>
                  <a:srgbClr val="44546A"/>
                </a:solidFill>
              </a:rPr>
              <a:t>Forestå innsalg av grunnkartene i privat sektor og for nye aktører.</a:t>
            </a:r>
          </a:p>
          <a:p>
            <a:endParaRPr lang="nb-NO" sz="1600" dirty="0" smtClean="0">
              <a:solidFill>
                <a:srgbClr val="44546A"/>
              </a:solidFill>
            </a:endParaRPr>
          </a:p>
          <a:p>
            <a:endParaRPr lang="nb-NO" sz="1600" dirty="0">
              <a:solidFill>
                <a:srgbClr val="44546A"/>
              </a:solidFill>
            </a:endParaRPr>
          </a:p>
          <a:p>
            <a:r>
              <a:rPr lang="nb-NO" sz="1600" b="1" dirty="0">
                <a:solidFill>
                  <a:srgbClr val="5B9BD5">
                    <a:lumMod val="75000"/>
                  </a:srgbClr>
                </a:solidFill>
              </a:rPr>
              <a:t>Gjennomføring: </a:t>
            </a:r>
            <a:r>
              <a:rPr lang="nb-NO" sz="1600" b="1" dirty="0" smtClean="0">
                <a:solidFill>
                  <a:srgbClr val="5B9BD5">
                    <a:lumMod val="75000"/>
                  </a:srgbClr>
                </a:solidFill>
              </a:rPr>
              <a:t>2019 - 2022</a:t>
            </a:r>
            <a:endParaRPr lang="nb-NO" sz="1600" b="1" dirty="0">
              <a:solidFill>
                <a:srgbClr val="5B9BD5">
                  <a:lumMod val="75000"/>
                </a:srgbClr>
              </a:solidFill>
            </a:endParaRPr>
          </a:p>
          <a:p>
            <a:r>
              <a:rPr lang="nb-NO" sz="1600" b="1" dirty="0">
                <a:solidFill>
                  <a:srgbClr val="5B9BD5">
                    <a:lumMod val="75000"/>
                  </a:srgbClr>
                </a:solidFill>
              </a:rPr>
              <a:t>Ansvarlig: Kartverket, NGU, </a:t>
            </a:r>
            <a:r>
              <a:rPr lang="nb-NO" sz="1600" b="1" dirty="0" smtClean="0">
                <a:solidFill>
                  <a:srgbClr val="5B9BD5">
                    <a:lumMod val="75000"/>
                  </a:srgbClr>
                </a:solidFill>
              </a:rPr>
              <a:t>HI</a:t>
            </a:r>
          </a:p>
          <a:p>
            <a:r>
              <a:rPr lang="nb-NO" sz="1600" b="1" dirty="0">
                <a:solidFill>
                  <a:srgbClr val="5B9BD5">
                    <a:lumMod val="75000"/>
                  </a:srgbClr>
                </a:solidFill>
              </a:rPr>
              <a:t>Medvirkende: Kommuner, </a:t>
            </a:r>
            <a:r>
              <a:rPr lang="nb-NO" sz="1600" b="1" dirty="0" smtClean="0">
                <a:solidFill>
                  <a:srgbClr val="5B9BD5">
                    <a:lumMod val="75000"/>
                  </a:srgbClr>
                </a:solidFill>
              </a:rPr>
              <a:t>etater med forvaltningsansvar</a:t>
            </a:r>
            <a:endParaRPr lang="nb-NO" sz="1600" b="1" dirty="0">
              <a:solidFill>
                <a:srgbClr val="5B9BD5">
                  <a:lumMod val="75000"/>
                </a:srgbClr>
              </a:solidFill>
            </a:endParaRPr>
          </a:p>
          <a:p>
            <a:r>
              <a:rPr lang="nb-NO" sz="1600" b="1" dirty="0">
                <a:solidFill>
                  <a:srgbClr val="5B9BD5">
                    <a:lumMod val="75000"/>
                  </a:srgbClr>
                </a:solidFill>
              </a:rPr>
              <a:t>Delmål: 1.1, 2.4, 3.3….</a:t>
            </a:r>
          </a:p>
        </p:txBody>
      </p:sp>
      <p:pic>
        <p:nvPicPr>
          <p:cNvPr id="6" name="Plassholder for innhold 5" descr="errengmodell av havbunnen sammen med flyfoto av landområde. Fotomontasje." title="Terrengmodell av havbunnen sammen med flyfoto av landområde. Fotomontasje."/>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774888" y="3268167"/>
            <a:ext cx="3993076" cy="1824609"/>
          </a:xfrm>
          <a:prstGeom prst="rect">
            <a:avLst/>
          </a:prstGeom>
          <a:ln>
            <a:noFill/>
          </a:ln>
          <a:effectLst>
            <a:outerShdw blurRad="292100" dist="139700" dir="2700000" algn="tl" rotWithShape="0">
              <a:srgbClr val="333333">
                <a:alpha val="65000"/>
              </a:srgbClr>
            </a:outerShdw>
          </a:effectLst>
        </p:spPr>
      </p:pic>
      <p:pic>
        <p:nvPicPr>
          <p:cNvPr id="7" name="Bilde 1" descr="Bilde - akvakultur -froya4-stort-erikroed-kystenerklar.jpg" title="Bilde - akvakultu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bwMode="auto">
          <a:xfrm>
            <a:off x="6764340" y="810394"/>
            <a:ext cx="4014173" cy="225229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tel 7" hidden="1"/>
          <p:cNvSpPr>
            <a:spLocks noGrp="1"/>
          </p:cNvSpPr>
          <p:nvPr>
            <p:ph type="title" idx="4294967295"/>
          </p:nvPr>
        </p:nvSpPr>
        <p:spPr/>
        <p:txBody>
          <a:bodyPr/>
          <a:lstStyle/>
          <a:p>
            <a:r>
              <a:rPr lang="en-US" dirty="0" err="1" smtClean="0"/>
              <a:t>Tiltak</a:t>
            </a:r>
            <a:r>
              <a:rPr lang="en-US" dirty="0" smtClean="0"/>
              <a:t> 6: </a:t>
            </a:r>
            <a:r>
              <a:rPr lang="en-US" dirty="0" err="1" smtClean="0"/>
              <a:t>Etablere</a:t>
            </a:r>
            <a:r>
              <a:rPr lang="en-US" dirty="0" smtClean="0"/>
              <a:t> marine </a:t>
            </a:r>
            <a:r>
              <a:rPr lang="en-US" dirty="0" err="1" smtClean="0"/>
              <a:t>grunnkart</a:t>
            </a:r>
            <a:r>
              <a:rPr lang="en-US" dirty="0" smtClean="0"/>
              <a:t> </a:t>
            </a:r>
            <a:r>
              <a:rPr lang="en-US" dirty="0" err="1" smtClean="0"/>
              <a:t>i</a:t>
            </a:r>
            <a:r>
              <a:rPr lang="en-US" dirty="0" smtClean="0"/>
              <a:t> </a:t>
            </a:r>
            <a:r>
              <a:rPr lang="en-US" dirty="0" err="1" smtClean="0"/>
              <a:t>kystsonen</a:t>
            </a:r>
            <a:endParaRPr lang="en-US" dirty="0"/>
          </a:p>
        </p:txBody>
      </p:sp>
    </p:spTree>
    <p:extLst>
      <p:ext uri="{BB962C8B-B14F-4D97-AF65-F5344CB8AC3E}">
        <p14:creationId xmlns:p14="http://schemas.microsoft.com/office/powerpoint/2010/main" val="64389652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e 2" descr="4 deler&#10;innsamling av data&#10;lagring og forvaltning&#10;tilrettelegging og distribusjon&#10;tilgang og bruk " title="Hva tiltaket berøre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078806" y="5768455"/>
            <a:ext cx="5227584" cy="496360"/>
          </a:xfrm>
          <a:prstGeom prst="rect">
            <a:avLst/>
          </a:prstGeom>
        </p:spPr>
      </p:pic>
      <p:sp>
        <p:nvSpPr>
          <p:cNvPr id="7" name="TekstSylinder 6">
            <a:extLst>
              <a:ext uri="{FF2B5EF4-FFF2-40B4-BE49-F238E27FC236}">
                <a16:creationId xmlns:a16="http://schemas.microsoft.com/office/drawing/2014/main" xmlns="" id="{DDC871A0-B4E6-4AD9-AB0A-AC4C9F96A4D2}"/>
              </a:ext>
            </a:extLst>
          </p:cNvPr>
          <p:cNvSpPr txBox="1"/>
          <p:nvPr/>
        </p:nvSpPr>
        <p:spPr>
          <a:xfrm>
            <a:off x="944896" y="598501"/>
            <a:ext cx="7472852" cy="60324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800" b="1" i="0" u="none" strike="noStrike" kern="1200" cap="none" spc="0" normalizeH="0" baseline="0" noProof="0" dirty="0">
                <a:ln>
                  <a:noFill/>
                </a:ln>
                <a:solidFill>
                  <a:srgbClr val="5B9BD5">
                    <a:lumMod val="75000"/>
                  </a:srgbClr>
                </a:solidFill>
                <a:effectLst/>
                <a:uLnTx/>
                <a:uFillTx/>
                <a:latin typeface="Calibri" panose="020F0502020204030204"/>
                <a:ea typeface="+mn-ea"/>
                <a:cs typeface="+mn-cs"/>
              </a:rPr>
              <a:t>TILTAK </a:t>
            </a:r>
            <a:r>
              <a:rPr kumimoji="0" lang="nb-NO" sz="1800" b="1" i="0" u="none" strike="noStrike" kern="1200" cap="none" spc="0" normalizeH="0" baseline="0" noProof="0" dirty="0" smtClean="0">
                <a:ln>
                  <a:noFill/>
                </a:ln>
                <a:solidFill>
                  <a:srgbClr val="5B9BD5">
                    <a:lumMod val="75000"/>
                  </a:srgbClr>
                </a:solidFill>
                <a:effectLst/>
                <a:uLnTx/>
                <a:uFillTx/>
                <a:latin typeface="Calibri" panose="020F0502020204030204"/>
                <a:ea typeface="+mn-ea"/>
                <a:cs typeface="+mn-cs"/>
              </a:rPr>
              <a:t>7: </a:t>
            </a:r>
            <a:endParaRPr kumimoji="0" lang="nb-NO" sz="1800" b="0" i="0" u="none" strike="noStrike" kern="1200" cap="none" spc="0" normalizeH="0" baseline="0" noProof="0" dirty="0">
              <a:ln>
                <a:noFill/>
              </a:ln>
              <a:solidFill>
                <a:srgbClr val="5B9BD5">
                  <a:lumMod val="75000"/>
                </a:srgbClr>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800" b="1" i="0" u="none" strike="noStrike" kern="1200" cap="none" spc="0" normalizeH="0" baseline="0" noProof="0" dirty="0">
                <a:ln>
                  <a:noFill/>
                </a:ln>
                <a:solidFill>
                  <a:srgbClr val="44546A"/>
                </a:solidFill>
                <a:effectLst/>
                <a:uLnTx/>
                <a:uFillTx/>
                <a:latin typeface="Calibri" panose="020F0502020204030204"/>
                <a:ea typeface="+mn-ea"/>
                <a:cs typeface="+mn-cs"/>
              </a:rPr>
              <a:t>UNDERSTØTTE INTELLIGENTE TRANSPORTSYSTEMER OG BIDRA TIL SMARTERE OG SIKRERE TRANSPORT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b-NO" sz="1600" b="0" i="0" u="none" strike="noStrike" kern="1200" cap="none" spc="0" normalizeH="0" baseline="0" noProof="0" dirty="0" smtClean="0">
              <a:ln>
                <a:noFill/>
              </a:ln>
              <a:solidFill>
                <a:srgbClr val="44546A"/>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600" b="0" i="0" u="none" strike="noStrike" kern="1200" cap="none" spc="0" normalizeH="0" baseline="0" noProof="0" dirty="0">
                <a:ln>
                  <a:noFill/>
                </a:ln>
                <a:solidFill>
                  <a:prstClr val="black"/>
                </a:solidFill>
                <a:effectLst/>
                <a:uLnTx/>
                <a:uFillTx/>
                <a:latin typeface="Calibri" panose="020F0502020204030204"/>
              </a:rPr>
              <a:t>Transportsektoren er inne i en sterk utvikling i retning av mer intelligente </a:t>
            </a:r>
            <a:r>
              <a:rPr kumimoji="0" lang="nb-NO" sz="1600" b="0" i="0" u="none" strike="noStrike" kern="1200" cap="none" spc="0" normalizeH="0" baseline="0" noProof="0" dirty="0" smtClean="0">
                <a:ln>
                  <a:noFill/>
                </a:ln>
                <a:solidFill>
                  <a:prstClr val="black"/>
                </a:solidFill>
                <a:effectLst/>
                <a:uLnTx/>
                <a:uFillTx/>
                <a:latin typeface="Calibri" panose="020F0502020204030204"/>
              </a:rPr>
              <a:t>transport-systemer </a:t>
            </a:r>
            <a:r>
              <a:rPr kumimoji="0" lang="nb-NO" sz="1600" b="0" i="0" u="none" strike="noStrike" kern="1200" cap="none" spc="0" normalizeH="0" baseline="0" noProof="0" dirty="0">
                <a:ln>
                  <a:noFill/>
                </a:ln>
                <a:solidFill>
                  <a:prstClr val="black"/>
                </a:solidFill>
                <a:effectLst/>
                <a:uLnTx/>
                <a:uFillTx/>
                <a:latin typeface="Calibri" panose="020F0502020204030204"/>
              </a:rPr>
              <a:t>(</a:t>
            </a:r>
            <a:r>
              <a:rPr kumimoji="0" lang="nb-NO" sz="1600" b="0" i="0" u="none" strike="noStrike" kern="1200" cap="none" spc="0" normalizeH="0" baseline="0" noProof="0" dirty="0" smtClean="0">
                <a:ln>
                  <a:noFill/>
                </a:ln>
                <a:solidFill>
                  <a:prstClr val="black"/>
                </a:solidFill>
                <a:effectLst/>
                <a:uLnTx/>
                <a:uFillTx/>
                <a:latin typeface="Calibri" panose="020F0502020204030204"/>
              </a:rPr>
              <a:t>ITS)</a:t>
            </a:r>
            <a:r>
              <a:rPr kumimoji="0" lang="nb-NO" sz="1600" b="0" i="0" u="none" strike="noStrike" kern="1200" cap="none" spc="0" normalizeH="0" noProof="0" dirty="0" smtClean="0">
                <a:ln>
                  <a:noFill/>
                </a:ln>
                <a:solidFill>
                  <a:prstClr val="black"/>
                </a:solidFill>
                <a:effectLst/>
                <a:uLnTx/>
                <a:uFillTx/>
                <a:latin typeface="Calibri" panose="020F0502020204030204"/>
              </a:rPr>
              <a:t> </a:t>
            </a:r>
            <a:r>
              <a:rPr kumimoji="0" lang="nb-NO" sz="1600" b="0" i="0" u="none" strike="noStrike" kern="1200" cap="none" spc="0" normalizeH="0" baseline="0" noProof="0" dirty="0" smtClean="0">
                <a:ln>
                  <a:noFill/>
                </a:ln>
                <a:solidFill>
                  <a:prstClr val="black"/>
                </a:solidFill>
                <a:effectLst/>
                <a:uLnTx/>
                <a:uFillTx/>
                <a:latin typeface="Calibri" panose="020F0502020204030204"/>
              </a:rPr>
              <a:t>og </a:t>
            </a:r>
            <a:r>
              <a:rPr kumimoji="0" lang="nb-NO" sz="1600" b="0" i="0" u="none" strike="noStrike" kern="1200" cap="none" spc="0" normalizeH="0" baseline="0" noProof="0" dirty="0">
                <a:ln>
                  <a:noFill/>
                </a:ln>
                <a:solidFill>
                  <a:prstClr val="black"/>
                </a:solidFill>
                <a:effectLst/>
                <a:uLnTx/>
                <a:uFillTx/>
                <a:latin typeface="Calibri" panose="020F0502020204030204"/>
              </a:rPr>
              <a:t>fremveksten av automatiserte transporter (selvkjørende) kjøretøy</a:t>
            </a:r>
            <a:r>
              <a:rPr kumimoji="0" lang="nb-NO" sz="1600" b="0" i="0" u="none" strike="noStrike" kern="1200" cap="none" spc="0" normalizeH="0" baseline="0" noProof="0" dirty="0" smtClean="0">
                <a:ln>
                  <a:noFill/>
                </a:ln>
                <a:solidFill>
                  <a:prstClr val="black"/>
                </a:solidFill>
                <a:effectLst/>
                <a:uLnTx/>
                <a:uFillTx/>
                <a:latin typeface="Calibri" panose="020F0502020204030204"/>
              </a:rPr>
              <a:t>.</a:t>
            </a:r>
            <a:endParaRPr kumimoji="0" lang="nb-NO" sz="1200" b="0" i="0" u="none" strike="noStrike" kern="1200" cap="none" spc="0" normalizeH="0" baseline="0" noProof="0" dirty="0" smtClean="0">
              <a:ln>
                <a:noFill/>
              </a:ln>
              <a:solidFill>
                <a:prstClr val="black"/>
              </a:solidFill>
              <a:effectLst/>
              <a:uLnTx/>
              <a:uFillTx/>
              <a:latin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b-NO" sz="1200" b="0" i="0" u="none" strike="noStrike" kern="1200" cap="none" spc="0" normalizeH="0" baseline="0" noProof="0" dirty="0">
              <a:ln>
                <a:noFill/>
              </a:ln>
              <a:solidFill>
                <a:prstClr val="black"/>
              </a:solidFill>
              <a:effectLst/>
              <a:uLnTx/>
              <a:uFillTx/>
              <a:latin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600" b="0" i="0" u="none" strike="noStrike" kern="1200" cap="none" spc="0" normalizeH="0" baseline="0" noProof="0" dirty="0">
                <a:ln>
                  <a:noFill/>
                </a:ln>
                <a:solidFill>
                  <a:prstClr val="black"/>
                </a:solidFill>
                <a:effectLst/>
                <a:uLnTx/>
                <a:uFillTx/>
                <a:latin typeface="Calibri" panose="020F0502020204030204"/>
              </a:rPr>
              <a:t>Teknologiutviklingen for tjenester innen Samvirkende ITS og automatisert kjøring må </a:t>
            </a:r>
            <a:r>
              <a:rPr kumimoji="0" lang="nb-NO" sz="1600" b="0" i="0" u="none" strike="noStrike" kern="1200" cap="none" spc="0" normalizeH="0" baseline="0" noProof="0" dirty="0" smtClean="0">
                <a:ln>
                  <a:noFill/>
                </a:ln>
                <a:solidFill>
                  <a:prstClr val="black"/>
                </a:solidFill>
                <a:effectLst/>
                <a:uLnTx/>
                <a:uFillTx/>
                <a:latin typeface="Calibri" panose="020F0502020204030204"/>
              </a:rPr>
              <a:t>understøttes</a:t>
            </a:r>
            <a:r>
              <a:rPr kumimoji="0" lang="nb-NO" sz="1600" b="0" i="0" u="none" strike="noStrike" kern="1200" cap="none" spc="0" normalizeH="0" noProof="0" dirty="0" smtClean="0">
                <a:ln>
                  <a:noFill/>
                </a:ln>
                <a:solidFill>
                  <a:prstClr val="black"/>
                </a:solidFill>
                <a:effectLst/>
                <a:uLnTx/>
                <a:uFillTx/>
                <a:latin typeface="Calibri" panose="020F0502020204030204"/>
              </a:rPr>
              <a:t> av </a:t>
            </a:r>
            <a:r>
              <a:rPr kumimoji="0" lang="nb-NO" sz="1600" b="0" i="0" u="none" strike="noStrike" kern="1200" cap="none" spc="0" normalizeH="0" baseline="0" noProof="0" dirty="0" smtClean="0">
                <a:ln>
                  <a:noFill/>
                </a:ln>
                <a:solidFill>
                  <a:prstClr val="black"/>
                </a:solidFill>
                <a:effectLst/>
                <a:uLnTx/>
                <a:uFillTx/>
                <a:latin typeface="Calibri" panose="020F0502020204030204"/>
              </a:rPr>
              <a:t>et </a:t>
            </a:r>
            <a:r>
              <a:rPr kumimoji="0" lang="nb-NO" sz="1600" b="0" i="0" u="none" strike="noStrike" kern="1200" cap="none" spc="0" normalizeH="0" baseline="0" noProof="0" dirty="0">
                <a:ln>
                  <a:noFill/>
                </a:ln>
                <a:solidFill>
                  <a:prstClr val="black"/>
                </a:solidFill>
                <a:effectLst/>
                <a:uLnTx/>
                <a:uFillTx/>
                <a:latin typeface="Calibri" panose="020F0502020204030204"/>
              </a:rPr>
              <a:t>digitalt oppkoblet navigerbart </a:t>
            </a:r>
            <a:r>
              <a:rPr kumimoji="0" lang="nb-NO" sz="1600" b="0" i="0" u="none" strike="noStrike" kern="1200" cap="none" spc="0" normalizeH="0" baseline="0" noProof="0" dirty="0" smtClean="0">
                <a:ln>
                  <a:noFill/>
                </a:ln>
                <a:solidFill>
                  <a:prstClr val="black"/>
                </a:solidFill>
                <a:effectLst/>
                <a:uLnTx/>
                <a:uFillTx/>
                <a:latin typeface="Calibri" panose="020F0502020204030204"/>
              </a:rPr>
              <a:t>vegnett</a:t>
            </a:r>
            <a:r>
              <a:rPr kumimoji="0" lang="nb-NO" sz="1600" b="0" i="0" u="none" strike="noStrike" kern="1200" cap="none" spc="0" normalizeH="0" noProof="0" dirty="0" smtClean="0">
                <a:ln>
                  <a:noFill/>
                </a:ln>
                <a:solidFill>
                  <a:prstClr val="black"/>
                </a:solidFill>
                <a:effectLst/>
                <a:uLnTx/>
                <a:uFillTx/>
                <a:latin typeface="Calibri" panose="020F0502020204030204"/>
              </a:rPr>
              <a:t> – en </a:t>
            </a:r>
            <a:r>
              <a:rPr kumimoji="0" lang="nb-NO" sz="1600" b="0" i="0" u="none" strike="noStrike" kern="1200" cap="none" spc="0" normalizeH="0" baseline="0" noProof="0" dirty="0" smtClean="0">
                <a:ln>
                  <a:noFill/>
                </a:ln>
                <a:solidFill>
                  <a:prstClr val="black"/>
                </a:solidFill>
                <a:effectLst/>
                <a:uLnTx/>
                <a:uFillTx/>
                <a:latin typeface="Calibri" panose="020F0502020204030204"/>
              </a:rPr>
              <a:t>digital </a:t>
            </a:r>
            <a:r>
              <a:rPr kumimoji="0" lang="nb-NO" sz="1600" b="0" i="0" u="none" strike="noStrike" kern="1200" cap="none" spc="0" normalizeH="0" baseline="0" noProof="0" dirty="0">
                <a:ln>
                  <a:noFill/>
                </a:ln>
                <a:solidFill>
                  <a:prstClr val="black"/>
                </a:solidFill>
                <a:effectLst/>
                <a:uLnTx/>
                <a:uFillTx/>
                <a:latin typeface="Calibri" panose="020F0502020204030204"/>
              </a:rPr>
              <a:t>infrastruktur som supplement til fysisk/visuell infrastruktur, </a:t>
            </a:r>
            <a:r>
              <a:rPr kumimoji="0" lang="nb-NO" sz="1600" b="0" i="0" u="none" strike="noStrike" kern="1200" cap="none" spc="0" normalizeH="0" baseline="0" noProof="0" dirty="0" smtClean="0">
                <a:ln>
                  <a:noFill/>
                </a:ln>
                <a:solidFill>
                  <a:prstClr val="black"/>
                </a:solidFill>
                <a:effectLst/>
                <a:uLnTx/>
                <a:uFillTx/>
                <a:latin typeface="Calibri" panose="020F0502020204030204"/>
              </a:rPr>
              <a:t> med kommunikasjon der et transportmiddel </a:t>
            </a:r>
            <a:r>
              <a:rPr kumimoji="0" lang="nb-NO" sz="1600" b="0" i="0" u="none" strike="noStrike" kern="1200" cap="none" spc="0" normalizeH="0" baseline="0" noProof="0" dirty="0">
                <a:ln>
                  <a:noFill/>
                </a:ln>
                <a:solidFill>
                  <a:prstClr val="black"/>
                </a:solidFill>
                <a:effectLst/>
                <a:uLnTx/>
                <a:uFillTx/>
                <a:latin typeface="Calibri" panose="020F0502020204030204"/>
              </a:rPr>
              <a:t>er trådløst oppkoblet </a:t>
            </a:r>
            <a:r>
              <a:rPr kumimoji="0" lang="nb-NO" sz="1600" b="0" i="0" u="none" strike="noStrike" kern="1200" cap="none" spc="0" normalizeH="0" baseline="0" noProof="0" dirty="0" smtClean="0">
                <a:ln>
                  <a:noFill/>
                </a:ln>
                <a:solidFill>
                  <a:prstClr val="black"/>
                </a:solidFill>
                <a:effectLst/>
                <a:uLnTx/>
                <a:uFillTx/>
                <a:latin typeface="Calibri" panose="020F0502020204030204"/>
              </a:rPr>
              <a:t>som samtidig gir høykvalitets posisjonsbestemmelse i samsvar detaljerte </a:t>
            </a:r>
            <a:r>
              <a:rPr kumimoji="0" lang="nb-NO" sz="1600" b="0" i="0" u="none" strike="noStrike" kern="1200" cap="none" spc="0" normalizeH="0" baseline="0" noProof="0" dirty="0">
                <a:ln>
                  <a:noFill/>
                </a:ln>
                <a:solidFill>
                  <a:prstClr val="black"/>
                </a:solidFill>
                <a:effectLst/>
                <a:uLnTx/>
                <a:uFillTx/>
                <a:latin typeface="Calibri" panose="020F0502020204030204"/>
              </a:rPr>
              <a:t>kartdata</a:t>
            </a:r>
            <a:r>
              <a:rPr kumimoji="0" lang="nb-NO" sz="1600" b="0" i="0" u="none" strike="noStrike" kern="1200" cap="none" spc="0" normalizeH="0" baseline="0" noProof="0" dirty="0" smtClean="0">
                <a:ln>
                  <a:noFill/>
                </a:ln>
                <a:solidFill>
                  <a:prstClr val="black"/>
                </a:solidFill>
                <a:effectLst/>
                <a:uLnTx/>
                <a:uFillTx/>
                <a:latin typeface="Calibri" panose="020F0502020204030204"/>
              </a:rPr>
              <a:t>.</a:t>
            </a:r>
            <a:endParaRPr kumimoji="0" lang="nb-NO" sz="1200" b="0" i="0" u="none" strike="noStrike" kern="1200" cap="none" spc="0" normalizeH="0" baseline="0" noProof="0" dirty="0" smtClean="0">
              <a:ln>
                <a:noFill/>
              </a:ln>
              <a:solidFill>
                <a:prstClr val="black"/>
              </a:solidFill>
              <a:effectLst/>
              <a:uLnTx/>
              <a:uFillTx/>
              <a:latin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b-NO" sz="1200" b="0" i="0" u="none" strike="noStrike" kern="1200" cap="none" spc="0" normalizeH="0" baseline="0" noProof="0" dirty="0">
              <a:ln>
                <a:noFill/>
              </a:ln>
              <a:solidFill>
                <a:prstClr val="black"/>
              </a:solidFill>
              <a:effectLst/>
              <a:uLnTx/>
              <a:uFillTx/>
              <a:latin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600" b="0" i="0" u="none" strike="noStrike" kern="1200" cap="none" spc="0" normalizeH="0" baseline="0" noProof="0" dirty="0">
                <a:ln>
                  <a:noFill/>
                </a:ln>
                <a:solidFill>
                  <a:prstClr val="black"/>
                </a:solidFill>
                <a:effectLst/>
                <a:uLnTx/>
                <a:uFillTx/>
                <a:latin typeface="Calibri" panose="020F0502020204030204"/>
              </a:rPr>
              <a:t> Involverte etater/aktører må i den sammenheng samarbeide om å</a:t>
            </a:r>
            <a:r>
              <a:rPr kumimoji="0" lang="nb-NO" sz="1600" b="0" i="0" u="none" strike="noStrike" kern="1200" cap="none" spc="0" normalizeH="0" baseline="0" noProof="0" dirty="0" smtClean="0">
                <a:ln>
                  <a:noFill/>
                </a:ln>
                <a:solidFill>
                  <a:prstClr val="black"/>
                </a:solidFill>
                <a:effectLst/>
                <a:uLnTx/>
                <a:uFillTx/>
                <a:latin typeface="Calibri" panose="020F0502020204030204"/>
              </a:rPr>
              <a:t>:</a:t>
            </a:r>
            <a:endParaRPr kumimoji="0" lang="nb-NO" sz="1600" b="0" i="0" u="none" strike="noStrike" kern="1200" cap="none" spc="0" normalizeH="0" baseline="0" noProof="0" dirty="0">
              <a:ln>
                <a:noFill/>
              </a:ln>
              <a:solidFill>
                <a:srgbClr val="44546A"/>
              </a:solidFill>
              <a:effectLst/>
              <a:uLnTx/>
              <a:uFillTx/>
              <a:latin typeface="Calibri" panose="020F0502020204030204"/>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b-NO" sz="1600" b="0" i="0" u="none" strike="noStrike" kern="1200" cap="none" spc="0" normalizeH="0" baseline="0" noProof="0" dirty="0">
                <a:ln>
                  <a:noFill/>
                </a:ln>
                <a:solidFill>
                  <a:prstClr val="black"/>
                </a:solidFill>
                <a:effectLst/>
                <a:uLnTx/>
                <a:uFillTx/>
                <a:latin typeface="Calibri" panose="020F0502020204030204"/>
              </a:rPr>
              <a:t>Utrede roller og ansvar, </a:t>
            </a:r>
            <a:r>
              <a:rPr kumimoji="0" lang="nb-NO" sz="1600" b="0" i="0" u="none" strike="noStrike" kern="1200" cap="none" spc="0" normalizeH="0" baseline="0" noProof="0" dirty="0" smtClean="0">
                <a:ln>
                  <a:noFill/>
                </a:ln>
                <a:solidFill>
                  <a:prstClr val="black"/>
                </a:solidFill>
                <a:effectLst/>
                <a:uLnTx/>
                <a:uFillTx/>
                <a:latin typeface="Calibri" panose="020F0502020204030204"/>
              </a:rPr>
              <a:t>samordne, </a:t>
            </a:r>
            <a:r>
              <a:rPr kumimoji="0" lang="nb-NO" sz="1600" b="0" i="0" u="none" strike="noStrike" kern="1200" cap="none" spc="0" normalizeH="0" baseline="0" noProof="0" dirty="0">
                <a:ln>
                  <a:noFill/>
                </a:ln>
                <a:solidFill>
                  <a:prstClr val="black"/>
                </a:solidFill>
                <a:effectLst/>
                <a:uLnTx/>
                <a:uFillTx/>
                <a:latin typeface="Calibri" panose="020F0502020204030204"/>
              </a:rPr>
              <a:t>utvikle regulatoriske </a:t>
            </a:r>
            <a:r>
              <a:rPr kumimoji="0" lang="nb-NO" sz="1600" b="0" i="0" u="none" strike="noStrike" kern="1200" cap="none" spc="0" normalizeH="0" baseline="0" noProof="0" dirty="0" smtClean="0">
                <a:ln>
                  <a:noFill/>
                </a:ln>
                <a:solidFill>
                  <a:prstClr val="black"/>
                </a:solidFill>
                <a:effectLst/>
                <a:uLnTx/>
                <a:uFillTx/>
                <a:latin typeface="Calibri" panose="020F0502020204030204"/>
              </a:rPr>
              <a:t>tiltak og standarder, </a:t>
            </a:r>
            <a:r>
              <a:rPr kumimoji="0" lang="nb-NO" sz="1600" b="0" i="0" u="none" strike="noStrike" kern="1200" cap="none" spc="0" normalizeH="0" baseline="0" noProof="0" dirty="0">
                <a:ln>
                  <a:noFill/>
                </a:ln>
                <a:solidFill>
                  <a:prstClr val="black"/>
                </a:solidFill>
                <a:effectLst/>
                <a:uLnTx/>
                <a:uFillTx/>
                <a:latin typeface="Calibri" panose="020F0502020204030204"/>
              </a:rPr>
              <a:t>etablere kvalitetskrav og vurdere/utvikle felles forvaltningsløsninger på ITS-området.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b-NO" sz="1600" b="0" i="0" u="none" strike="noStrike" kern="1200" cap="none" spc="0" normalizeH="0" baseline="0" noProof="0" dirty="0">
                <a:ln>
                  <a:noFill/>
                </a:ln>
                <a:solidFill>
                  <a:prstClr val="black"/>
                </a:solidFill>
                <a:effectLst/>
                <a:uLnTx/>
                <a:uFillTx/>
                <a:latin typeface="Calibri" panose="020F0502020204030204"/>
              </a:rPr>
              <a:t>Utvikle og iverksette relevante kompetansetiltak </a:t>
            </a:r>
            <a:r>
              <a:rPr lang="nb-NO" sz="1600" dirty="0" smtClean="0">
                <a:solidFill>
                  <a:prstClr val="black"/>
                </a:solidFill>
                <a:latin typeface="Calibri" panose="020F0502020204030204"/>
              </a:rPr>
              <a:t>- </a:t>
            </a:r>
            <a:r>
              <a:rPr kumimoji="0" lang="nb-NO" sz="1600" b="0" i="0" u="none" strike="noStrike" kern="1200" cap="none" spc="0" normalizeH="0" baseline="0" noProof="0" dirty="0" smtClean="0">
                <a:ln>
                  <a:noFill/>
                </a:ln>
                <a:solidFill>
                  <a:prstClr val="black"/>
                </a:solidFill>
                <a:effectLst/>
                <a:uLnTx/>
                <a:uFillTx/>
                <a:latin typeface="Calibri" panose="020F0502020204030204"/>
              </a:rPr>
              <a:t>offentlig og privat sektor.</a:t>
            </a:r>
            <a:endParaRPr kumimoji="0" lang="nb-NO" sz="1600" b="0" i="0" u="none" strike="noStrike" kern="1200" cap="none" spc="0" normalizeH="0" baseline="0" noProof="0" dirty="0">
              <a:ln>
                <a:noFill/>
              </a:ln>
              <a:solidFill>
                <a:prstClr val="black"/>
              </a:solidFill>
              <a:effectLst/>
              <a:uLnTx/>
              <a:uFillTx/>
              <a:latin typeface="Calibri" panose="020F0502020204030204"/>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b-NO" sz="1600" b="0" i="0" u="none" strike="noStrike" kern="1200" cap="none" spc="0" normalizeH="0" baseline="0" noProof="0" dirty="0">
                <a:ln>
                  <a:noFill/>
                </a:ln>
                <a:solidFill>
                  <a:prstClr val="black"/>
                </a:solidFill>
                <a:effectLst/>
                <a:uLnTx/>
                <a:uFillTx/>
                <a:latin typeface="Calibri" panose="020F0502020204030204"/>
              </a:rPr>
              <a:t>Utvikle og fasilitere ITS-piloter</a:t>
            </a:r>
            <a:r>
              <a:rPr kumimoji="0" lang="nb-NO" sz="1600" b="0" i="0" u="none" strike="noStrike" kern="1200" cap="none" spc="0" normalizeH="0" baseline="0" noProof="0" dirty="0" smtClean="0">
                <a:ln>
                  <a:noFill/>
                </a:ln>
                <a:solidFill>
                  <a:prstClr val="black"/>
                </a:solidFill>
                <a:effectLst/>
                <a:uLnTx/>
                <a:uFillTx/>
                <a:latin typeface="Calibri" panose="020F0502020204030204"/>
              </a:rPr>
              <a:t>. </a:t>
            </a:r>
            <a:endParaRPr kumimoji="0" lang="nb-NO" sz="1600" b="0" i="0" u="none" strike="noStrike" kern="1200" cap="none" spc="0" normalizeH="0" baseline="0" noProof="0" dirty="0">
              <a:ln>
                <a:noFill/>
              </a:ln>
              <a:solidFill>
                <a:srgbClr val="44546A"/>
              </a:solidFill>
              <a:effectLst/>
              <a:uLnTx/>
              <a:uFillTx/>
              <a:latin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b-NO" sz="1200" b="1" i="0" u="none" strike="noStrike" kern="1200" cap="none" spc="0" normalizeH="0" baseline="0" noProof="0" dirty="0" smtClean="0">
              <a:ln>
                <a:noFill/>
              </a:ln>
              <a:solidFill>
                <a:srgbClr val="5B9BD5">
                  <a:lumMod val="75000"/>
                </a:srgbClr>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600" b="1" i="0" u="none" strike="noStrike" kern="1200" cap="none" spc="0" normalizeH="0" baseline="0" noProof="0" dirty="0" smtClean="0">
                <a:ln>
                  <a:noFill/>
                </a:ln>
                <a:solidFill>
                  <a:srgbClr val="5B9BD5">
                    <a:lumMod val="75000"/>
                  </a:srgbClr>
                </a:solidFill>
                <a:effectLst/>
                <a:uLnTx/>
                <a:uFillTx/>
                <a:latin typeface="Calibri" panose="020F0502020204030204"/>
                <a:ea typeface="+mn-ea"/>
                <a:cs typeface="+mn-cs"/>
              </a:rPr>
              <a:t>Gjennomføring</a:t>
            </a:r>
            <a:r>
              <a:rPr kumimoji="0" lang="nb-NO" sz="1600" b="1" i="0" u="none" strike="noStrike" kern="1200" cap="none" spc="0" normalizeH="0" baseline="0" noProof="0" dirty="0">
                <a:ln>
                  <a:noFill/>
                </a:ln>
                <a:solidFill>
                  <a:srgbClr val="5B9BD5">
                    <a:lumMod val="75000"/>
                  </a:srgbClr>
                </a:solidFill>
                <a:effectLst/>
                <a:uLnTx/>
                <a:uFillTx/>
                <a:latin typeface="Calibri" panose="020F0502020204030204"/>
                <a:ea typeface="+mn-ea"/>
                <a:cs typeface="+mn-cs"/>
              </a:rPr>
              <a:t>: </a:t>
            </a:r>
            <a:r>
              <a:rPr kumimoji="0" lang="nb-NO" sz="1600" b="1" i="0" u="none" strike="noStrike" kern="1200" cap="none" spc="0" normalizeH="0" baseline="0" noProof="0" dirty="0" smtClean="0">
                <a:ln>
                  <a:noFill/>
                </a:ln>
                <a:solidFill>
                  <a:srgbClr val="5B9BD5">
                    <a:lumMod val="75000"/>
                  </a:srgbClr>
                </a:solidFill>
                <a:effectLst/>
                <a:uLnTx/>
                <a:uFillTx/>
                <a:latin typeface="Calibri" panose="020F0502020204030204"/>
                <a:ea typeface="+mn-ea"/>
                <a:cs typeface="+mn-cs"/>
              </a:rPr>
              <a:t>2019-2023 </a:t>
            </a:r>
            <a:endParaRPr kumimoji="0" lang="nb-NO" sz="1600" b="1" i="0" u="none" strike="noStrike" kern="1200" cap="none" spc="0" normalizeH="0" baseline="0" noProof="0" dirty="0">
              <a:ln>
                <a:noFill/>
              </a:ln>
              <a:solidFill>
                <a:srgbClr val="5B9BD5">
                  <a:lumMod val="75000"/>
                </a:srgbClr>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600" b="1" i="0" u="none" strike="noStrike" kern="1200" cap="none" spc="0" normalizeH="0" baseline="0" noProof="0" dirty="0">
                <a:ln>
                  <a:noFill/>
                </a:ln>
                <a:solidFill>
                  <a:srgbClr val="5B9BD5">
                    <a:lumMod val="75000"/>
                  </a:srgbClr>
                </a:solidFill>
                <a:effectLst/>
                <a:uLnTx/>
                <a:uFillTx/>
                <a:latin typeface="Calibri" panose="020F0502020204030204"/>
                <a:ea typeface="+mn-ea"/>
                <a:cs typeface="+mn-cs"/>
              </a:rPr>
              <a:t>Ansvarlig: </a:t>
            </a:r>
            <a:r>
              <a:rPr kumimoji="0" lang="nb-NO" sz="1600" b="1" i="0" u="none" strike="noStrike" kern="1200" cap="none" spc="0" normalizeH="0" baseline="0" noProof="0" dirty="0" smtClean="0">
                <a:ln>
                  <a:noFill/>
                </a:ln>
                <a:solidFill>
                  <a:srgbClr val="5B9BD5">
                    <a:lumMod val="75000"/>
                  </a:srgbClr>
                </a:solidFill>
                <a:effectLst/>
                <a:uLnTx/>
                <a:uFillTx/>
                <a:latin typeface="Calibri" panose="020F0502020204030204"/>
                <a:ea typeface="+mn-ea"/>
                <a:cs typeface="+mn-cs"/>
              </a:rPr>
              <a:t>Statens vegvesen</a:t>
            </a:r>
            <a:endParaRPr kumimoji="0" lang="nb-NO" sz="1600" b="1" i="0" u="none" strike="noStrike" kern="1200" cap="none" spc="0" normalizeH="0" baseline="0" noProof="0" dirty="0">
              <a:ln>
                <a:noFill/>
              </a:ln>
              <a:solidFill>
                <a:srgbClr val="5B9BD5">
                  <a:lumMod val="75000"/>
                </a:srgbClr>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600" b="1" i="0" u="none" strike="noStrike" kern="1200" cap="none" spc="0" normalizeH="0" baseline="0" noProof="0" dirty="0">
                <a:ln>
                  <a:noFill/>
                </a:ln>
                <a:solidFill>
                  <a:srgbClr val="5B9BD5">
                    <a:lumMod val="75000"/>
                  </a:srgbClr>
                </a:solidFill>
                <a:effectLst/>
                <a:uLnTx/>
                <a:uFillTx/>
                <a:latin typeface="Calibri" panose="020F0502020204030204"/>
                <a:ea typeface="+mn-ea"/>
                <a:cs typeface="+mn-cs"/>
              </a:rPr>
              <a:t>Medvirkende: </a:t>
            </a:r>
            <a:r>
              <a:rPr kumimoji="0" lang="nb-NO" sz="1600" b="1" i="0" u="none" strike="noStrike" kern="1200" cap="none" spc="0" normalizeH="0" baseline="0" noProof="0" dirty="0" smtClean="0">
                <a:ln>
                  <a:noFill/>
                </a:ln>
                <a:solidFill>
                  <a:srgbClr val="5B9BD5">
                    <a:lumMod val="75000"/>
                  </a:srgbClr>
                </a:solidFill>
                <a:effectLst/>
                <a:uLnTx/>
                <a:uFillTx/>
                <a:latin typeface="Calibri" panose="020F0502020204030204"/>
                <a:ea typeface="+mn-ea"/>
                <a:cs typeface="+mn-cs"/>
              </a:rPr>
              <a:t>Kartverket, ITS Norge, transport-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600" b="1" i="0" u="none" strike="noStrike" kern="1200" cap="none" spc="0" normalizeH="0" baseline="0" noProof="0" dirty="0" smtClean="0">
                <a:ln>
                  <a:noFill/>
                </a:ln>
                <a:solidFill>
                  <a:srgbClr val="5B9BD5">
                    <a:lumMod val="75000"/>
                  </a:srgbClr>
                </a:solidFill>
                <a:effectLst/>
                <a:uLnTx/>
                <a:uFillTx/>
                <a:latin typeface="Calibri" panose="020F0502020204030204"/>
                <a:ea typeface="+mn-ea"/>
                <a:cs typeface="+mn-cs"/>
              </a:rPr>
              <a:t>etater, kommuner, privat sektor</a:t>
            </a:r>
            <a:r>
              <a:rPr kumimoji="0" lang="nb-NO" sz="1600" b="1" i="0" u="none" strike="noStrike" kern="1200" cap="none" spc="0" normalizeH="0" baseline="0" noProof="0" dirty="0">
                <a:ln>
                  <a:noFill/>
                </a:ln>
                <a:solidFill>
                  <a:srgbClr val="5B9BD5">
                    <a:lumMod val="75000"/>
                  </a:srgbClr>
                </a:solidFill>
                <a:effectLst/>
                <a:uLnTx/>
                <a:uFillTx/>
                <a:latin typeface="Calibri" panose="020F0502020204030204"/>
                <a:ea typeface="+mn-ea"/>
                <a:cs typeface="+mn-cs"/>
              </a:rPr>
              <a:t/>
            </a:r>
            <a:br>
              <a:rPr kumimoji="0" lang="nb-NO" sz="1600" b="1" i="0" u="none" strike="noStrike" kern="1200" cap="none" spc="0" normalizeH="0" baseline="0" noProof="0" dirty="0">
                <a:ln>
                  <a:noFill/>
                </a:ln>
                <a:solidFill>
                  <a:srgbClr val="5B9BD5">
                    <a:lumMod val="75000"/>
                  </a:srgbClr>
                </a:solidFill>
                <a:effectLst/>
                <a:uLnTx/>
                <a:uFillTx/>
                <a:latin typeface="Calibri" panose="020F0502020204030204"/>
                <a:ea typeface="+mn-ea"/>
                <a:cs typeface="+mn-cs"/>
              </a:rPr>
            </a:br>
            <a:r>
              <a:rPr kumimoji="0" lang="nb-NO" sz="1600" b="1" i="0" u="none" strike="noStrike" kern="1200" cap="none" spc="0" normalizeH="0" baseline="0" noProof="0" dirty="0">
                <a:ln>
                  <a:noFill/>
                </a:ln>
                <a:solidFill>
                  <a:srgbClr val="5B9BD5">
                    <a:lumMod val="75000"/>
                  </a:srgbClr>
                </a:solidFill>
                <a:effectLst/>
                <a:uLnTx/>
                <a:uFillTx/>
                <a:latin typeface="Calibri" panose="020F0502020204030204"/>
                <a:ea typeface="+mn-ea"/>
                <a:cs typeface="+mn-cs"/>
              </a:rPr>
              <a:t>Delmål: 1.1, 1.2, 1.4, 2.2, 2.4, 2.8, 3.4</a:t>
            </a:r>
            <a:r>
              <a:rPr kumimoji="0" lang="nb-NO" sz="1600" b="1" i="0" u="none" strike="noStrike" kern="1200" cap="none" spc="0" normalizeH="0" baseline="0" noProof="0" dirty="0" smtClean="0">
                <a:ln>
                  <a:noFill/>
                </a:ln>
                <a:solidFill>
                  <a:srgbClr val="5B9BD5">
                    <a:lumMod val="75000"/>
                  </a:srgbClr>
                </a:solidFill>
                <a:effectLst/>
                <a:uLnTx/>
                <a:uFillTx/>
                <a:latin typeface="Calibri" panose="020F0502020204030204"/>
                <a:ea typeface="+mn-ea"/>
                <a:cs typeface="+mn-cs"/>
              </a:rPr>
              <a:t>,</a:t>
            </a:r>
            <a:endParaRPr kumimoji="0" lang="nb-NO" sz="1600" b="1" i="0" u="none" strike="noStrike" kern="1200" cap="none" spc="0" normalizeH="0" baseline="0" noProof="0" dirty="0">
              <a:ln>
                <a:noFill/>
              </a:ln>
              <a:solidFill>
                <a:srgbClr val="5B9BD5">
                  <a:lumMod val="75000"/>
                </a:srgbClr>
              </a:solidFill>
              <a:effectLst/>
              <a:uLnTx/>
              <a:uFillTx/>
              <a:latin typeface="Calibri" panose="020F0502020204030204"/>
              <a:ea typeface="+mn-ea"/>
              <a:cs typeface="+mn-cs"/>
            </a:endParaRPr>
          </a:p>
        </p:txBody>
      </p:sp>
      <p:pic>
        <p:nvPicPr>
          <p:cNvPr id="8" name="Bilde 7" descr="Illustrasjon - intelligent transport" title="Illustrasjon - sensorer - bile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8417748" y="1661824"/>
            <a:ext cx="3038131" cy="2146256"/>
          </a:xfrm>
          <a:prstGeom prst="rect">
            <a:avLst/>
          </a:prstGeom>
          <a:ln>
            <a:noFill/>
          </a:ln>
          <a:effectLst>
            <a:outerShdw blurRad="292100" dist="139700" dir="2700000" algn="tl" rotWithShape="0">
              <a:srgbClr val="333333">
                <a:alpha val="65000"/>
              </a:srgbClr>
            </a:outerShdw>
          </a:effectLst>
        </p:spPr>
      </p:pic>
      <p:sp>
        <p:nvSpPr>
          <p:cNvPr id="9" name="Pil ned 8" descr="Pil" title="Pil"/>
          <p:cNvSpPr/>
          <p:nvPr/>
        </p:nvSpPr>
        <p:spPr>
          <a:xfrm>
            <a:off x="6474054" y="5404321"/>
            <a:ext cx="312616" cy="244601"/>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solidFill>
                <a:prstClr val="white"/>
              </a:solidFill>
            </a:endParaRPr>
          </a:p>
        </p:txBody>
      </p:sp>
      <p:sp>
        <p:nvSpPr>
          <p:cNvPr id="10" name="Pil ned 9" descr="Pil" title="Pil"/>
          <p:cNvSpPr/>
          <p:nvPr/>
        </p:nvSpPr>
        <p:spPr>
          <a:xfrm>
            <a:off x="10260152" y="5404321"/>
            <a:ext cx="312616" cy="244601"/>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solidFill>
                <a:prstClr val="white"/>
              </a:solidFill>
            </a:endParaRPr>
          </a:p>
        </p:txBody>
      </p:sp>
      <p:sp>
        <p:nvSpPr>
          <p:cNvPr id="11" name="Pil ned 10" descr="Pil" title="Pil"/>
          <p:cNvSpPr/>
          <p:nvPr/>
        </p:nvSpPr>
        <p:spPr>
          <a:xfrm>
            <a:off x="7696047" y="5398995"/>
            <a:ext cx="312616" cy="244601"/>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solidFill>
                <a:prstClr val="white"/>
              </a:solidFill>
            </a:endParaRPr>
          </a:p>
        </p:txBody>
      </p:sp>
      <p:sp>
        <p:nvSpPr>
          <p:cNvPr id="12" name="Pil ned 11" descr="Pil" title="Pil"/>
          <p:cNvSpPr/>
          <p:nvPr/>
        </p:nvSpPr>
        <p:spPr>
          <a:xfrm>
            <a:off x="8958766" y="5404320"/>
            <a:ext cx="312616" cy="244601"/>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solidFill>
                <a:prstClr val="white"/>
              </a:solidFill>
            </a:endParaRPr>
          </a:p>
        </p:txBody>
      </p:sp>
      <p:sp>
        <p:nvSpPr>
          <p:cNvPr id="2" name="Tittel 1" hidden="1"/>
          <p:cNvSpPr>
            <a:spLocks noGrp="1"/>
          </p:cNvSpPr>
          <p:nvPr>
            <p:ph type="title" idx="4294967295"/>
          </p:nvPr>
        </p:nvSpPr>
        <p:spPr/>
        <p:txBody>
          <a:bodyPr>
            <a:normAutofit fontScale="90000"/>
          </a:bodyPr>
          <a:lstStyle/>
          <a:p>
            <a:r>
              <a:rPr lang="en-US" dirty="0" err="1" smtClean="0"/>
              <a:t>Ti</a:t>
            </a:r>
            <a:r>
              <a:rPr lang="nb-NO" noProof="0" dirty="0" err="1" smtClean="0"/>
              <a:t>ltak</a:t>
            </a:r>
            <a:r>
              <a:rPr lang="nb-NO" noProof="0" dirty="0" smtClean="0"/>
              <a:t> 7: Understøtte</a:t>
            </a:r>
            <a:r>
              <a:rPr lang="nb-NO" baseline="0" noProof="0" dirty="0" smtClean="0"/>
              <a:t> intelligente transportsystemer og bidra til smartere og sikrere transport</a:t>
            </a:r>
            <a:endParaRPr lang="en-US" dirty="0"/>
          </a:p>
        </p:txBody>
      </p:sp>
    </p:spTree>
    <p:extLst>
      <p:ext uri="{BB962C8B-B14F-4D97-AF65-F5344CB8AC3E}">
        <p14:creationId xmlns:p14="http://schemas.microsoft.com/office/powerpoint/2010/main" val="75178161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e 1" descr="4 deler&#10;innsamling av data&#10;lagring og forvaltning&#10;tilrettelegging og distribusjon&#10;tilgang og bruk " title="Hva tiltaket berøre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581094" y="5897449"/>
            <a:ext cx="5227584" cy="496360"/>
          </a:xfrm>
          <a:prstGeom prst="rect">
            <a:avLst/>
          </a:prstGeom>
        </p:spPr>
      </p:pic>
      <p:sp>
        <p:nvSpPr>
          <p:cNvPr id="6" name="TekstSylinder 5">
            <a:extLst>
              <a:ext uri="{FF2B5EF4-FFF2-40B4-BE49-F238E27FC236}">
                <a16:creationId xmlns:a16="http://schemas.microsoft.com/office/drawing/2014/main" xmlns="" id="{A7B23B37-B6B7-4164-9889-1211A7337252}"/>
              </a:ext>
            </a:extLst>
          </p:cNvPr>
          <p:cNvSpPr txBox="1"/>
          <p:nvPr/>
        </p:nvSpPr>
        <p:spPr>
          <a:xfrm>
            <a:off x="910896" y="576832"/>
            <a:ext cx="5658594" cy="5570756"/>
          </a:xfrm>
          <a:prstGeom prst="rect">
            <a:avLst/>
          </a:prstGeom>
          <a:noFill/>
        </p:spPr>
        <p:txBody>
          <a:bodyPr wrap="square" rtlCol="0">
            <a:spAutoFit/>
          </a:bodyPr>
          <a:lstStyle/>
          <a:p>
            <a:r>
              <a:rPr lang="nb-NO" b="1" dirty="0">
                <a:solidFill>
                  <a:srgbClr val="5B9BD5">
                    <a:lumMod val="75000"/>
                  </a:srgbClr>
                </a:solidFill>
              </a:rPr>
              <a:t>TILTAK 8</a:t>
            </a:r>
            <a:r>
              <a:rPr lang="nb-NO" b="1" dirty="0" smtClean="0">
                <a:solidFill>
                  <a:srgbClr val="5B9BD5">
                    <a:lumMod val="75000"/>
                  </a:srgbClr>
                </a:solidFill>
              </a:rPr>
              <a:t>: </a:t>
            </a:r>
            <a:endParaRPr lang="nb-NO" dirty="0">
              <a:solidFill>
                <a:srgbClr val="5B9BD5">
                  <a:lumMod val="75000"/>
                </a:srgbClr>
              </a:solidFill>
            </a:endParaRPr>
          </a:p>
          <a:p>
            <a:r>
              <a:rPr lang="nb-NO" b="1" dirty="0" smtClean="0">
                <a:solidFill>
                  <a:srgbClr val="44546A"/>
                </a:solidFill>
              </a:rPr>
              <a:t>NASJONAL </a:t>
            </a:r>
            <a:r>
              <a:rPr lang="nb-NO" b="1" dirty="0">
                <a:solidFill>
                  <a:srgbClr val="44546A"/>
                </a:solidFill>
              </a:rPr>
              <a:t>DETALJERT HØYDEMODELL</a:t>
            </a:r>
          </a:p>
          <a:p>
            <a:endParaRPr lang="nb-NO" sz="1600" dirty="0" smtClean="0">
              <a:solidFill>
                <a:srgbClr val="44546A"/>
              </a:solidFill>
            </a:endParaRPr>
          </a:p>
          <a:p>
            <a:r>
              <a:rPr lang="nb-NO" sz="1600" dirty="0" smtClean="0">
                <a:solidFill>
                  <a:srgbClr val="44546A"/>
                </a:solidFill>
              </a:rPr>
              <a:t>En </a:t>
            </a:r>
            <a:r>
              <a:rPr lang="nb-NO" sz="1600" dirty="0">
                <a:solidFill>
                  <a:srgbClr val="44546A"/>
                </a:solidFill>
              </a:rPr>
              <a:t>detaljert høydemodell basert på </a:t>
            </a:r>
            <a:r>
              <a:rPr lang="nb-NO" sz="1600" dirty="0" smtClean="0">
                <a:solidFill>
                  <a:srgbClr val="44546A"/>
                </a:solidFill>
              </a:rPr>
              <a:t>laser </a:t>
            </a:r>
            <a:r>
              <a:rPr lang="nb-NO" sz="1600" dirty="0">
                <a:solidFill>
                  <a:srgbClr val="44546A"/>
                </a:solidFill>
              </a:rPr>
              <a:t>og bildematching vil ha mange anvendelsesområder. Modellen blir vesentlig for arbeidet med klimatilpasning og analyser av flom og skred, og leverer også data for luftfart, skogbruk og effektiv planlegging i samfunnet. </a:t>
            </a:r>
          </a:p>
          <a:p>
            <a:endParaRPr lang="nb-NO" sz="1600" dirty="0">
              <a:solidFill>
                <a:srgbClr val="44546A"/>
              </a:solidFill>
            </a:endParaRPr>
          </a:p>
          <a:p>
            <a:pPr marL="285750" indent="-285750">
              <a:buFont typeface="Arial" panose="020B0604020202020204" pitchFamily="34" charset="0"/>
              <a:buChar char="•"/>
            </a:pPr>
            <a:r>
              <a:rPr lang="nb-NO" sz="1600" dirty="0">
                <a:solidFill>
                  <a:srgbClr val="44546A"/>
                </a:solidFill>
              </a:rPr>
              <a:t>Sikre fullføring av prosjektet.</a:t>
            </a:r>
          </a:p>
          <a:p>
            <a:pPr marL="285750" indent="-285750">
              <a:buFont typeface="Arial" panose="020B0604020202020204" pitchFamily="34" charset="0"/>
              <a:buChar char="•"/>
            </a:pPr>
            <a:r>
              <a:rPr lang="nb-NO" sz="1600" dirty="0">
                <a:solidFill>
                  <a:srgbClr val="44546A"/>
                </a:solidFill>
              </a:rPr>
              <a:t>Sikre drift og utvikling av </a:t>
            </a:r>
            <a:r>
              <a:rPr lang="nb-NO" sz="1600" dirty="0" smtClean="0">
                <a:solidFill>
                  <a:srgbClr val="44546A"/>
                </a:solidFill>
              </a:rPr>
              <a:t>forvaltningsløsningen</a:t>
            </a:r>
            <a:endParaRPr lang="nb-NO" sz="1600" dirty="0">
              <a:solidFill>
                <a:srgbClr val="44546A"/>
              </a:solidFill>
            </a:endParaRPr>
          </a:p>
          <a:p>
            <a:pPr marL="285750" indent="-285750">
              <a:buFont typeface="Arial" panose="020B0604020202020204" pitchFamily="34" charset="0"/>
              <a:buChar char="•"/>
            </a:pPr>
            <a:r>
              <a:rPr lang="nb-NO" sz="1600" dirty="0">
                <a:solidFill>
                  <a:srgbClr val="44546A"/>
                </a:solidFill>
              </a:rPr>
              <a:t>Sikre aktuelle brukere god tilgang til </a:t>
            </a:r>
            <a:r>
              <a:rPr lang="nb-NO" sz="1600" dirty="0" smtClean="0">
                <a:solidFill>
                  <a:srgbClr val="44546A"/>
                </a:solidFill>
              </a:rPr>
              <a:t>datagrunnlaget</a:t>
            </a:r>
          </a:p>
          <a:p>
            <a:pPr marL="285750" indent="-285750">
              <a:buFont typeface="Arial" panose="020B0604020202020204" pitchFamily="34" charset="0"/>
              <a:buChar char="•"/>
            </a:pPr>
            <a:r>
              <a:rPr lang="nb-NO" sz="1600" dirty="0" smtClean="0">
                <a:solidFill>
                  <a:srgbClr val="44546A"/>
                </a:solidFill>
              </a:rPr>
              <a:t>og </a:t>
            </a:r>
            <a:r>
              <a:rPr lang="nb-NO" sz="1600" dirty="0">
                <a:solidFill>
                  <a:srgbClr val="44546A"/>
                </a:solidFill>
              </a:rPr>
              <a:t>sørge for at </a:t>
            </a:r>
            <a:r>
              <a:rPr lang="nb-NO" sz="1600" dirty="0" smtClean="0">
                <a:solidFill>
                  <a:srgbClr val="44546A"/>
                </a:solidFill>
              </a:rPr>
              <a:t>potensielle brukere har kunnskap </a:t>
            </a:r>
            <a:r>
              <a:rPr lang="nb-NO" sz="1600" dirty="0">
                <a:solidFill>
                  <a:srgbClr val="44546A"/>
                </a:solidFill>
              </a:rPr>
              <a:t>om mulige anvendelser og avledede </a:t>
            </a:r>
            <a:r>
              <a:rPr lang="nb-NO" sz="1600" dirty="0" smtClean="0">
                <a:solidFill>
                  <a:srgbClr val="44546A"/>
                </a:solidFill>
              </a:rPr>
              <a:t>produkter</a:t>
            </a:r>
          </a:p>
          <a:p>
            <a:pPr marL="285750" indent="-285750">
              <a:buFont typeface="Arial" panose="020B0604020202020204" pitchFamily="34" charset="0"/>
              <a:buChar char="•"/>
            </a:pPr>
            <a:r>
              <a:rPr lang="nb-NO" sz="1600" dirty="0" smtClean="0">
                <a:solidFill>
                  <a:srgbClr val="44546A"/>
                </a:solidFill>
              </a:rPr>
              <a:t>Etablere et vedlikeholds-regime for datainnholdet</a:t>
            </a:r>
            <a:endParaRPr lang="nb-NO" sz="1600" dirty="0">
              <a:solidFill>
                <a:srgbClr val="44546A"/>
              </a:solidFill>
            </a:endParaRPr>
          </a:p>
          <a:p>
            <a:endParaRPr lang="nb-NO" sz="1600" b="1" dirty="0" smtClean="0">
              <a:solidFill>
                <a:srgbClr val="44546A"/>
              </a:solidFill>
            </a:endParaRPr>
          </a:p>
          <a:p>
            <a:endParaRPr lang="nb-NO" sz="1600" b="1" dirty="0">
              <a:solidFill>
                <a:srgbClr val="44546A"/>
              </a:solidFill>
            </a:endParaRPr>
          </a:p>
          <a:p>
            <a:endParaRPr lang="nb-NO" sz="1600" b="1" dirty="0">
              <a:solidFill>
                <a:srgbClr val="5B9BD5">
                  <a:lumMod val="75000"/>
                </a:srgbClr>
              </a:solidFill>
            </a:endParaRPr>
          </a:p>
          <a:p>
            <a:endParaRPr lang="nb-NO" sz="1600" b="1" dirty="0">
              <a:solidFill>
                <a:srgbClr val="5B9BD5">
                  <a:lumMod val="75000"/>
                </a:srgbClr>
              </a:solidFill>
            </a:endParaRPr>
          </a:p>
          <a:p>
            <a:r>
              <a:rPr lang="nb-NO" sz="1600" b="1" dirty="0" smtClean="0">
                <a:solidFill>
                  <a:srgbClr val="5B9BD5">
                    <a:lumMod val="75000"/>
                  </a:srgbClr>
                </a:solidFill>
              </a:rPr>
              <a:t>Gjennomføring</a:t>
            </a:r>
            <a:r>
              <a:rPr lang="nb-NO" sz="1600" b="1" dirty="0">
                <a:solidFill>
                  <a:srgbClr val="5B9BD5">
                    <a:lumMod val="75000"/>
                  </a:srgbClr>
                </a:solidFill>
              </a:rPr>
              <a:t>: 2018-2022 </a:t>
            </a:r>
          </a:p>
          <a:p>
            <a:r>
              <a:rPr lang="nb-NO" sz="1600" b="1" dirty="0">
                <a:solidFill>
                  <a:srgbClr val="5B9BD5">
                    <a:lumMod val="75000"/>
                  </a:srgbClr>
                </a:solidFill>
              </a:rPr>
              <a:t>Ansvarlig: </a:t>
            </a:r>
            <a:r>
              <a:rPr lang="nb-NO" sz="1600" b="1" dirty="0" smtClean="0">
                <a:solidFill>
                  <a:srgbClr val="5B9BD5">
                    <a:lumMod val="75000"/>
                  </a:srgbClr>
                </a:solidFill>
              </a:rPr>
              <a:t>Kartverket</a:t>
            </a:r>
          </a:p>
          <a:p>
            <a:r>
              <a:rPr lang="nb-NO" sz="1600" b="1" dirty="0" smtClean="0">
                <a:solidFill>
                  <a:srgbClr val="5B9BD5">
                    <a:lumMod val="75000"/>
                  </a:srgbClr>
                </a:solidFill>
              </a:rPr>
              <a:t>Medvirkende: Samarbeidende departementer</a:t>
            </a:r>
            <a:endParaRPr lang="nb-NO" sz="1600" b="1" dirty="0">
              <a:solidFill>
                <a:srgbClr val="5B9BD5">
                  <a:lumMod val="75000"/>
                </a:srgbClr>
              </a:solidFill>
            </a:endParaRPr>
          </a:p>
          <a:p>
            <a:r>
              <a:rPr lang="nb-NO" sz="1600" b="1" dirty="0" smtClean="0">
                <a:solidFill>
                  <a:srgbClr val="5B9BD5">
                    <a:lumMod val="75000"/>
                  </a:srgbClr>
                </a:solidFill>
              </a:rPr>
              <a:t>Delmål</a:t>
            </a:r>
            <a:r>
              <a:rPr lang="nb-NO" sz="1600" b="1" dirty="0">
                <a:solidFill>
                  <a:srgbClr val="5B9BD5">
                    <a:lumMod val="75000"/>
                  </a:srgbClr>
                </a:solidFill>
              </a:rPr>
              <a:t>: 1.1, </a:t>
            </a:r>
            <a:r>
              <a:rPr lang="nb-NO" sz="1600" b="1" dirty="0" smtClean="0">
                <a:solidFill>
                  <a:srgbClr val="5B9BD5">
                    <a:lumMod val="75000"/>
                  </a:srgbClr>
                </a:solidFill>
              </a:rPr>
              <a:t>1.2, 1.6, 2.2, 2.4, 2.6</a:t>
            </a:r>
            <a:r>
              <a:rPr lang="nb-NO" sz="1600" b="1" dirty="0">
                <a:solidFill>
                  <a:srgbClr val="5B9BD5">
                    <a:lumMod val="75000"/>
                  </a:srgbClr>
                </a:solidFill>
              </a:rPr>
              <a:t>, </a:t>
            </a:r>
            <a:r>
              <a:rPr lang="nb-NO" sz="1600" b="1" dirty="0" smtClean="0">
                <a:solidFill>
                  <a:srgbClr val="5B9BD5">
                    <a:lumMod val="75000"/>
                  </a:srgbClr>
                </a:solidFill>
              </a:rPr>
              <a:t>3.1, </a:t>
            </a:r>
            <a:r>
              <a:rPr lang="nb-NO" sz="1600" dirty="0" smtClean="0">
                <a:solidFill>
                  <a:prstClr val="black"/>
                </a:solidFill>
              </a:rPr>
              <a:t> </a:t>
            </a:r>
            <a:endParaRPr lang="nb-NO" sz="1600" dirty="0">
              <a:solidFill>
                <a:prstClr val="black"/>
              </a:solidFill>
            </a:endParaRPr>
          </a:p>
        </p:txBody>
      </p:sp>
      <p:pic>
        <p:nvPicPr>
          <p:cNvPr id="7" name="Bilde 6" descr="Bilde - modellert vei" title="Bilde - modellert vei"/>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174522" y="2925951"/>
            <a:ext cx="3626250" cy="1813125"/>
          </a:xfrm>
          <a:prstGeom prst="rect">
            <a:avLst/>
          </a:prstGeom>
          <a:ln>
            <a:noFill/>
          </a:ln>
          <a:effectLst>
            <a:outerShdw blurRad="292100" dist="139700" dir="2700000" algn="tl" rotWithShape="0">
              <a:srgbClr val="333333">
                <a:alpha val="65000"/>
              </a:srgbClr>
            </a:outerShdw>
          </a:effectLst>
        </p:spPr>
      </p:pic>
      <p:pic>
        <p:nvPicPr>
          <p:cNvPr id="8" name="Bilde 7" descr="Bilde - 3D-terreng" title="Bilde - 3D-terreng"/>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7174522" y="890511"/>
            <a:ext cx="3626250" cy="1661155"/>
          </a:xfrm>
          <a:prstGeom prst="rect">
            <a:avLst/>
          </a:prstGeom>
        </p:spPr>
      </p:pic>
      <p:sp>
        <p:nvSpPr>
          <p:cNvPr id="9" name="Pil ned 8" descr="Pil" title="Pil"/>
          <p:cNvSpPr/>
          <p:nvPr/>
        </p:nvSpPr>
        <p:spPr>
          <a:xfrm>
            <a:off x="6069101" y="5508825"/>
            <a:ext cx="312616" cy="244601"/>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solidFill>
                <a:prstClr val="white"/>
              </a:solidFill>
            </a:endParaRPr>
          </a:p>
        </p:txBody>
      </p:sp>
      <p:sp>
        <p:nvSpPr>
          <p:cNvPr id="10" name="Pil ned 9" descr="Pil" title="Pil"/>
          <p:cNvSpPr/>
          <p:nvPr/>
        </p:nvSpPr>
        <p:spPr>
          <a:xfrm>
            <a:off x="9855199" y="5508825"/>
            <a:ext cx="312616" cy="244601"/>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solidFill>
                <a:prstClr val="white"/>
              </a:solidFill>
            </a:endParaRPr>
          </a:p>
        </p:txBody>
      </p:sp>
      <p:sp>
        <p:nvSpPr>
          <p:cNvPr id="12" name="Pil ned 11" descr="Pil" title="Pil"/>
          <p:cNvSpPr/>
          <p:nvPr/>
        </p:nvSpPr>
        <p:spPr>
          <a:xfrm>
            <a:off x="8553813" y="5508824"/>
            <a:ext cx="312616" cy="244601"/>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solidFill>
                <a:prstClr val="white"/>
              </a:solidFill>
            </a:endParaRPr>
          </a:p>
        </p:txBody>
      </p:sp>
      <p:sp>
        <p:nvSpPr>
          <p:cNvPr id="3" name="Tittel 2" hidden="1"/>
          <p:cNvSpPr>
            <a:spLocks noGrp="1"/>
          </p:cNvSpPr>
          <p:nvPr>
            <p:ph type="title" idx="4294967295"/>
          </p:nvPr>
        </p:nvSpPr>
        <p:spPr/>
        <p:txBody>
          <a:bodyPr/>
          <a:lstStyle/>
          <a:p>
            <a:r>
              <a:rPr lang="en-US" dirty="0" err="1" smtClean="0"/>
              <a:t>Tiltak</a:t>
            </a:r>
            <a:r>
              <a:rPr lang="en-US" dirty="0" smtClean="0"/>
              <a:t> 8: </a:t>
            </a:r>
            <a:r>
              <a:rPr lang="en-US" dirty="0" err="1" smtClean="0"/>
              <a:t>Nasjonal</a:t>
            </a:r>
            <a:r>
              <a:rPr lang="en-US" dirty="0" smtClean="0"/>
              <a:t> </a:t>
            </a:r>
            <a:r>
              <a:rPr lang="en-US" dirty="0" err="1" smtClean="0"/>
              <a:t>detaljert</a:t>
            </a:r>
            <a:r>
              <a:rPr lang="en-US" dirty="0" smtClean="0"/>
              <a:t> </a:t>
            </a:r>
            <a:r>
              <a:rPr lang="en-US" dirty="0" err="1" smtClean="0"/>
              <a:t>høydemodell</a:t>
            </a:r>
            <a:endParaRPr lang="en-US" dirty="0"/>
          </a:p>
        </p:txBody>
      </p:sp>
    </p:spTree>
    <p:extLst>
      <p:ext uri="{BB962C8B-B14F-4D97-AF65-F5344CB8AC3E}">
        <p14:creationId xmlns:p14="http://schemas.microsoft.com/office/powerpoint/2010/main" val="215941816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p:cNvSpPr/>
          <p:nvPr/>
        </p:nvSpPr>
        <p:spPr>
          <a:xfrm>
            <a:off x="994320" y="626630"/>
            <a:ext cx="6901325" cy="2079095"/>
          </a:xfrm>
          <a:prstGeom prst="rect">
            <a:avLst/>
          </a:prstGeom>
        </p:spPr>
        <p:txBody>
          <a:bodyPr wrap="square">
            <a:spAutoFit/>
          </a:bodyPr>
          <a:lstStyle/>
          <a:p>
            <a:r>
              <a:rPr lang="nb-NO" b="1" dirty="0">
                <a:solidFill>
                  <a:srgbClr val="5B9BD5">
                    <a:lumMod val="75000"/>
                  </a:srgbClr>
                </a:solidFill>
              </a:rPr>
              <a:t>TILTAK </a:t>
            </a:r>
            <a:r>
              <a:rPr lang="nb-NO" b="1" dirty="0" smtClean="0">
                <a:solidFill>
                  <a:srgbClr val="5B9BD5">
                    <a:lumMod val="75000"/>
                  </a:srgbClr>
                </a:solidFill>
              </a:rPr>
              <a:t>9: </a:t>
            </a:r>
            <a:endParaRPr lang="nb-NO" dirty="0">
              <a:solidFill>
                <a:srgbClr val="5B9BD5">
                  <a:lumMod val="75000"/>
                </a:srgbClr>
              </a:solidFill>
            </a:endParaRPr>
          </a:p>
          <a:p>
            <a:r>
              <a:rPr lang="nb-NO" b="1" dirty="0">
                <a:solidFill>
                  <a:srgbClr val="44546A"/>
                </a:solidFill>
              </a:rPr>
              <a:t>VIDEREUTVIKLE DETALJERTE GRUNNKART (FKB) FOR FREMTIDEN</a:t>
            </a:r>
          </a:p>
          <a:p>
            <a:pPr>
              <a:lnSpc>
                <a:spcPct val="107000"/>
              </a:lnSpc>
              <a:spcAft>
                <a:spcPts val="900"/>
              </a:spcAft>
            </a:pPr>
            <a:endParaRPr lang="nb-NO" sz="1600" dirty="0" smtClean="0">
              <a:solidFill>
                <a:schemeClr val="tx2"/>
              </a:solidFill>
            </a:endParaRPr>
          </a:p>
          <a:p>
            <a:pPr>
              <a:lnSpc>
                <a:spcPct val="107000"/>
              </a:lnSpc>
            </a:pPr>
            <a:r>
              <a:rPr lang="nb-NO" sz="1600" dirty="0">
                <a:solidFill>
                  <a:srgbClr val="44546A"/>
                </a:solidFill>
              </a:rPr>
              <a:t>Innholdet i og kvaliteten på FKB-data må videreutvikles i takt med </a:t>
            </a:r>
            <a:br>
              <a:rPr lang="nb-NO" sz="1600" dirty="0">
                <a:solidFill>
                  <a:srgbClr val="44546A"/>
                </a:solidFill>
              </a:rPr>
            </a:br>
            <a:r>
              <a:rPr lang="nb-NO" sz="1600" dirty="0">
                <a:solidFill>
                  <a:srgbClr val="44546A"/>
                </a:solidFill>
              </a:rPr>
              <a:t>brukernes behov for detaljerte kartdata i en «digital modell av virkeligheten». </a:t>
            </a:r>
            <a:br>
              <a:rPr lang="nb-NO" sz="1600" dirty="0">
                <a:solidFill>
                  <a:srgbClr val="44546A"/>
                </a:solidFill>
              </a:rPr>
            </a:br>
            <a:r>
              <a:rPr lang="nb-NO" sz="1600" dirty="0">
                <a:solidFill>
                  <a:srgbClr val="44546A"/>
                </a:solidFill>
              </a:rPr>
              <a:t>Bruksområdene er saksbehandling, prosjektering, navigasjon, </a:t>
            </a:r>
            <a:br>
              <a:rPr lang="nb-NO" sz="1600" dirty="0">
                <a:solidFill>
                  <a:srgbClr val="44546A"/>
                </a:solidFill>
              </a:rPr>
            </a:br>
            <a:r>
              <a:rPr lang="nb-NO" sz="1600" dirty="0">
                <a:solidFill>
                  <a:srgbClr val="44546A"/>
                </a:solidFill>
              </a:rPr>
              <a:t>geografiske analyser og FKB-data i kart- og innsynsløsninger</a:t>
            </a:r>
            <a:r>
              <a:rPr lang="nb-NO" sz="1600" dirty="0" smtClean="0">
                <a:solidFill>
                  <a:srgbClr val="44546A"/>
                </a:solidFill>
              </a:rPr>
              <a:t>.</a:t>
            </a:r>
          </a:p>
        </p:txBody>
      </p:sp>
      <p:pic>
        <p:nvPicPr>
          <p:cNvPr id="4" name="Bilde 3" descr="4 deler&#10;innsamling av data&#10;lagring og forvaltning&#10;tilrettelegging og distribusjon&#10;tilgang og bruk " title="Hva tiltaket berøre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581094" y="5752124"/>
            <a:ext cx="5227584" cy="496360"/>
          </a:xfrm>
          <a:prstGeom prst="rect">
            <a:avLst/>
          </a:prstGeom>
        </p:spPr>
      </p:pic>
      <p:sp>
        <p:nvSpPr>
          <p:cNvPr id="6" name="Rektangel 5"/>
          <p:cNvSpPr/>
          <p:nvPr/>
        </p:nvSpPr>
        <p:spPr>
          <a:xfrm>
            <a:off x="1188597" y="5291893"/>
            <a:ext cx="6096000" cy="1077218"/>
          </a:xfrm>
          <a:prstGeom prst="rect">
            <a:avLst/>
          </a:prstGeom>
        </p:spPr>
        <p:txBody>
          <a:bodyPr>
            <a:spAutoFit/>
          </a:bodyPr>
          <a:lstStyle/>
          <a:p>
            <a:r>
              <a:rPr lang="nb-NO" sz="1600" b="1" dirty="0">
                <a:solidFill>
                  <a:srgbClr val="5B9BD5">
                    <a:lumMod val="75000"/>
                  </a:srgbClr>
                </a:solidFill>
              </a:rPr>
              <a:t>Gjennomføring: 2019-2020</a:t>
            </a:r>
          </a:p>
          <a:p>
            <a:r>
              <a:rPr lang="nb-NO" sz="1600" b="1" dirty="0">
                <a:solidFill>
                  <a:srgbClr val="5B9BD5">
                    <a:lumMod val="75000"/>
                  </a:srgbClr>
                </a:solidFill>
              </a:rPr>
              <a:t>Ansvarlig: Geovekst-samarbeidet</a:t>
            </a:r>
            <a:br>
              <a:rPr lang="nb-NO" sz="1600" b="1" dirty="0">
                <a:solidFill>
                  <a:srgbClr val="5B9BD5">
                    <a:lumMod val="75000"/>
                  </a:srgbClr>
                </a:solidFill>
              </a:rPr>
            </a:br>
            <a:r>
              <a:rPr lang="nb-NO" sz="1600" b="1" dirty="0" smtClean="0">
                <a:solidFill>
                  <a:srgbClr val="5B9BD5">
                    <a:lumMod val="75000"/>
                  </a:srgbClr>
                </a:solidFill>
              </a:rPr>
              <a:t>Medvirkende: Kommunene</a:t>
            </a:r>
            <a:endParaRPr lang="nb-NO" sz="1600" b="1" dirty="0">
              <a:solidFill>
                <a:srgbClr val="5B9BD5">
                  <a:lumMod val="75000"/>
                </a:srgbClr>
              </a:solidFill>
            </a:endParaRPr>
          </a:p>
          <a:p>
            <a:r>
              <a:rPr lang="nb-NO" sz="1600" b="1" dirty="0">
                <a:solidFill>
                  <a:srgbClr val="5B9BD5">
                    <a:lumMod val="75000"/>
                  </a:srgbClr>
                </a:solidFill>
              </a:rPr>
              <a:t>Delmål: 1.1, 2.1</a:t>
            </a:r>
          </a:p>
        </p:txBody>
      </p:sp>
      <p:pic>
        <p:nvPicPr>
          <p:cNvPr id="7" name="Bilde 6" descr="Bilde av grunnkart FKB" title="Bilde av grunnkart FKB"/>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983952" y="993996"/>
            <a:ext cx="3138256" cy="1773058"/>
          </a:xfrm>
          <a:prstGeom prst="rect">
            <a:avLst/>
          </a:prstGeom>
          <a:ln>
            <a:noFill/>
          </a:ln>
          <a:effectLst>
            <a:outerShdw blurRad="292100" dist="139700" dir="2700000" algn="tl" rotWithShape="0">
              <a:srgbClr val="333333">
                <a:alpha val="65000"/>
              </a:srgbClr>
            </a:outerShdw>
          </a:effectLst>
        </p:spPr>
      </p:pic>
      <p:sp>
        <p:nvSpPr>
          <p:cNvPr id="15" name="Rektangel 14"/>
          <p:cNvSpPr/>
          <p:nvPr/>
        </p:nvSpPr>
        <p:spPr>
          <a:xfrm>
            <a:off x="994320" y="2684075"/>
            <a:ext cx="9648362" cy="2589042"/>
          </a:xfrm>
          <a:prstGeom prst="rect">
            <a:avLst/>
          </a:prstGeom>
        </p:spPr>
        <p:txBody>
          <a:bodyPr wrap="square">
            <a:spAutoFit/>
          </a:bodyPr>
          <a:lstStyle/>
          <a:p>
            <a:pPr>
              <a:lnSpc>
                <a:spcPct val="107000"/>
              </a:lnSpc>
            </a:pPr>
            <a:endParaRPr lang="nb-NO" sz="1600" dirty="0" smtClean="0">
              <a:solidFill>
                <a:srgbClr val="44546A"/>
              </a:solidFill>
            </a:endParaRPr>
          </a:p>
          <a:p>
            <a:pPr marL="285750" indent="-285750">
              <a:buFont typeface="Arial" panose="020B0604020202020204" pitchFamily="34" charset="0"/>
              <a:buChar char="•"/>
            </a:pPr>
            <a:r>
              <a:rPr lang="nb-NO" sz="1600" kern="100" dirty="0" smtClean="0">
                <a:solidFill>
                  <a:srgbClr val="44546A"/>
                </a:solidFill>
              </a:rPr>
              <a:t>Sikre </a:t>
            </a:r>
            <a:r>
              <a:rPr lang="nb-NO" sz="1600" kern="100" dirty="0">
                <a:solidFill>
                  <a:srgbClr val="44546A"/>
                </a:solidFill>
              </a:rPr>
              <a:t>homogenitet og kvalitet på FKB-temaene med </a:t>
            </a:r>
            <a:r>
              <a:rPr lang="nb-NO" sz="1600" kern="100" dirty="0" smtClean="0">
                <a:solidFill>
                  <a:srgbClr val="44546A"/>
                </a:solidFill>
              </a:rPr>
              <a:t>tilnærmingen fullstendighet </a:t>
            </a:r>
            <a:r>
              <a:rPr lang="nb-NO" sz="1600" kern="100" dirty="0">
                <a:solidFill>
                  <a:srgbClr val="44546A"/>
                </a:solidFill>
              </a:rPr>
              <a:t>før nøyaktighet. Gjennomføre kvalitetskampanjer der det er </a:t>
            </a:r>
            <a:r>
              <a:rPr lang="nb-NO" sz="1600" kern="100" dirty="0" smtClean="0">
                <a:solidFill>
                  <a:srgbClr val="44546A"/>
                </a:solidFill>
              </a:rPr>
              <a:t>behov.</a:t>
            </a:r>
          </a:p>
          <a:p>
            <a:pPr marL="285750" indent="-285750">
              <a:buFont typeface="Arial" panose="020B0604020202020204" pitchFamily="34" charset="0"/>
              <a:buChar char="•"/>
            </a:pPr>
            <a:r>
              <a:rPr lang="nb-NO" sz="1600" kern="100" dirty="0" smtClean="0">
                <a:solidFill>
                  <a:srgbClr val="44546A"/>
                </a:solidFill>
              </a:rPr>
              <a:t>Benytte </a:t>
            </a:r>
            <a:r>
              <a:rPr lang="nb-NO" sz="1600" kern="100" dirty="0">
                <a:solidFill>
                  <a:srgbClr val="44546A"/>
                </a:solidFill>
              </a:rPr>
              <a:t>de datakildene og den metodikken som samlet sett gir den beste datakvaliteten -  fotogrammetrisk kartlegging, administrativt ajourhold, </a:t>
            </a:r>
            <a:r>
              <a:rPr lang="nb-NO" sz="1600" kern="100" dirty="0" err="1">
                <a:solidFill>
                  <a:srgbClr val="44546A"/>
                </a:solidFill>
              </a:rPr>
              <a:t>brukerbasert</a:t>
            </a:r>
            <a:r>
              <a:rPr lang="nb-NO" sz="1600" kern="100" dirty="0">
                <a:solidFill>
                  <a:srgbClr val="44546A"/>
                </a:solidFill>
              </a:rPr>
              <a:t> datainnsamling, </a:t>
            </a:r>
            <a:r>
              <a:rPr lang="nb-NO" sz="1600" dirty="0">
                <a:solidFill>
                  <a:srgbClr val="44546A"/>
                </a:solidFill>
              </a:rPr>
              <a:t>automatisert </a:t>
            </a:r>
            <a:r>
              <a:rPr lang="nb-NO" sz="1600" dirty="0" smtClean="0">
                <a:solidFill>
                  <a:srgbClr val="44546A"/>
                </a:solidFill>
              </a:rPr>
              <a:t>datafangst (maskinlæring),</a:t>
            </a:r>
            <a:r>
              <a:rPr lang="nb-NO" sz="1600" b="1" dirty="0" smtClean="0">
                <a:solidFill>
                  <a:srgbClr val="44546A"/>
                </a:solidFill>
              </a:rPr>
              <a:t> </a:t>
            </a:r>
            <a:r>
              <a:rPr lang="nb-NO" sz="1600" kern="100" dirty="0" smtClean="0">
                <a:solidFill>
                  <a:srgbClr val="44546A"/>
                </a:solidFill>
              </a:rPr>
              <a:t>bruk </a:t>
            </a:r>
            <a:r>
              <a:rPr lang="nb-NO" sz="1600" kern="100" dirty="0">
                <a:solidFill>
                  <a:srgbClr val="44546A"/>
                </a:solidFill>
              </a:rPr>
              <a:t>av laserdata </a:t>
            </a:r>
            <a:r>
              <a:rPr lang="nb-NO" sz="1600" kern="100" dirty="0" smtClean="0">
                <a:solidFill>
                  <a:srgbClr val="44546A"/>
                </a:solidFill>
              </a:rPr>
              <a:t>mm.</a:t>
            </a:r>
          </a:p>
          <a:p>
            <a:pPr marL="285750" indent="-285750">
              <a:buFont typeface="Arial" panose="020B0604020202020204" pitchFamily="34" charset="0"/>
              <a:buChar char="•"/>
            </a:pPr>
            <a:r>
              <a:rPr lang="nb-NO" sz="1600" kern="100" dirty="0" smtClean="0">
                <a:solidFill>
                  <a:srgbClr val="44546A"/>
                </a:solidFill>
              </a:rPr>
              <a:t>Sikre </a:t>
            </a:r>
            <a:r>
              <a:rPr lang="nb-NO" sz="1600" kern="100" dirty="0">
                <a:solidFill>
                  <a:srgbClr val="44546A"/>
                </a:solidFill>
              </a:rPr>
              <a:t>koblingen til tilgrensende fagdatabaser som matrikkel og </a:t>
            </a:r>
            <a:r>
              <a:rPr lang="nb-NO" sz="1600" kern="100" dirty="0" smtClean="0">
                <a:solidFill>
                  <a:srgbClr val="44546A"/>
                </a:solidFill>
              </a:rPr>
              <a:t>NVDB.</a:t>
            </a:r>
          </a:p>
          <a:p>
            <a:pPr marL="285750" indent="-285750">
              <a:buFont typeface="Arial" panose="020B0604020202020204" pitchFamily="34" charset="0"/>
              <a:buChar char="•"/>
            </a:pPr>
            <a:r>
              <a:rPr lang="nb-NO" sz="1600" kern="100" dirty="0" smtClean="0">
                <a:solidFill>
                  <a:srgbClr val="44546A"/>
                </a:solidFill>
              </a:rPr>
              <a:t>Videreutvikle </a:t>
            </a:r>
            <a:r>
              <a:rPr lang="nb-NO" sz="1600" kern="100" dirty="0">
                <a:solidFill>
                  <a:srgbClr val="44546A"/>
                </a:solidFill>
              </a:rPr>
              <a:t>Sentral felles kartdatabase </a:t>
            </a:r>
            <a:r>
              <a:rPr lang="nb-NO" sz="1600" kern="100" dirty="0" smtClean="0">
                <a:solidFill>
                  <a:srgbClr val="44546A"/>
                </a:solidFill>
              </a:rPr>
              <a:t>med </a:t>
            </a:r>
            <a:r>
              <a:rPr lang="nb-NO" sz="1600" kern="100" dirty="0">
                <a:solidFill>
                  <a:srgbClr val="44546A"/>
                </a:solidFill>
              </a:rPr>
              <a:t>utgangspunkt i </a:t>
            </a:r>
            <a:r>
              <a:rPr lang="nb-NO" sz="1600" kern="100" dirty="0" smtClean="0">
                <a:solidFill>
                  <a:srgbClr val="44546A"/>
                </a:solidFill>
              </a:rPr>
              <a:t>brukerkrav, deriblant </a:t>
            </a:r>
            <a:r>
              <a:rPr lang="nb-NO" sz="1600" kern="100" dirty="0">
                <a:solidFill>
                  <a:srgbClr val="44546A"/>
                </a:solidFill>
              </a:rPr>
              <a:t>innføring av </a:t>
            </a:r>
            <a:r>
              <a:rPr lang="nb-NO" sz="1600" kern="100" dirty="0" smtClean="0">
                <a:solidFill>
                  <a:srgbClr val="44546A"/>
                </a:solidFill>
              </a:rPr>
              <a:t>3D/volum </a:t>
            </a:r>
            <a:r>
              <a:rPr lang="nb-NO" sz="1600" kern="100" dirty="0">
                <a:solidFill>
                  <a:srgbClr val="44546A"/>
                </a:solidFill>
              </a:rPr>
              <a:t>innenfor aktuelle FKB-tema. </a:t>
            </a:r>
          </a:p>
          <a:p>
            <a:pPr marL="285750" lvl="0" indent="-285750">
              <a:lnSpc>
                <a:spcPct val="107000"/>
              </a:lnSpc>
              <a:spcAft>
                <a:spcPts val="900"/>
              </a:spcAft>
              <a:buFont typeface="Arial" panose="020B0604020202020204" pitchFamily="34" charset="0"/>
              <a:buChar char="•"/>
            </a:pPr>
            <a:endParaRPr lang="nb-NO" sz="1600" dirty="0">
              <a:solidFill>
                <a:srgbClr val="44546A"/>
              </a:solidFill>
            </a:endParaRPr>
          </a:p>
        </p:txBody>
      </p:sp>
      <p:sp>
        <p:nvSpPr>
          <p:cNvPr id="9" name="Pil ned 8" descr="Pil" title="Pil"/>
          <p:cNvSpPr/>
          <p:nvPr/>
        </p:nvSpPr>
        <p:spPr>
          <a:xfrm>
            <a:off x="6069101" y="5404321"/>
            <a:ext cx="312616" cy="244601"/>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solidFill>
                <a:prstClr val="white"/>
              </a:solidFill>
            </a:endParaRPr>
          </a:p>
        </p:txBody>
      </p:sp>
      <p:sp>
        <p:nvSpPr>
          <p:cNvPr id="12" name="Pil ned 11" descr="Pil" title="Pil"/>
          <p:cNvSpPr/>
          <p:nvPr/>
        </p:nvSpPr>
        <p:spPr>
          <a:xfrm>
            <a:off x="8553813" y="5404320"/>
            <a:ext cx="312616" cy="244601"/>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solidFill>
                <a:prstClr val="white"/>
              </a:solidFill>
            </a:endParaRPr>
          </a:p>
        </p:txBody>
      </p:sp>
      <p:sp>
        <p:nvSpPr>
          <p:cNvPr id="3" name="Tittel 2" hidden="1"/>
          <p:cNvSpPr>
            <a:spLocks noGrp="1"/>
          </p:cNvSpPr>
          <p:nvPr>
            <p:ph type="title" idx="4294967295"/>
          </p:nvPr>
        </p:nvSpPr>
        <p:spPr/>
        <p:txBody>
          <a:bodyPr/>
          <a:lstStyle/>
          <a:p>
            <a:r>
              <a:rPr lang="en-US" dirty="0" err="1" smtClean="0"/>
              <a:t>Tiltak</a:t>
            </a:r>
            <a:r>
              <a:rPr lang="en-US" baseline="0" dirty="0" smtClean="0"/>
              <a:t> 9: </a:t>
            </a:r>
            <a:r>
              <a:rPr lang="en-US" baseline="0" dirty="0" err="1" smtClean="0"/>
              <a:t>Videreutvikle</a:t>
            </a:r>
            <a:r>
              <a:rPr lang="en-US" baseline="0" dirty="0" smtClean="0"/>
              <a:t> </a:t>
            </a:r>
            <a:r>
              <a:rPr lang="en-US" baseline="0" dirty="0" err="1" smtClean="0"/>
              <a:t>detaljerte</a:t>
            </a:r>
            <a:r>
              <a:rPr lang="en-US" baseline="0" dirty="0" smtClean="0"/>
              <a:t> </a:t>
            </a:r>
            <a:r>
              <a:rPr lang="en-US" baseline="0" dirty="0" err="1" smtClean="0"/>
              <a:t>grunnkart</a:t>
            </a:r>
            <a:r>
              <a:rPr lang="en-US" baseline="0" dirty="0" smtClean="0"/>
              <a:t> (FBK) for </a:t>
            </a:r>
            <a:r>
              <a:rPr lang="en-US" baseline="0" dirty="0" err="1" smtClean="0"/>
              <a:t>fremtiden</a:t>
            </a:r>
            <a:endParaRPr lang="en-US" dirty="0"/>
          </a:p>
        </p:txBody>
      </p:sp>
    </p:spTree>
    <p:extLst>
      <p:ext uri="{BB962C8B-B14F-4D97-AF65-F5344CB8AC3E}">
        <p14:creationId xmlns:p14="http://schemas.microsoft.com/office/powerpoint/2010/main" val="319264832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e 1" descr="4 deler&#10;innsamling av data&#10;lagring og forvaltning&#10;tilrettelegging og distribusjon&#10;tilgang og bruk " title="Hva tiltaket berøre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180866" y="5558975"/>
            <a:ext cx="5227584" cy="496360"/>
          </a:xfrm>
          <a:prstGeom prst="rect">
            <a:avLst/>
          </a:prstGeom>
        </p:spPr>
      </p:pic>
      <p:sp>
        <p:nvSpPr>
          <p:cNvPr id="3" name="TekstSylinder 2">
            <a:extLst>
              <a:ext uri="{FF2B5EF4-FFF2-40B4-BE49-F238E27FC236}">
                <a16:creationId xmlns:a16="http://schemas.microsoft.com/office/drawing/2014/main" xmlns="" id="{83B4A614-748B-43E4-A94E-0CACDD416D74}"/>
              </a:ext>
            </a:extLst>
          </p:cNvPr>
          <p:cNvSpPr txBox="1"/>
          <p:nvPr/>
        </p:nvSpPr>
        <p:spPr>
          <a:xfrm>
            <a:off x="806793" y="554859"/>
            <a:ext cx="8281899" cy="5601533"/>
          </a:xfrm>
          <a:prstGeom prst="rect">
            <a:avLst/>
          </a:prstGeom>
          <a:noFill/>
        </p:spPr>
        <p:txBody>
          <a:bodyPr wrap="square" rtlCol="0">
            <a:spAutoFit/>
          </a:bodyPr>
          <a:lstStyle/>
          <a:p>
            <a:r>
              <a:rPr lang="nb-NO" b="1" dirty="0">
                <a:solidFill>
                  <a:schemeClr val="accent1">
                    <a:lumMod val="75000"/>
                  </a:schemeClr>
                </a:solidFill>
              </a:rPr>
              <a:t>TILTAK </a:t>
            </a:r>
            <a:r>
              <a:rPr lang="nb-NO" b="1" dirty="0" smtClean="0">
                <a:solidFill>
                  <a:schemeClr val="accent1">
                    <a:lumMod val="75000"/>
                  </a:schemeClr>
                </a:solidFill>
              </a:rPr>
              <a:t>10: </a:t>
            </a:r>
            <a:endParaRPr lang="nb-NO" dirty="0">
              <a:solidFill>
                <a:schemeClr val="accent1">
                  <a:lumMod val="75000"/>
                </a:schemeClr>
              </a:solidFill>
            </a:endParaRPr>
          </a:p>
          <a:p>
            <a:r>
              <a:rPr lang="nb-NO" b="1" dirty="0">
                <a:solidFill>
                  <a:schemeClr val="tx2"/>
                </a:solidFill>
              </a:rPr>
              <a:t>ETABLERE ET DIGITALISERINGSPROGRAM OM UNDERGRUNNEN</a:t>
            </a:r>
            <a:r>
              <a:rPr lang="nb-NO" b="1" dirty="0">
                <a:solidFill>
                  <a:prstClr val="black"/>
                </a:solidFill>
              </a:rPr>
              <a:t/>
            </a:r>
            <a:br>
              <a:rPr lang="nb-NO" b="1" dirty="0">
                <a:solidFill>
                  <a:prstClr val="black"/>
                </a:solidFill>
              </a:rPr>
            </a:br>
            <a:endParaRPr lang="nb-NO" b="1" dirty="0" smtClean="0">
              <a:solidFill>
                <a:prstClr val="black"/>
              </a:solidFill>
            </a:endParaRPr>
          </a:p>
          <a:p>
            <a:r>
              <a:rPr lang="nb-NO" sz="1600" dirty="0">
                <a:solidFill>
                  <a:srgbClr val="44546A"/>
                </a:solidFill>
              </a:rPr>
              <a:t>Med undergrunnen menes alt som befinner seg under landoverflaten/sjøbunnen bestående av jord, leire, sand, grus, stein, antropogene masser/fyllmasser eller fjell. Bedre oversikt over og gjenbruk av kunnskap om undergrunnen, på tvers av sektorer og forvaltningsnivåer, vil gi store samfunnsmessige besparelser. Digitalisering er en kritisk suksessfaktor for å lykkes med dette. Programmet skal legge til rette for økt samspill mellom offentlige og private aktører, økt brukermedvirkning, sikre effektiv innsamling og tilgjengeliggjøring av informasjon om undergrunnen. </a:t>
            </a:r>
            <a:endParaRPr lang="nb-NO" sz="1600" dirty="0" smtClean="0">
              <a:solidFill>
                <a:srgbClr val="44546A"/>
              </a:solidFill>
            </a:endParaRPr>
          </a:p>
          <a:p>
            <a:endParaRPr lang="nb-NO" sz="1600" dirty="0">
              <a:solidFill>
                <a:srgbClr val="44546A"/>
              </a:solidFill>
            </a:endParaRPr>
          </a:p>
          <a:p>
            <a:pPr marL="285750" indent="-285750">
              <a:buFont typeface="Arial" panose="020B0604020202020204" pitchFamily="34" charset="0"/>
              <a:buChar char="•"/>
            </a:pPr>
            <a:r>
              <a:rPr lang="nb-NO" sz="1600" dirty="0" smtClean="0">
                <a:solidFill>
                  <a:srgbClr val="44546A"/>
                </a:solidFill>
              </a:rPr>
              <a:t>Sørge </a:t>
            </a:r>
            <a:r>
              <a:rPr lang="nb-NO" sz="1600" dirty="0">
                <a:solidFill>
                  <a:srgbClr val="44546A"/>
                </a:solidFill>
              </a:rPr>
              <a:t>for at flere offentlige etater leverer data om undergrunnen til ansvarlig etat.</a:t>
            </a:r>
          </a:p>
          <a:p>
            <a:pPr marL="285750" indent="-285750">
              <a:buFont typeface="Arial" panose="020B0604020202020204" pitchFamily="34" charset="0"/>
              <a:buChar char="•"/>
            </a:pPr>
            <a:r>
              <a:rPr lang="nb-NO" sz="1600" dirty="0" smtClean="0">
                <a:solidFill>
                  <a:srgbClr val="44546A"/>
                </a:solidFill>
              </a:rPr>
              <a:t>Etablere </a:t>
            </a:r>
            <a:r>
              <a:rPr lang="nb-NO" sz="1600" dirty="0">
                <a:solidFill>
                  <a:srgbClr val="44546A"/>
                </a:solidFill>
              </a:rPr>
              <a:t>dataflyt som sikrer sømløs og enkel tilgang til informasjon, for mange brukergrupper.</a:t>
            </a:r>
          </a:p>
          <a:p>
            <a:pPr marL="285750" indent="-285750">
              <a:buFont typeface="Arial" panose="020B0604020202020204" pitchFamily="34" charset="0"/>
              <a:buChar char="•"/>
            </a:pPr>
            <a:r>
              <a:rPr lang="nb-NO" sz="1600" dirty="0" smtClean="0">
                <a:solidFill>
                  <a:srgbClr val="44546A"/>
                </a:solidFill>
              </a:rPr>
              <a:t>Etablere </a:t>
            </a:r>
            <a:r>
              <a:rPr lang="nb-NO" sz="1600" dirty="0">
                <a:solidFill>
                  <a:srgbClr val="44546A"/>
                </a:solidFill>
              </a:rPr>
              <a:t>gode plattformer som skaper nødvendig tillit for innovasjon.</a:t>
            </a:r>
          </a:p>
          <a:p>
            <a:pPr marL="285750" indent="-285750">
              <a:buFont typeface="Arial" panose="020B0604020202020204" pitchFamily="34" charset="0"/>
              <a:buChar char="•"/>
            </a:pPr>
            <a:r>
              <a:rPr lang="nb-NO" sz="1600" dirty="0" smtClean="0">
                <a:solidFill>
                  <a:srgbClr val="44546A"/>
                </a:solidFill>
              </a:rPr>
              <a:t>Sørge </a:t>
            </a:r>
            <a:r>
              <a:rPr lang="nb-NO" sz="1600" dirty="0">
                <a:solidFill>
                  <a:srgbClr val="44546A"/>
                </a:solidFill>
              </a:rPr>
              <a:t>for arenaer for innovasjon og samhandling mellom offentlig og privat sektor.</a:t>
            </a:r>
          </a:p>
          <a:p>
            <a:pPr marL="285750" indent="-285750">
              <a:buFont typeface="Arial" panose="020B0604020202020204" pitchFamily="34" charset="0"/>
              <a:buChar char="•"/>
            </a:pPr>
            <a:r>
              <a:rPr lang="nb-NO" sz="1600" dirty="0" smtClean="0">
                <a:solidFill>
                  <a:srgbClr val="44546A"/>
                </a:solidFill>
              </a:rPr>
              <a:t>Støtte </a:t>
            </a:r>
            <a:r>
              <a:rPr lang="nb-NO" sz="1600" dirty="0">
                <a:solidFill>
                  <a:srgbClr val="44546A"/>
                </a:solidFill>
              </a:rPr>
              <a:t>driften av </a:t>
            </a:r>
            <a:r>
              <a:rPr lang="nb-NO" sz="1600" dirty="0" err="1">
                <a:solidFill>
                  <a:srgbClr val="44546A"/>
                </a:solidFill>
              </a:rPr>
              <a:t>undergrunnsprogrammet</a:t>
            </a:r>
            <a:r>
              <a:rPr lang="nb-NO" sz="1600" dirty="0">
                <a:solidFill>
                  <a:srgbClr val="44546A"/>
                </a:solidFill>
              </a:rPr>
              <a:t> og arbeidet med digitalisering </a:t>
            </a:r>
          </a:p>
          <a:p>
            <a:endParaRPr lang="nb-NO" sz="1600" dirty="0">
              <a:solidFill>
                <a:srgbClr val="44546A"/>
              </a:solidFill>
            </a:endParaRPr>
          </a:p>
          <a:p>
            <a:r>
              <a:rPr lang="nb-NO" sz="1600" b="1" dirty="0">
                <a:solidFill>
                  <a:schemeClr val="accent1">
                    <a:lumMod val="75000"/>
                  </a:schemeClr>
                </a:solidFill>
              </a:rPr>
              <a:t>Gjennomføring: </a:t>
            </a:r>
            <a:r>
              <a:rPr lang="nb-NO" sz="1600" b="1" dirty="0" smtClean="0">
                <a:solidFill>
                  <a:schemeClr val="accent1">
                    <a:lumMod val="75000"/>
                  </a:schemeClr>
                </a:solidFill>
              </a:rPr>
              <a:t>2018-2021</a:t>
            </a:r>
            <a:endParaRPr lang="nb-NO" sz="1600" b="1" dirty="0">
              <a:solidFill>
                <a:schemeClr val="accent1">
                  <a:lumMod val="75000"/>
                </a:schemeClr>
              </a:solidFill>
            </a:endParaRPr>
          </a:p>
          <a:p>
            <a:r>
              <a:rPr lang="nb-NO" sz="1600" b="1" dirty="0">
                <a:solidFill>
                  <a:schemeClr val="accent1">
                    <a:lumMod val="75000"/>
                  </a:schemeClr>
                </a:solidFill>
              </a:rPr>
              <a:t>Ansvarlig: </a:t>
            </a:r>
            <a:r>
              <a:rPr lang="nb-NO" sz="1600" b="1" dirty="0" smtClean="0">
                <a:solidFill>
                  <a:schemeClr val="accent1">
                    <a:lumMod val="75000"/>
                  </a:schemeClr>
                </a:solidFill>
              </a:rPr>
              <a:t>NGU</a:t>
            </a:r>
          </a:p>
          <a:p>
            <a:r>
              <a:rPr lang="nb-NO" sz="1600" b="1" dirty="0">
                <a:solidFill>
                  <a:schemeClr val="accent1">
                    <a:lumMod val="75000"/>
                  </a:schemeClr>
                </a:solidFill>
              </a:rPr>
              <a:t>Medvirkende: Oslo kommune, SVV, Nye veier, Bane NOR, </a:t>
            </a:r>
            <a:endParaRPr lang="nb-NO" sz="1600" b="1" dirty="0" smtClean="0">
              <a:solidFill>
                <a:schemeClr val="accent1">
                  <a:lumMod val="75000"/>
                </a:schemeClr>
              </a:solidFill>
            </a:endParaRPr>
          </a:p>
          <a:p>
            <a:r>
              <a:rPr lang="nb-NO" sz="1600" b="1" dirty="0" smtClean="0">
                <a:solidFill>
                  <a:schemeClr val="accent1">
                    <a:lumMod val="75000"/>
                  </a:schemeClr>
                </a:solidFill>
              </a:rPr>
              <a:t>DMF</a:t>
            </a:r>
            <a:r>
              <a:rPr lang="nb-NO" sz="1600" b="1" dirty="0">
                <a:solidFill>
                  <a:schemeClr val="accent1">
                    <a:lumMod val="75000"/>
                  </a:schemeClr>
                </a:solidFill>
              </a:rPr>
              <a:t>, tjenesteleverandører og </a:t>
            </a:r>
            <a:r>
              <a:rPr lang="nb-NO" sz="1600" b="1" dirty="0" smtClean="0">
                <a:solidFill>
                  <a:schemeClr val="accent1">
                    <a:lumMod val="75000"/>
                  </a:schemeClr>
                </a:solidFill>
              </a:rPr>
              <a:t>entreprenører</a:t>
            </a:r>
            <a:r>
              <a:rPr lang="nb-NO" sz="1600" b="1" dirty="0">
                <a:solidFill>
                  <a:schemeClr val="accent1">
                    <a:lumMod val="75000"/>
                  </a:schemeClr>
                </a:solidFill>
              </a:rPr>
              <a:t> </a:t>
            </a:r>
            <a:r>
              <a:rPr lang="nb-NO" sz="1600" b="1" dirty="0" smtClean="0">
                <a:solidFill>
                  <a:schemeClr val="accent1">
                    <a:lumMod val="75000"/>
                  </a:schemeClr>
                </a:solidFill>
              </a:rPr>
              <a:t>m. fl. </a:t>
            </a:r>
            <a:endParaRPr lang="nb-NO" sz="1600" b="1" dirty="0">
              <a:solidFill>
                <a:schemeClr val="accent1">
                  <a:lumMod val="75000"/>
                </a:schemeClr>
              </a:solidFill>
            </a:endParaRPr>
          </a:p>
          <a:p>
            <a:r>
              <a:rPr lang="nb-NO" sz="1600" b="1" dirty="0">
                <a:solidFill>
                  <a:schemeClr val="accent1">
                    <a:lumMod val="75000"/>
                  </a:schemeClr>
                </a:solidFill>
              </a:rPr>
              <a:t>Delmål: 1.1, 1.2, 2.2, 2.4, 2.5, …. </a:t>
            </a:r>
          </a:p>
        </p:txBody>
      </p:sp>
      <p:pic>
        <p:nvPicPr>
          <p:cNvPr id="8" name="Picture 2" descr="http://www.ngu.no/sites/default/files/styles/fullstorrelse/public/NGUW12154.jpg?itok=-Rdeg5qR" title="Undergrunnen - grunnforhold">
            <a:extLst>
              <a:ext uri="{FF2B5EF4-FFF2-40B4-BE49-F238E27FC236}">
                <a16:creationId xmlns:a16="http://schemas.microsoft.com/office/drawing/2014/main" xmlns="" id="{E95DFECD-0840-4706-8D73-4B6B6B6F988F}"/>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9248930" y="1131537"/>
            <a:ext cx="2117820" cy="3110720"/>
          </a:xfrm>
          <a:prstGeom prst="rect">
            <a:avLst/>
          </a:prstGeom>
          <a:noFill/>
        </p:spPr>
      </p:pic>
      <p:sp>
        <p:nvSpPr>
          <p:cNvPr id="9" name="Pil ned 8" descr="Pil" title="Pil"/>
          <p:cNvSpPr/>
          <p:nvPr/>
        </p:nvSpPr>
        <p:spPr>
          <a:xfrm>
            <a:off x="6617742" y="5182250"/>
            <a:ext cx="312616" cy="244601"/>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solidFill>
                <a:prstClr val="white"/>
              </a:solidFill>
            </a:endParaRPr>
          </a:p>
        </p:txBody>
      </p:sp>
      <p:sp>
        <p:nvSpPr>
          <p:cNvPr id="10" name="Pil ned 9" descr="Pil" title="Pil"/>
          <p:cNvSpPr/>
          <p:nvPr/>
        </p:nvSpPr>
        <p:spPr>
          <a:xfrm>
            <a:off x="10403840" y="5182250"/>
            <a:ext cx="312616" cy="244601"/>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solidFill>
                <a:prstClr val="white"/>
              </a:solidFill>
            </a:endParaRPr>
          </a:p>
        </p:txBody>
      </p:sp>
      <p:sp>
        <p:nvSpPr>
          <p:cNvPr id="11" name="Pil ned 10" descr="Pil" title="Pil"/>
          <p:cNvSpPr/>
          <p:nvPr/>
        </p:nvSpPr>
        <p:spPr>
          <a:xfrm>
            <a:off x="7839735" y="5176924"/>
            <a:ext cx="312616" cy="244601"/>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solidFill>
                <a:prstClr val="white"/>
              </a:solidFill>
            </a:endParaRPr>
          </a:p>
        </p:txBody>
      </p:sp>
      <p:sp>
        <p:nvSpPr>
          <p:cNvPr id="12" name="Pil ned 11" descr="Pil" title="Pil"/>
          <p:cNvSpPr/>
          <p:nvPr/>
        </p:nvSpPr>
        <p:spPr>
          <a:xfrm>
            <a:off x="9102454" y="5182249"/>
            <a:ext cx="312616" cy="244601"/>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solidFill>
                <a:prstClr val="white"/>
              </a:solidFill>
            </a:endParaRPr>
          </a:p>
        </p:txBody>
      </p:sp>
      <p:sp>
        <p:nvSpPr>
          <p:cNvPr id="4" name="Tittel 3" hidden="1"/>
          <p:cNvSpPr>
            <a:spLocks noGrp="1"/>
          </p:cNvSpPr>
          <p:nvPr>
            <p:ph type="title" idx="4294967295"/>
          </p:nvPr>
        </p:nvSpPr>
        <p:spPr/>
        <p:txBody>
          <a:bodyPr/>
          <a:lstStyle/>
          <a:p>
            <a:r>
              <a:rPr lang="en-US" dirty="0" err="1" smtClean="0"/>
              <a:t>Tiltak</a:t>
            </a:r>
            <a:r>
              <a:rPr lang="en-US" dirty="0" smtClean="0"/>
              <a:t> 10: </a:t>
            </a:r>
            <a:r>
              <a:rPr lang="en-US" dirty="0" err="1" smtClean="0"/>
              <a:t>Etablere</a:t>
            </a:r>
            <a:r>
              <a:rPr lang="en-US" dirty="0" smtClean="0"/>
              <a:t> et </a:t>
            </a:r>
            <a:r>
              <a:rPr lang="en-US" dirty="0" err="1" smtClean="0"/>
              <a:t>digitaliseringsprofram</a:t>
            </a:r>
            <a:r>
              <a:rPr lang="en-US" dirty="0" smtClean="0"/>
              <a:t> om </a:t>
            </a:r>
            <a:r>
              <a:rPr lang="en-US" dirty="0" err="1" smtClean="0"/>
              <a:t>undergrunnen</a:t>
            </a:r>
            <a:endParaRPr lang="en-US" dirty="0"/>
          </a:p>
        </p:txBody>
      </p:sp>
    </p:spTree>
    <p:extLst>
      <p:ext uri="{BB962C8B-B14F-4D97-AF65-F5344CB8AC3E}">
        <p14:creationId xmlns:p14="http://schemas.microsoft.com/office/powerpoint/2010/main" val="180069580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lternativ prosess 6"/>
          <p:cNvSpPr/>
          <p:nvPr/>
        </p:nvSpPr>
        <p:spPr>
          <a:xfrm>
            <a:off x="701431" y="365125"/>
            <a:ext cx="10652369" cy="6221046"/>
          </a:xfrm>
          <a:prstGeom prst="flowChartAlternateProcess">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nb-NO" b="1" dirty="0" smtClean="0">
              <a:solidFill>
                <a:srgbClr val="5B9BD5">
                  <a:lumMod val="75000"/>
                </a:srgbClr>
              </a:solidFill>
            </a:endParaRPr>
          </a:p>
          <a:p>
            <a:r>
              <a:rPr lang="nb-NO" b="1" dirty="0" smtClean="0">
                <a:solidFill>
                  <a:srgbClr val="5B9BD5">
                    <a:lumMod val="75000"/>
                  </a:srgbClr>
                </a:solidFill>
              </a:rPr>
              <a:t>TILTAK 11: </a:t>
            </a:r>
            <a:endParaRPr lang="nb-NO" dirty="0">
              <a:solidFill>
                <a:srgbClr val="5B9BD5">
                  <a:lumMod val="75000"/>
                </a:srgbClr>
              </a:solidFill>
            </a:endParaRPr>
          </a:p>
          <a:p>
            <a:r>
              <a:rPr lang="nb-NO" b="1" dirty="0">
                <a:solidFill>
                  <a:srgbClr val="44546A"/>
                </a:solidFill>
              </a:rPr>
              <a:t>ETABLERE ØKOLOGISK GRUNNKART</a:t>
            </a:r>
          </a:p>
          <a:p>
            <a:endParaRPr lang="nb-NO" sz="1600" dirty="0" smtClean="0">
              <a:solidFill>
                <a:schemeClr val="tx1"/>
              </a:solidFill>
            </a:endParaRPr>
          </a:p>
          <a:p>
            <a:r>
              <a:rPr lang="nb-NO" sz="1600" dirty="0">
                <a:solidFill>
                  <a:srgbClr val="44546A"/>
                </a:solidFill>
              </a:rPr>
              <a:t>Lettere tilgjengelig informasjon om naturmangfold i ulike plan- og beslutningsprosesser er viktig for å hindre tap av biologisk mangfold. Mangelfull kartlegging og dårlig tilgang til stedfestet kunnskap om naturmangfold i forkant av tiltak og planer kan medføre at natur viktig for naturmangfoldet ødelegges og at slike prosesser tar lang tid. Målsettingen med satsningen på økologisk grunnkart tredelt å opprette å sammenstille stedfestet informasjon om natur i en egen kartportal, øke kartleggingen av natur og bedre samordningen av naturkartleggingen på tvers av sektorer ved hjelp av felles metode og standarder. Dette vil kunne bidra til å legge til rette for bedre beslutningsprosesser og en mer helhetlig forvaltning av norsk natur.</a:t>
            </a:r>
          </a:p>
          <a:p>
            <a:endParaRPr lang="nb-NO" sz="1600" dirty="0">
              <a:solidFill>
                <a:srgbClr val="44546A"/>
              </a:solidFill>
            </a:endParaRPr>
          </a:p>
          <a:p>
            <a:pPr marL="285750" indent="-285750">
              <a:buFont typeface="Arial" panose="020B0604020202020204" pitchFamily="34" charset="0"/>
              <a:buChar char="•"/>
            </a:pPr>
            <a:r>
              <a:rPr lang="nb-NO" sz="1600" dirty="0">
                <a:solidFill>
                  <a:srgbClr val="44546A"/>
                </a:solidFill>
              </a:rPr>
              <a:t>Etablere et økologisk grunnkart i tråd med Meld St. 14 (2015-2016) Natur for livet.</a:t>
            </a:r>
          </a:p>
          <a:p>
            <a:pPr marL="285750" lvl="0" indent="-285750">
              <a:buFont typeface="Arial" panose="020B0604020202020204" pitchFamily="34" charset="0"/>
              <a:buChar char="•"/>
            </a:pPr>
            <a:r>
              <a:rPr lang="nb-NO" sz="1600" dirty="0">
                <a:solidFill>
                  <a:srgbClr val="44546A"/>
                </a:solidFill>
              </a:rPr>
              <a:t>Sammenstille og tilgjengeliggjøre </a:t>
            </a:r>
            <a:r>
              <a:rPr lang="nb-NO" sz="1600" dirty="0" err="1">
                <a:solidFill>
                  <a:srgbClr val="44546A"/>
                </a:solidFill>
              </a:rPr>
              <a:t>kartlag</a:t>
            </a:r>
            <a:r>
              <a:rPr lang="nb-NO" sz="1600" dirty="0">
                <a:solidFill>
                  <a:srgbClr val="44546A"/>
                </a:solidFill>
              </a:rPr>
              <a:t> med stedfestet informasjon om naturtyper, arter og landskapstyper.</a:t>
            </a:r>
          </a:p>
          <a:p>
            <a:pPr marL="285750" lvl="0" indent="-285750">
              <a:buFont typeface="Arial" panose="020B0604020202020204" pitchFamily="34" charset="0"/>
              <a:buChar char="•"/>
            </a:pPr>
            <a:r>
              <a:rPr lang="nb-NO" sz="1600" dirty="0">
                <a:solidFill>
                  <a:srgbClr val="44546A"/>
                </a:solidFill>
              </a:rPr>
              <a:t>Utvikle og tilrettelegge </a:t>
            </a:r>
            <a:r>
              <a:rPr lang="nb-NO" sz="1600" dirty="0" err="1">
                <a:solidFill>
                  <a:srgbClr val="44546A"/>
                </a:solidFill>
              </a:rPr>
              <a:t>kartlag</a:t>
            </a:r>
            <a:r>
              <a:rPr lang="nb-NO" sz="1600" dirty="0">
                <a:solidFill>
                  <a:srgbClr val="44546A"/>
                </a:solidFill>
              </a:rPr>
              <a:t> over miljøvariabler.</a:t>
            </a:r>
          </a:p>
          <a:p>
            <a:pPr marL="285750" lvl="0" indent="-285750">
              <a:buFont typeface="Arial" panose="020B0604020202020204" pitchFamily="34" charset="0"/>
              <a:buChar char="•"/>
            </a:pPr>
            <a:r>
              <a:rPr lang="nb-NO" sz="1600" dirty="0">
                <a:solidFill>
                  <a:srgbClr val="44546A"/>
                </a:solidFill>
              </a:rPr>
              <a:t>Etablere et felles tverrsektorielt system for tilgjengeliggjøring av data fra naturkartlegging i Norge.</a:t>
            </a:r>
          </a:p>
          <a:p>
            <a:pPr marL="285750" lvl="0" indent="-285750">
              <a:buFont typeface="Arial" panose="020B0604020202020204" pitchFamily="34" charset="0"/>
              <a:buChar char="•"/>
            </a:pPr>
            <a:r>
              <a:rPr lang="nb-NO" sz="1600" dirty="0">
                <a:solidFill>
                  <a:srgbClr val="44546A"/>
                </a:solidFill>
              </a:rPr>
              <a:t>Sikre lettere tilgang til økologiske datasett, gjennom nødvendig videreutvikling av </a:t>
            </a:r>
            <a:r>
              <a:rPr lang="nb-NO" sz="1600" dirty="0" err="1">
                <a:solidFill>
                  <a:srgbClr val="44546A"/>
                </a:solidFill>
              </a:rPr>
              <a:t>Geonorge</a:t>
            </a:r>
            <a:r>
              <a:rPr lang="nb-NO" sz="1600" dirty="0">
                <a:solidFill>
                  <a:srgbClr val="44546A"/>
                </a:solidFill>
              </a:rPr>
              <a:t> som nav i infrastrukturen.</a:t>
            </a:r>
          </a:p>
          <a:p>
            <a:endParaRPr lang="nb-NO" sz="1600" b="1" dirty="0">
              <a:solidFill>
                <a:schemeClr val="accent1">
                  <a:lumMod val="75000"/>
                </a:schemeClr>
              </a:solidFill>
            </a:endParaRPr>
          </a:p>
          <a:p>
            <a:r>
              <a:rPr lang="nb-NO" sz="1600" b="1" dirty="0" smtClean="0">
                <a:solidFill>
                  <a:schemeClr val="accent1">
                    <a:lumMod val="75000"/>
                  </a:schemeClr>
                </a:solidFill>
              </a:rPr>
              <a:t>Gjennomføring</a:t>
            </a:r>
            <a:r>
              <a:rPr lang="nb-NO" sz="1600" b="1" dirty="0">
                <a:solidFill>
                  <a:schemeClr val="accent1">
                    <a:lumMod val="75000"/>
                  </a:schemeClr>
                </a:solidFill>
              </a:rPr>
              <a:t>: </a:t>
            </a:r>
            <a:r>
              <a:rPr lang="nb-NO" sz="1600" b="1" dirty="0" smtClean="0">
                <a:solidFill>
                  <a:schemeClr val="accent1">
                    <a:lumMod val="75000"/>
                  </a:schemeClr>
                </a:solidFill>
              </a:rPr>
              <a:t>2019-2022 </a:t>
            </a:r>
            <a:endParaRPr lang="nb-NO" sz="1600" b="1" dirty="0">
              <a:solidFill>
                <a:schemeClr val="accent1">
                  <a:lumMod val="75000"/>
                </a:schemeClr>
              </a:solidFill>
            </a:endParaRPr>
          </a:p>
          <a:p>
            <a:r>
              <a:rPr lang="nb-NO" sz="1600" b="1" dirty="0">
                <a:solidFill>
                  <a:schemeClr val="accent1">
                    <a:lumMod val="75000"/>
                  </a:schemeClr>
                </a:solidFill>
              </a:rPr>
              <a:t>Ansvarlig: </a:t>
            </a:r>
            <a:r>
              <a:rPr lang="nb-NO" sz="1600" b="1" dirty="0" smtClean="0">
                <a:solidFill>
                  <a:schemeClr val="accent1">
                    <a:lumMod val="75000"/>
                  </a:schemeClr>
                </a:solidFill>
              </a:rPr>
              <a:t>Miljødirektoratet/ Artsdatabanken</a:t>
            </a:r>
          </a:p>
          <a:p>
            <a:r>
              <a:rPr lang="nb-NO" sz="1600" b="1" dirty="0">
                <a:solidFill>
                  <a:schemeClr val="accent1">
                    <a:lumMod val="75000"/>
                  </a:schemeClr>
                </a:solidFill>
              </a:rPr>
              <a:t>Medvirkende: </a:t>
            </a:r>
            <a:r>
              <a:rPr lang="nb-NO" sz="1600" b="1" dirty="0" smtClean="0">
                <a:solidFill>
                  <a:schemeClr val="accent1">
                    <a:lumMod val="75000"/>
                  </a:schemeClr>
                </a:solidFill>
              </a:rPr>
              <a:t>Direktorater mv. </a:t>
            </a:r>
            <a:endParaRPr lang="nb-NO" sz="1600" b="1" dirty="0">
              <a:solidFill>
                <a:schemeClr val="accent1">
                  <a:lumMod val="75000"/>
                </a:schemeClr>
              </a:solidFill>
            </a:endParaRPr>
          </a:p>
          <a:p>
            <a:r>
              <a:rPr lang="nb-NO" sz="1600" b="1" dirty="0">
                <a:solidFill>
                  <a:srgbClr val="5B9BD5">
                    <a:lumMod val="75000"/>
                  </a:srgbClr>
                </a:solidFill>
              </a:rPr>
              <a:t>Delmål: 1.1, 1.2 </a:t>
            </a:r>
          </a:p>
          <a:p>
            <a:endParaRPr lang="nb-NO" b="1" dirty="0">
              <a:solidFill>
                <a:schemeClr val="accent1">
                  <a:lumMod val="75000"/>
                </a:schemeClr>
              </a:solidFill>
            </a:endParaRPr>
          </a:p>
        </p:txBody>
      </p:sp>
      <p:pic>
        <p:nvPicPr>
          <p:cNvPr id="8" name="Bilde 7" descr="4 deler&#10;innsamling av data&#10;lagring og forvaltning&#10;tilrettelegging og distribusjon&#10;tilgang og bruk " title="Hva tiltaket berøre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581094" y="5583419"/>
            <a:ext cx="5227584" cy="496360"/>
          </a:xfrm>
          <a:prstGeom prst="rect">
            <a:avLst/>
          </a:prstGeom>
        </p:spPr>
      </p:pic>
      <p:sp>
        <p:nvSpPr>
          <p:cNvPr id="13" name="Pil ned 12" descr="Pil" title="Pil"/>
          <p:cNvSpPr/>
          <p:nvPr/>
        </p:nvSpPr>
        <p:spPr>
          <a:xfrm>
            <a:off x="6069101" y="5234502"/>
            <a:ext cx="312616" cy="244601"/>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solidFill>
                <a:prstClr val="white"/>
              </a:solidFill>
            </a:endParaRPr>
          </a:p>
        </p:txBody>
      </p:sp>
      <p:sp>
        <p:nvSpPr>
          <p:cNvPr id="14" name="Pil ned 13" descr="Pil" title="Pil"/>
          <p:cNvSpPr/>
          <p:nvPr/>
        </p:nvSpPr>
        <p:spPr>
          <a:xfrm>
            <a:off x="9855199" y="5234502"/>
            <a:ext cx="312616" cy="244601"/>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solidFill>
                <a:prstClr val="white"/>
              </a:solidFill>
            </a:endParaRPr>
          </a:p>
        </p:txBody>
      </p:sp>
      <p:sp>
        <p:nvSpPr>
          <p:cNvPr id="15" name="Pil ned 14" descr="Pil" title="Pil"/>
          <p:cNvSpPr/>
          <p:nvPr/>
        </p:nvSpPr>
        <p:spPr>
          <a:xfrm>
            <a:off x="7291094" y="5229176"/>
            <a:ext cx="312616" cy="244601"/>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solidFill>
                <a:prstClr val="white"/>
              </a:solidFill>
            </a:endParaRPr>
          </a:p>
        </p:txBody>
      </p:sp>
      <p:sp>
        <p:nvSpPr>
          <p:cNvPr id="16" name="Pil ned 15" descr="Pil" title="Pil"/>
          <p:cNvSpPr/>
          <p:nvPr/>
        </p:nvSpPr>
        <p:spPr>
          <a:xfrm>
            <a:off x="8553813" y="5234501"/>
            <a:ext cx="312616" cy="244601"/>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solidFill>
                <a:prstClr val="white"/>
              </a:solidFill>
            </a:endParaRPr>
          </a:p>
        </p:txBody>
      </p:sp>
      <p:sp>
        <p:nvSpPr>
          <p:cNvPr id="2" name="Tittel 1" hidden="1"/>
          <p:cNvSpPr>
            <a:spLocks noGrp="1"/>
          </p:cNvSpPr>
          <p:nvPr>
            <p:ph type="title" idx="4294967295"/>
          </p:nvPr>
        </p:nvSpPr>
        <p:spPr/>
        <p:txBody>
          <a:bodyPr/>
          <a:lstStyle/>
          <a:p>
            <a:r>
              <a:rPr lang="en-US" dirty="0" err="1" smtClean="0"/>
              <a:t>Tiltak</a:t>
            </a:r>
            <a:r>
              <a:rPr lang="en-US" dirty="0" smtClean="0"/>
              <a:t> 11: </a:t>
            </a:r>
            <a:r>
              <a:rPr lang="en-US" dirty="0" err="1" smtClean="0"/>
              <a:t>Etablere</a:t>
            </a:r>
            <a:r>
              <a:rPr lang="en-US" dirty="0" smtClean="0"/>
              <a:t> </a:t>
            </a:r>
            <a:r>
              <a:rPr lang="en-US" dirty="0" err="1" smtClean="0"/>
              <a:t>økologisk</a:t>
            </a:r>
            <a:r>
              <a:rPr lang="en-US" dirty="0" smtClean="0"/>
              <a:t> </a:t>
            </a:r>
            <a:r>
              <a:rPr lang="en-US" dirty="0" err="1" smtClean="0"/>
              <a:t>grunnkart</a:t>
            </a:r>
            <a:endParaRPr lang="en-US" dirty="0"/>
          </a:p>
        </p:txBody>
      </p:sp>
    </p:spTree>
    <p:extLst>
      <p:ext uri="{BB962C8B-B14F-4D97-AF65-F5344CB8AC3E}">
        <p14:creationId xmlns:p14="http://schemas.microsoft.com/office/powerpoint/2010/main" val="175098243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e 2" descr="4 deler&#10;innsamling av data&#10;lagring og forvaltning&#10;tilrettelegging og distribusjon&#10;tilgang og bruk " title="Hva tiltaket berøre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827584" y="5591016"/>
            <a:ext cx="5227584" cy="496360"/>
          </a:xfrm>
          <a:prstGeom prst="rect">
            <a:avLst/>
          </a:prstGeom>
        </p:spPr>
      </p:pic>
      <p:sp>
        <p:nvSpPr>
          <p:cNvPr id="7" name="TekstSylinder 6">
            <a:extLst>
              <a:ext uri="{FF2B5EF4-FFF2-40B4-BE49-F238E27FC236}">
                <a16:creationId xmlns:a16="http://schemas.microsoft.com/office/drawing/2014/main" xmlns="" id="{8366F5EA-B89A-4F38-B0A1-1D578ABD606C}"/>
              </a:ext>
            </a:extLst>
          </p:cNvPr>
          <p:cNvSpPr txBox="1"/>
          <p:nvPr/>
        </p:nvSpPr>
        <p:spPr>
          <a:xfrm>
            <a:off x="956619" y="563548"/>
            <a:ext cx="8959702" cy="5847755"/>
          </a:xfrm>
          <a:prstGeom prst="rect">
            <a:avLst/>
          </a:prstGeom>
          <a:noFill/>
        </p:spPr>
        <p:txBody>
          <a:bodyPr wrap="square" rtlCol="0">
            <a:spAutoFit/>
          </a:bodyPr>
          <a:lstStyle/>
          <a:p>
            <a:r>
              <a:rPr lang="nb-NO" b="1" dirty="0">
                <a:solidFill>
                  <a:srgbClr val="5B9BD5">
                    <a:lumMod val="75000"/>
                  </a:srgbClr>
                </a:solidFill>
              </a:rPr>
              <a:t>TILTAK </a:t>
            </a:r>
            <a:r>
              <a:rPr lang="nb-NO" b="1" dirty="0" smtClean="0">
                <a:solidFill>
                  <a:srgbClr val="5B9BD5">
                    <a:lumMod val="75000"/>
                  </a:srgbClr>
                </a:solidFill>
              </a:rPr>
              <a:t>12: </a:t>
            </a:r>
            <a:endParaRPr lang="nb-NO" dirty="0">
              <a:solidFill>
                <a:srgbClr val="5B9BD5">
                  <a:lumMod val="75000"/>
                </a:srgbClr>
              </a:solidFill>
            </a:endParaRPr>
          </a:p>
          <a:p>
            <a:r>
              <a:rPr lang="nb-NO" b="1" dirty="0">
                <a:solidFill>
                  <a:srgbClr val="44546A"/>
                </a:solidFill>
              </a:rPr>
              <a:t>SIKRE GJENBRUK AV GEODATA INNSAMLET ETTER OFFENTLIGE KRAV </a:t>
            </a:r>
            <a:br>
              <a:rPr lang="nb-NO" b="1" dirty="0">
                <a:solidFill>
                  <a:srgbClr val="44546A"/>
                </a:solidFill>
              </a:rPr>
            </a:br>
            <a:endParaRPr lang="nb-NO" b="1" dirty="0" smtClean="0">
              <a:solidFill>
                <a:srgbClr val="44546A"/>
              </a:solidFill>
            </a:endParaRPr>
          </a:p>
          <a:p>
            <a:r>
              <a:rPr lang="nb-NO" sz="1600" dirty="0" smtClean="0">
                <a:solidFill>
                  <a:srgbClr val="44546A"/>
                </a:solidFill>
              </a:rPr>
              <a:t>Store</a:t>
            </a:r>
            <a:r>
              <a:rPr lang="nb-NO" sz="1600" b="1" dirty="0" smtClean="0">
                <a:solidFill>
                  <a:srgbClr val="44546A"/>
                </a:solidFill>
              </a:rPr>
              <a:t> </a:t>
            </a:r>
            <a:r>
              <a:rPr lang="nb-NO" sz="1600" dirty="0">
                <a:solidFill>
                  <a:srgbClr val="44546A"/>
                </a:solidFill>
              </a:rPr>
              <a:t>mengder geografisk informasjon samles inn som del av kartleggingsprogrammer, forskning, konsekvensvurderinger og annen offentlig finansiert eller pålagt dokumentasjon – men uten at det nødvendigvis legges til rette for gjenbruk. Slike data skal bli mer tilgjengelige for bred bruk i samfunnet. </a:t>
            </a:r>
          </a:p>
          <a:p>
            <a:endParaRPr lang="nb-NO" sz="1600" dirty="0">
              <a:solidFill>
                <a:srgbClr val="44546A"/>
              </a:solidFill>
            </a:endParaRPr>
          </a:p>
          <a:p>
            <a:pPr marL="285750" indent="-285750">
              <a:buFont typeface="Arial" panose="020B0604020202020204" pitchFamily="34" charset="0"/>
              <a:buChar char="•"/>
            </a:pPr>
            <a:r>
              <a:rPr lang="nb-NO" sz="1600" dirty="0">
                <a:solidFill>
                  <a:srgbClr val="44546A"/>
                </a:solidFill>
              </a:rPr>
              <a:t>Utrede omfang, berørte aktører og viktige utfordringer – og anslå verdien dataene representerer for et samlet datagrunnlag. </a:t>
            </a:r>
          </a:p>
          <a:p>
            <a:pPr marL="285750" indent="-285750">
              <a:buFont typeface="Arial" panose="020B0604020202020204" pitchFamily="34" charset="0"/>
              <a:buChar char="•"/>
            </a:pPr>
            <a:r>
              <a:rPr lang="nb-NO" sz="1600" dirty="0">
                <a:solidFill>
                  <a:srgbClr val="44546A"/>
                </a:solidFill>
              </a:rPr>
              <a:t>Anbefale aktuelle tiltak for bedre organisering, forvaltning, standarder, metadata, spesifikasjoner, felles løsninger og veiledning – og vurdere gevinster av tiltakene.</a:t>
            </a:r>
          </a:p>
          <a:p>
            <a:pPr marL="285750" indent="-285750">
              <a:buFont typeface="Arial" panose="020B0604020202020204" pitchFamily="34" charset="0"/>
              <a:buChar char="•"/>
            </a:pPr>
            <a:r>
              <a:rPr lang="nb-NO" sz="1600" dirty="0">
                <a:solidFill>
                  <a:srgbClr val="44546A"/>
                </a:solidFill>
              </a:rPr>
              <a:t>Utrede behovet for bedre retningslinjer og krav til aktørene. </a:t>
            </a:r>
          </a:p>
          <a:p>
            <a:pPr marL="285750" indent="-285750">
              <a:buFont typeface="Arial" panose="020B0604020202020204" pitchFamily="34" charset="0"/>
              <a:buChar char="•"/>
            </a:pPr>
            <a:r>
              <a:rPr lang="nb-NO" sz="1600" dirty="0">
                <a:solidFill>
                  <a:srgbClr val="44546A"/>
                </a:solidFill>
              </a:rPr>
              <a:t>Innarbeide retningslinjer og krav i lovverk eller på annen måte, for eksempel i Digitaliseringsrundskrivet. </a:t>
            </a:r>
          </a:p>
          <a:p>
            <a:pPr marL="285750" indent="-285750">
              <a:buFont typeface="Arial" panose="020B0604020202020204" pitchFamily="34" charset="0"/>
              <a:buChar char="•"/>
            </a:pPr>
            <a:r>
              <a:rPr lang="nb-NO" sz="1600" dirty="0">
                <a:solidFill>
                  <a:srgbClr val="44546A"/>
                </a:solidFill>
              </a:rPr>
              <a:t>Utforme hensiktsmessig veiledning og bevisstgjøre aktørene om aktuelle krav.</a:t>
            </a:r>
          </a:p>
          <a:p>
            <a:pPr marL="285750" indent="-285750">
              <a:buFont typeface="Arial" panose="020B0604020202020204" pitchFamily="34" charset="0"/>
              <a:buChar char="•"/>
            </a:pPr>
            <a:r>
              <a:rPr lang="nb-NO" sz="1600" dirty="0">
                <a:solidFill>
                  <a:srgbClr val="44546A"/>
                </a:solidFill>
              </a:rPr>
              <a:t>Gjennomføre piloter som kan demonstrere løsninger som understøtter et livsløpsperspektiv for denne type data, innenfor den geografisk infrastrukturen.</a:t>
            </a:r>
          </a:p>
          <a:p>
            <a:endParaRPr lang="nb-NO" sz="1600" dirty="0">
              <a:solidFill>
                <a:srgbClr val="44546A"/>
              </a:solidFill>
            </a:endParaRPr>
          </a:p>
          <a:p>
            <a:r>
              <a:rPr lang="nb-NO" sz="1600" b="1" dirty="0">
                <a:solidFill>
                  <a:srgbClr val="5B9BD5">
                    <a:lumMod val="75000"/>
                  </a:srgbClr>
                </a:solidFill>
              </a:rPr>
              <a:t>Gjennomføring: 2019-2021</a:t>
            </a:r>
          </a:p>
          <a:p>
            <a:r>
              <a:rPr lang="nb-NO" sz="1600" b="1" dirty="0">
                <a:solidFill>
                  <a:srgbClr val="5B9BD5">
                    <a:lumMod val="75000"/>
                  </a:srgbClr>
                </a:solidFill>
              </a:rPr>
              <a:t>Ansvarlig: </a:t>
            </a:r>
            <a:r>
              <a:rPr lang="nb-NO" sz="1600" b="1" dirty="0" smtClean="0">
                <a:solidFill>
                  <a:srgbClr val="5B9BD5">
                    <a:lumMod val="75000"/>
                  </a:srgbClr>
                </a:solidFill>
              </a:rPr>
              <a:t>Kartverket</a:t>
            </a:r>
            <a:endParaRPr lang="nb-NO" sz="1600" b="1" dirty="0">
              <a:solidFill>
                <a:srgbClr val="5B9BD5">
                  <a:lumMod val="75000"/>
                </a:srgbClr>
              </a:solidFill>
            </a:endParaRPr>
          </a:p>
          <a:p>
            <a:r>
              <a:rPr lang="nb-NO" sz="1600" b="1" dirty="0">
                <a:solidFill>
                  <a:srgbClr val="5B9BD5">
                    <a:lumMod val="75000"/>
                  </a:srgbClr>
                </a:solidFill>
              </a:rPr>
              <a:t>Medvirkende: </a:t>
            </a:r>
            <a:r>
              <a:rPr lang="nb-NO" sz="1600" b="1" dirty="0" smtClean="0">
                <a:solidFill>
                  <a:srgbClr val="5B9BD5">
                    <a:lumMod val="75000"/>
                  </a:srgbClr>
                </a:solidFill>
              </a:rPr>
              <a:t>Miljødir, SVV, Bane Nor, Oslo kommune,</a:t>
            </a:r>
          </a:p>
          <a:p>
            <a:r>
              <a:rPr lang="nb-NO" sz="1600" b="1" dirty="0" smtClean="0">
                <a:solidFill>
                  <a:srgbClr val="5B9BD5">
                    <a:lumMod val="75000"/>
                  </a:srgbClr>
                </a:solidFill>
              </a:rPr>
              <a:t>Privat sektor – konsulenter mv</a:t>
            </a:r>
            <a:endParaRPr lang="nb-NO" i="1" dirty="0"/>
          </a:p>
          <a:p>
            <a:r>
              <a:rPr lang="nb-NO" sz="1600" b="1" dirty="0" smtClean="0">
                <a:solidFill>
                  <a:srgbClr val="5B9BD5">
                    <a:lumMod val="75000"/>
                  </a:srgbClr>
                </a:solidFill>
              </a:rPr>
              <a:t>Delmål: 1.3, 1.1, 1.2,</a:t>
            </a:r>
            <a:endParaRPr lang="nb-NO" sz="1600" b="1" dirty="0">
              <a:solidFill>
                <a:srgbClr val="5B9BD5">
                  <a:lumMod val="75000"/>
                </a:srgbClr>
              </a:solidFill>
            </a:endParaRPr>
          </a:p>
        </p:txBody>
      </p:sp>
      <p:sp>
        <p:nvSpPr>
          <p:cNvPr id="12" name="Pil ned 11" descr="Pil" title="Pil"/>
          <p:cNvSpPr/>
          <p:nvPr/>
        </p:nvSpPr>
        <p:spPr>
          <a:xfrm>
            <a:off x="6330361" y="5247565"/>
            <a:ext cx="312616" cy="244601"/>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solidFill>
                <a:prstClr val="white"/>
              </a:solidFill>
            </a:endParaRPr>
          </a:p>
        </p:txBody>
      </p:sp>
      <p:sp>
        <p:nvSpPr>
          <p:cNvPr id="13" name="Pil ned 12" descr="Pil" title="Pil"/>
          <p:cNvSpPr/>
          <p:nvPr/>
        </p:nvSpPr>
        <p:spPr>
          <a:xfrm>
            <a:off x="10116459" y="5247565"/>
            <a:ext cx="312616" cy="244601"/>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solidFill>
                <a:prstClr val="white"/>
              </a:solidFill>
            </a:endParaRPr>
          </a:p>
        </p:txBody>
      </p:sp>
      <p:sp>
        <p:nvSpPr>
          <p:cNvPr id="14" name="Pil ned 13" descr="Pil" title="Pil"/>
          <p:cNvSpPr/>
          <p:nvPr/>
        </p:nvSpPr>
        <p:spPr>
          <a:xfrm>
            <a:off x="7552354" y="5242239"/>
            <a:ext cx="312616" cy="244601"/>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solidFill>
                <a:prstClr val="white"/>
              </a:solidFill>
            </a:endParaRPr>
          </a:p>
        </p:txBody>
      </p:sp>
      <p:sp>
        <p:nvSpPr>
          <p:cNvPr id="15" name="Pil ned 14" descr="Pil" title="Pil"/>
          <p:cNvSpPr/>
          <p:nvPr/>
        </p:nvSpPr>
        <p:spPr>
          <a:xfrm>
            <a:off x="8815073" y="5247564"/>
            <a:ext cx="312616" cy="244601"/>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solidFill>
                <a:prstClr val="white"/>
              </a:solidFill>
            </a:endParaRPr>
          </a:p>
        </p:txBody>
      </p:sp>
      <p:sp>
        <p:nvSpPr>
          <p:cNvPr id="2" name="Tittel 1" hidden="1"/>
          <p:cNvSpPr>
            <a:spLocks noGrp="1"/>
          </p:cNvSpPr>
          <p:nvPr>
            <p:ph type="title" idx="4294967295"/>
          </p:nvPr>
        </p:nvSpPr>
        <p:spPr/>
        <p:txBody>
          <a:bodyPr/>
          <a:lstStyle/>
          <a:p>
            <a:r>
              <a:rPr lang="en-US" dirty="0" err="1" smtClean="0"/>
              <a:t>Tiltak</a:t>
            </a:r>
            <a:r>
              <a:rPr lang="en-US" dirty="0" smtClean="0"/>
              <a:t> 12: </a:t>
            </a:r>
            <a:r>
              <a:rPr lang="en-US" dirty="0" err="1" smtClean="0"/>
              <a:t>Sikre</a:t>
            </a:r>
            <a:r>
              <a:rPr lang="en-US" dirty="0" smtClean="0"/>
              <a:t> </a:t>
            </a:r>
            <a:r>
              <a:rPr lang="en-US" dirty="0" err="1" smtClean="0"/>
              <a:t>gjenbruk</a:t>
            </a:r>
            <a:r>
              <a:rPr lang="en-US" baseline="0" dirty="0" smtClean="0"/>
              <a:t> </a:t>
            </a:r>
            <a:r>
              <a:rPr lang="en-US" baseline="0" dirty="0" err="1" smtClean="0"/>
              <a:t>av</a:t>
            </a:r>
            <a:r>
              <a:rPr lang="en-US" baseline="0" dirty="0" smtClean="0"/>
              <a:t> geodata </a:t>
            </a:r>
            <a:r>
              <a:rPr lang="en-US" baseline="0" dirty="0" err="1" smtClean="0"/>
              <a:t>innsamlet</a:t>
            </a:r>
            <a:r>
              <a:rPr lang="en-US" baseline="0" dirty="0" smtClean="0"/>
              <a:t> </a:t>
            </a:r>
            <a:r>
              <a:rPr lang="en-US" baseline="0" dirty="0" err="1" smtClean="0"/>
              <a:t>etter</a:t>
            </a:r>
            <a:r>
              <a:rPr lang="en-US" baseline="0" dirty="0" smtClean="0"/>
              <a:t> </a:t>
            </a:r>
            <a:r>
              <a:rPr lang="en-US" baseline="0" dirty="0" err="1" smtClean="0"/>
              <a:t>offentlige</a:t>
            </a:r>
            <a:r>
              <a:rPr lang="en-US" baseline="0" dirty="0" smtClean="0"/>
              <a:t> </a:t>
            </a:r>
            <a:r>
              <a:rPr lang="en-US" baseline="0" dirty="0" err="1" smtClean="0"/>
              <a:t>krav</a:t>
            </a:r>
            <a:endParaRPr lang="en-US" dirty="0"/>
          </a:p>
        </p:txBody>
      </p:sp>
    </p:spTree>
    <p:extLst>
      <p:ext uri="{BB962C8B-B14F-4D97-AF65-F5344CB8AC3E}">
        <p14:creationId xmlns:p14="http://schemas.microsoft.com/office/powerpoint/2010/main" val="409016237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lternativ prosess 1" descr="tekstboks" title="tekstboks"/>
          <p:cNvSpPr/>
          <p:nvPr/>
        </p:nvSpPr>
        <p:spPr>
          <a:xfrm>
            <a:off x="701431" y="411041"/>
            <a:ext cx="10652369" cy="6221046"/>
          </a:xfrm>
          <a:prstGeom prst="flowChartAlternateProcess">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nb-NO" dirty="0">
              <a:solidFill>
                <a:prstClr val="black"/>
              </a:solidFill>
            </a:endParaRPr>
          </a:p>
          <a:p>
            <a:endParaRPr lang="nb-NO" dirty="0">
              <a:solidFill>
                <a:prstClr val="black"/>
              </a:solidFill>
            </a:endParaRPr>
          </a:p>
          <a:p>
            <a:endParaRPr lang="nb-NO" dirty="0">
              <a:solidFill>
                <a:prstClr val="black"/>
              </a:solidFill>
            </a:endParaRPr>
          </a:p>
          <a:p>
            <a:endParaRPr lang="nb-NO" dirty="0">
              <a:solidFill>
                <a:prstClr val="black"/>
              </a:solidFill>
            </a:endParaRPr>
          </a:p>
          <a:p>
            <a:endParaRPr lang="nb-NO" dirty="0">
              <a:solidFill>
                <a:prstClr val="black"/>
              </a:solidFill>
            </a:endParaRPr>
          </a:p>
          <a:p>
            <a:endParaRPr lang="nb-NO" dirty="0">
              <a:solidFill>
                <a:prstClr val="black"/>
              </a:solidFill>
            </a:endParaRPr>
          </a:p>
          <a:p>
            <a:endParaRPr lang="nb-NO" dirty="0">
              <a:solidFill>
                <a:prstClr val="black"/>
              </a:solidFill>
            </a:endParaRPr>
          </a:p>
          <a:p>
            <a:endParaRPr lang="nb-NO" dirty="0">
              <a:solidFill>
                <a:prstClr val="black"/>
              </a:solidFill>
            </a:endParaRPr>
          </a:p>
          <a:p>
            <a:endParaRPr lang="nb-NO" dirty="0">
              <a:solidFill>
                <a:prstClr val="black"/>
              </a:solidFill>
            </a:endParaRPr>
          </a:p>
          <a:p>
            <a:endParaRPr lang="nb-NO" dirty="0">
              <a:solidFill>
                <a:prstClr val="black"/>
              </a:solidFill>
            </a:endParaRPr>
          </a:p>
          <a:p>
            <a:endParaRPr lang="nb-NO" dirty="0">
              <a:solidFill>
                <a:prstClr val="black"/>
              </a:solidFill>
            </a:endParaRPr>
          </a:p>
          <a:p>
            <a:endParaRPr lang="nb-NO" dirty="0">
              <a:solidFill>
                <a:prstClr val="black"/>
              </a:solidFill>
            </a:endParaRPr>
          </a:p>
        </p:txBody>
      </p:sp>
      <p:pic>
        <p:nvPicPr>
          <p:cNvPr id="3" name="Bilde 2" descr="4 deler&#10;innsamling av data&#10;lagring og forvaltning&#10;tilrettelegging og distribusjon&#10;tilgang og bruk " title="Hva tiltaket berøre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698661" y="5765244"/>
            <a:ext cx="5227584" cy="496360"/>
          </a:xfrm>
          <a:prstGeom prst="rect">
            <a:avLst/>
          </a:prstGeom>
        </p:spPr>
      </p:pic>
      <p:sp>
        <p:nvSpPr>
          <p:cNvPr id="4" name="TekstSylinder 3">
            <a:extLst>
              <a:ext uri="{FF2B5EF4-FFF2-40B4-BE49-F238E27FC236}">
                <a16:creationId xmlns:a16="http://schemas.microsoft.com/office/drawing/2014/main" xmlns="" id="{83B4A614-748B-43E4-A94E-0CACDD416D74}"/>
              </a:ext>
            </a:extLst>
          </p:cNvPr>
          <p:cNvSpPr txBox="1"/>
          <p:nvPr/>
        </p:nvSpPr>
        <p:spPr>
          <a:xfrm>
            <a:off x="984128" y="597686"/>
            <a:ext cx="7405287" cy="5847755"/>
          </a:xfrm>
          <a:prstGeom prst="rect">
            <a:avLst/>
          </a:prstGeom>
          <a:noFill/>
        </p:spPr>
        <p:txBody>
          <a:bodyPr wrap="square" rtlCol="0">
            <a:spAutoFit/>
          </a:bodyPr>
          <a:lstStyle/>
          <a:p>
            <a:r>
              <a:rPr lang="nb-NO" b="1" dirty="0">
                <a:solidFill>
                  <a:srgbClr val="5B9BD5">
                    <a:lumMod val="75000"/>
                  </a:srgbClr>
                </a:solidFill>
              </a:rPr>
              <a:t>TILTAK </a:t>
            </a:r>
            <a:r>
              <a:rPr lang="nb-NO" b="1" dirty="0" smtClean="0">
                <a:solidFill>
                  <a:srgbClr val="5B9BD5">
                    <a:lumMod val="75000"/>
                  </a:srgbClr>
                </a:solidFill>
              </a:rPr>
              <a:t>13: </a:t>
            </a:r>
            <a:endParaRPr lang="nb-NO" dirty="0">
              <a:solidFill>
                <a:srgbClr val="5B9BD5">
                  <a:lumMod val="75000"/>
                </a:srgbClr>
              </a:solidFill>
            </a:endParaRPr>
          </a:p>
          <a:p>
            <a:r>
              <a:rPr lang="nb-NO" b="1" dirty="0" smtClean="0">
                <a:solidFill>
                  <a:schemeClr val="tx2"/>
                </a:solidFill>
              </a:rPr>
              <a:t>UTNYTTE DATA FRA JORDOBSERVASJONS-SATELLITTER </a:t>
            </a:r>
            <a:r>
              <a:rPr lang="nb-NO" b="1" dirty="0">
                <a:solidFill>
                  <a:schemeClr val="tx2"/>
                </a:solidFill>
              </a:rPr>
              <a:t/>
            </a:r>
            <a:br>
              <a:rPr lang="nb-NO" b="1" dirty="0">
                <a:solidFill>
                  <a:schemeClr val="tx2"/>
                </a:solidFill>
              </a:rPr>
            </a:br>
            <a:endParaRPr lang="nb-NO" b="1" dirty="0" smtClean="0">
              <a:solidFill>
                <a:schemeClr val="tx2"/>
              </a:solidFill>
            </a:endParaRPr>
          </a:p>
          <a:p>
            <a:r>
              <a:rPr lang="nb-NO" sz="1600" dirty="0">
                <a:solidFill>
                  <a:srgbClr val="44546A"/>
                </a:solidFill>
              </a:rPr>
              <a:t>Å utnytte data fra eksisterende og nye jordobservasjonssatellitter er nyttig for samfunnet og bidrar til næringsutvikling. Vår deltagelse i ESA og EUs </a:t>
            </a:r>
            <a:r>
              <a:rPr lang="nb-NO" sz="1600" dirty="0" smtClean="0">
                <a:solidFill>
                  <a:srgbClr val="44546A"/>
                </a:solidFill>
              </a:rPr>
              <a:t>rom-programmer </a:t>
            </a:r>
            <a:r>
              <a:rPr lang="nb-NO" sz="1600" dirty="0">
                <a:solidFill>
                  <a:srgbClr val="44546A"/>
                </a:solidFill>
              </a:rPr>
              <a:t>gjør at Norge kan være ledende i utnyttelse av jordobservasjonsdata.</a:t>
            </a:r>
          </a:p>
          <a:p>
            <a:r>
              <a:rPr lang="nb-NO" sz="1600" dirty="0">
                <a:solidFill>
                  <a:srgbClr val="44546A"/>
                </a:solidFill>
              </a:rPr>
              <a:t> </a:t>
            </a:r>
          </a:p>
          <a:p>
            <a:r>
              <a:rPr lang="nb-NO" sz="1600" dirty="0">
                <a:solidFill>
                  <a:srgbClr val="44546A"/>
                </a:solidFill>
              </a:rPr>
              <a:t>Tiltaket i handlingsplanen vil først og fremst basere seg på data fra Copernicus-programmet, som er et EU/ESA finansiert program som består av </a:t>
            </a:r>
            <a:r>
              <a:rPr lang="nb-NO" sz="1600" dirty="0" smtClean="0">
                <a:solidFill>
                  <a:srgbClr val="44546A"/>
                </a:solidFill>
              </a:rPr>
              <a:t>jord-observasjonssatellitter</a:t>
            </a:r>
            <a:r>
              <a:rPr lang="nb-NO" sz="1600" dirty="0">
                <a:solidFill>
                  <a:srgbClr val="44546A"/>
                </a:solidFill>
              </a:rPr>
              <a:t>, in </a:t>
            </a:r>
            <a:r>
              <a:rPr lang="nb-NO" sz="1600" dirty="0" err="1">
                <a:solidFill>
                  <a:srgbClr val="44546A"/>
                </a:solidFill>
              </a:rPr>
              <a:t>situ</a:t>
            </a:r>
            <a:r>
              <a:rPr lang="nb-NO" sz="1600" dirty="0">
                <a:solidFill>
                  <a:srgbClr val="44546A"/>
                </a:solidFill>
              </a:rPr>
              <a:t> data og tjenesteprodukter. Data fra andre satellittprogrammer er også aktuelle for forskjellig </a:t>
            </a:r>
            <a:r>
              <a:rPr lang="nb-NO" sz="1600" dirty="0" smtClean="0">
                <a:solidFill>
                  <a:srgbClr val="44546A"/>
                </a:solidFill>
              </a:rPr>
              <a:t>anvendelse.</a:t>
            </a:r>
            <a:r>
              <a:rPr lang="nb-NO" sz="1600" dirty="0">
                <a:solidFill>
                  <a:srgbClr val="44546A"/>
                </a:solidFill>
              </a:rPr>
              <a:t> </a:t>
            </a:r>
            <a:r>
              <a:rPr lang="nb-NO" sz="1600" dirty="0" smtClean="0">
                <a:solidFill>
                  <a:srgbClr val="44546A"/>
                </a:solidFill>
              </a:rPr>
              <a:t>Tiltakets </a:t>
            </a:r>
            <a:r>
              <a:rPr lang="nb-NO" sz="1600" dirty="0">
                <a:solidFill>
                  <a:srgbClr val="44546A"/>
                </a:solidFill>
              </a:rPr>
              <a:t>hovedfokus er:</a:t>
            </a:r>
          </a:p>
          <a:p>
            <a:pPr marL="285750" lvl="0" indent="-285750">
              <a:buFont typeface="Arial" panose="020B0604020202020204" pitchFamily="34" charset="0"/>
              <a:buChar char="•"/>
            </a:pPr>
            <a:r>
              <a:rPr lang="nb-NO" sz="1600" dirty="0">
                <a:solidFill>
                  <a:srgbClr val="44546A"/>
                </a:solidFill>
              </a:rPr>
              <a:t>Etablere nye produkter og tjenester i tråd med brukerbehov i forvaltningen</a:t>
            </a:r>
          </a:p>
          <a:p>
            <a:pPr marL="285750" lvl="0" indent="-285750">
              <a:buFont typeface="Arial" panose="020B0604020202020204" pitchFamily="34" charset="0"/>
              <a:buChar char="•"/>
            </a:pPr>
            <a:r>
              <a:rPr lang="nb-NO" sz="1600" dirty="0">
                <a:solidFill>
                  <a:srgbClr val="44546A"/>
                </a:solidFill>
              </a:rPr>
              <a:t>Tilrettelegge for økt bruk av satellittdata i privat næringsliv</a:t>
            </a:r>
          </a:p>
          <a:p>
            <a:pPr marL="285750" lvl="0" indent="-285750">
              <a:buFont typeface="Arial" panose="020B0604020202020204" pitchFamily="34" charset="0"/>
              <a:buChar char="•"/>
            </a:pPr>
            <a:r>
              <a:rPr lang="nb-NO" sz="1600" dirty="0">
                <a:solidFill>
                  <a:srgbClr val="44546A"/>
                </a:solidFill>
              </a:rPr>
              <a:t>Videreutvikle sentrale databaser og fellesløsninger</a:t>
            </a:r>
          </a:p>
          <a:p>
            <a:pPr marL="285750" lvl="0" indent="-285750">
              <a:buFont typeface="Arial" panose="020B0604020202020204" pitchFamily="34" charset="0"/>
              <a:buChar char="•"/>
            </a:pPr>
            <a:r>
              <a:rPr lang="nb-NO" sz="1600" dirty="0">
                <a:solidFill>
                  <a:srgbClr val="44546A"/>
                </a:solidFill>
              </a:rPr>
              <a:t>Synliggjøre nytte av satellittdata for samfunnet og næringsliv</a:t>
            </a:r>
          </a:p>
          <a:p>
            <a:pPr marL="285750" lvl="0" indent="-285750">
              <a:buFont typeface="Arial" panose="020B0604020202020204" pitchFamily="34" charset="0"/>
              <a:buChar char="•"/>
            </a:pPr>
            <a:r>
              <a:rPr lang="nb-NO" sz="1600" dirty="0">
                <a:solidFill>
                  <a:srgbClr val="44546A"/>
                </a:solidFill>
              </a:rPr>
              <a:t>Sikre norske interesser i Copernicus-programmet</a:t>
            </a:r>
          </a:p>
          <a:p>
            <a:pPr marL="285750" lvl="0" indent="-285750">
              <a:buFont typeface="Arial" panose="020B0604020202020204" pitchFamily="34" charset="0"/>
              <a:buChar char="•"/>
            </a:pPr>
            <a:r>
              <a:rPr lang="nb-NO" sz="1600" dirty="0">
                <a:solidFill>
                  <a:srgbClr val="44546A"/>
                </a:solidFill>
              </a:rPr>
              <a:t>Bidra til at norske in </a:t>
            </a:r>
            <a:r>
              <a:rPr lang="nb-NO" sz="1600" dirty="0" err="1">
                <a:solidFill>
                  <a:srgbClr val="44546A"/>
                </a:solidFill>
              </a:rPr>
              <a:t>situ</a:t>
            </a:r>
            <a:r>
              <a:rPr lang="nb-NO" sz="1600" dirty="0">
                <a:solidFill>
                  <a:srgbClr val="44546A"/>
                </a:solidFill>
              </a:rPr>
              <a:t> data blir brukt i Copernicus-programmet. </a:t>
            </a:r>
          </a:p>
          <a:p>
            <a:pPr marL="285750" indent="-285750">
              <a:buFont typeface="Arial" panose="020B0604020202020204" pitchFamily="34" charset="0"/>
              <a:buChar char="•"/>
            </a:pPr>
            <a:r>
              <a:rPr lang="nb-NO" sz="1600" dirty="0">
                <a:solidFill>
                  <a:srgbClr val="44546A"/>
                </a:solidFill>
              </a:rPr>
              <a:t>Utnytte tilrettelagte tjenester fra Copernicus</a:t>
            </a:r>
          </a:p>
          <a:p>
            <a:endParaRPr lang="nb-NO" sz="1600" b="1" dirty="0">
              <a:solidFill>
                <a:srgbClr val="44546A"/>
              </a:solidFill>
            </a:endParaRPr>
          </a:p>
          <a:p>
            <a:r>
              <a:rPr lang="nb-NO" sz="1600" b="1" dirty="0" smtClean="0">
                <a:solidFill>
                  <a:srgbClr val="5B9BD5">
                    <a:lumMod val="75000"/>
                  </a:srgbClr>
                </a:solidFill>
              </a:rPr>
              <a:t>Gjennomføring</a:t>
            </a:r>
            <a:r>
              <a:rPr lang="nb-NO" sz="1600" b="1" dirty="0">
                <a:solidFill>
                  <a:srgbClr val="5B9BD5">
                    <a:lumMod val="75000"/>
                  </a:srgbClr>
                </a:solidFill>
              </a:rPr>
              <a:t>: 2018-2021 </a:t>
            </a:r>
          </a:p>
          <a:p>
            <a:r>
              <a:rPr lang="nb-NO" sz="1600" b="1" dirty="0">
                <a:solidFill>
                  <a:srgbClr val="5B9BD5">
                    <a:lumMod val="75000"/>
                  </a:srgbClr>
                </a:solidFill>
              </a:rPr>
              <a:t>Ansvarlig: </a:t>
            </a:r>
            <a:r>
              <a:rPr lang="nb-NO" sz="1600" b="1" dirty="0" smtClean="0">
                <a:solidFill>
                  <a:srgbClr val="5B9BD5">
                    <a:lumMod val="75000"/>
                  </a:srgbClr>
                </a:solidFill>
              </a:rPr>
              <a:t>Kartverket</a:t>
            </a:r>
            <a:endParaRPr lang="nb-NO" sz="1600" b="1" dirty="0">
              <a:solidFill>
                <a:srgbClr val="5B9BD5">
                  <a:lumMod val="75000"/>
                </a:srgbClr>
              </a:solidFill>
            </a:endParaRPr>
          </a:p>
          <a:p>
            <a:r>
              <a:rPr lang="nb-NO" sz="1600" b="1" dirty="0" smtClean="0">
                <a:solidFill>
                  <a:srgbClr val="5B9BD5">
                    <a:lumMod val="75000"/>
                  </a:srgbClr>
                </a:solidFill>
              </a:rPr>
              <a:t>Medvirkende</a:t>
            </a:r>
            <a:r>
              <a:rPr lang="nb-NO" sz="1600" b="1" dirty="0">
                <a:solidFill>
                  <a:srgbClr val="5B9BD5">
                    <a:lumMod val="75000"/>
                  </a:srgbClr>
                </a:solidFill>
              </a:rPr>
              <a:t>: Norsk romsenter, Met, </a:t>
            </a:r>
            <a:r>
              <a:rPr lang="nb-NO" sz="1600" b="1" dirty="0" smtClean="0">
                <a:solidFill>
                  <a:srgbClr val="5B9BD5">
                    <a:lumMod val="75000"/>
                  </a:srgbClr>
                </a:solidFill>
              </a:rPr>
              <a:t>fagetater</a:t>
            </a:r>
            <a:endParaRPr lang="nb-NO" sz="1600" b="1" dirty="0">
              <a:solidFill>
                <a:srgbClr val="5B9BD5">
                  <a:lumMod val="75000"/>
                </a:srgbClr>
              </a:solidFill>
            </a:endParaRPr>
          </a:p>
          <a:p>
            <a:r>
              <a:rPr lang="nb-NO" sz="1600" b="1" dirty="0">
                <a:solidFill>
                  <a:srgbClr val="5B9BD5">
                    <a:lumMod val="75000"/>
                  </a:srgbClr>
                </a:solidFill>
              </a:rPr>
              <a:t>Delmål: </a:t>
            </a:r>
            <a:r>
              <a:rPr lang="nb-NO" sz="1600" b="1" dirty="0" smtClean="0">
                <a:solidFill>
                  <a:srgbClr val="5B9BD5">
                    <a:lumMod val="75000"/>
                  </a:srgbClr>
                </a:solidFill>
              </a:rPr>
              <a:t>2.1, 2.2, 2.4, 1.2, 3.4… </a:t>
            </a:r>
            <a:endParaRPr lang="nb-NO" sz="1600" b="1" dirty="0">
              <a:solidFill>
                <a:srgbClr val="5B9BD5">
                  <a:lumMod val="75000"/>
                </a:srgbClr>
              </a:solidFill>
            </a:endParaRPr>
          </a:p>
        </p:txBody>
      </p:sp>
      <p:pic>
        <p:nvPicPr>
          <p:cNvPr id="7" name="Bilde 6" descr="Optisk satellittbilde -Norden" title="Satellittbilde "/>
          <p:cNvPicPr>
            <a:picLocks noChangeAspect="1"/>
          </p:cNvPicPr>
          <p:nvPr/>
        </p:nvPicPr>
        <p:blipFill>
          <a:blip r:embed="rId3"/>
          <a:stretch>
            <a:fillRect/>
          </a:stretch>
        </p:blipFill>
        <p:spPr>
          <a:xfrm>
            <a:off x="8412481" y="1606378"/>
            <a:ext cx="2918253" cy="2512049"/>
          </a:xfrm>
          <a:prstGeom prst="rect">
            <a:avLst/>
          </a:prstGeom>
        </p:spPr>
      </p:pic>
      <p:sp>
        <p:nvSpPr>
          <p:cNvPr id="9" name="Pil ned 8" descr="Pil" title="Pil"/>
          <p:cNvSpPr/>
          <p:nvPr/>
        </p:nvSpPr>
        <p:spPr>
          <a:xfrm>
            <a:off x="9959703" y="5339006"/>
            <a:ext cx="312616" cy="244601"/>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solidFill>
                <a:prstClr val="white"/>
              </a:solidFill>
            </a:endParaRPr>
          </a:p>
        </p:txBody>
      </p:sp>
      <p:sp>
        <p:nvSpPr>
          <p:cNvPr id="11" name="Pil ned 10" descr="Pil" title="Pil"/>
          <p:cNvSpPr/>
          <p:nvPr/>
        </p:nvSpPr>
        <p:spPr>
          <a:xfrm>
            <a:off x="8658317" y="5339005"/>
            <a:ext cx="312616" cy="244601"/>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solidFill>
                <a:prstClr val="white"/>
              </a:solidFill>
            </a:endParaRPr>
          </a:p>
        </p:txBody>
      </p:sp>
      <p:sp>
        <p:nvSpPr>
          <p:cNvPr id="5" name="Tittel 4" hidden="1"/>
          <p:cNvSpPr>
            <a:spLocks noGrp="1"/>
          </p:cNvSpPr>
          <p:nvPr>
            <p:ph type="title" idx="4294967295"/>
          </p:nvPr>
        </p:nvSpPr>
        <p:spPr/>
        <p:txBody>
          <a:bodyPr/>
          <a:lstStyle/>
          <a:p>
            <a:r>
              <a:rPr lang="en-US" dirty="0" err="1" smtClean="0"/>
              <a:t>Tiltak</a:t>
            </a:r>
            <a:r>
              <a:rPr lang="en-US" dirty="0" smtClean="0"/>
              <a:t> 13:</a:t>
            </a:r>
            <a:r>
              <a:rPr lang="en-US" baseline="0" dirty="0" smtClean="0"/>
              <a:t> </a:t>
            </a:r>
            <a:r>
              <a:rPr lang="en-US" baseline="0" dirty="0" err="1" smtClean="0"/>
              <a:t>Utnytte</a:t>
            </a:r>
            <a:r>
              <a:rPr lang="en-US" baseline="0" dirty="0" smtClean="0"/>
              <a:t> data </a:t>
            </a:r>
            <a:r>
              <a:rPr lang="en-US" baseline="0" dirty="0" err="1" smtClean="0"/>
              <a:t>fra</a:t>
            </a:r>
            <a:r>
              <a:rPr lang="en-US" baseline="0" dirty="0" smtClean="0"/>
              <a:t> </a:t>
            </a:r>
            <a:r>
              <a:rPr lang="en-US" baseline="0" dirty="0" err="1" smtClean="0"/>
              <a:t>jordobservasjons-satellitter</a:t>
            </a:r>
            <a:endParaRPr lang="en-US" dirty="0"/>
          </a:p>
        </p:txBody>
      </p:sp>
    </p:spTree>
    <p:extLst>
      <p:ext uri="{BB962C8B-B14F-4D97-AF65-F5344CB8AC3E}">
        <p14:creationId xmlns:p14="http://schemas.microsoft.com/office/powerpoint/2010/main" val="284885713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e 1" descr="4 deler&#10;innsamling av data&#10;lagring og forvaltning&#10;tilrettelegging og distribusjon&#10;tilgang og bruk " title="Hva tiltaket berøre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581094" y="5583419"/>
            <a:ext cx="5227584" cy="496360"/>
          </a:xfrm>
          <a:prstGeom prst="rect">
            <a:avLst/>
          </a:prstGeom>
        </p:spPr>
      </p:pic>
      <p:sp>
        <p:nvSpPr>
          <p:cNvPr id="3" name="TekstSylinder 2">
            <a:extLst>
              <a:ext uri="{FF2B5EF4-FFF2-40B4-BE49-F238E27FC236}">
                <a16:creationId xmlns:a16="http://schemas.microsoft.com/office/drawing/2014/main" xmlns="" id="{83B4A614-748B-43E4-A94E-0CACDD416D74}"/>
              </a:ext>
            </a:extLst>
          </p:cNvPr>
          <p:cNvSpPr txBox="1"/>
          <p:nvPr/>
        </p:nvSpPr>
        <p:spPr>
          <a:xfrm>
            <a:off x="981935" y="626883"/>
            <a:ext cx="7328946" cy="584775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800" b="1" i="0" u="none" strike="noStrike" kern="1200" cap="none" spc="0" normalizeH="0" baseline="0" noProof="0" dirty="0">
                <a:ln>
                  <a:noFill/>
                </a:ln>
                <a:solidFill>
                  <a:srgbClr val="5B9BD5">
                    <a:lumMod val="75000"/>
                  </a:srgbClr>
                </a:solidFill>
                <a:effectLst/>
                <a:uLnTx/>
                <a:uFillTx/>
                <a:latin typeface="Calibri" panose="020F0502020204030204"/>
                <a:ea typeface="+mn-ea"/>
                <a:cs typeface="+mn-cs"/>
              </a:rPr>
              <a:t>TILTAK </a:t>
            </a:r>
            <a:r>
              <a:rPr kumimoji="0" lang="nb-NO" sz="1800" b="1" i="0" u="none" strike="noStrike" kern="1200" cap="none" spc="0" normalizeH="0" baseline="0" noProof="0" dirty="0" smtClean="0">
                <a:ln>
                  <a:noFill/>
                </a:ln>
                <a:solidFill>
                  <a:srgbClr val="5B9BD5">
                    <a:lumMod val="75000"/>
                  </a:srgbClr>
                </a:solidFill>
                <a:effectLst/>
                <a:uLnTx/>
                <a:uFillTx/>
                <a:latin typeface="Calibri" panose="020F0502020204030204"/>
                <a:ea typeface="+mn-ea"/>
                <a:cs typeface="+mn-cs"/>
              </a:rPr>
              <a:t>14: </a:t>
            </a:r>
            <a:endParaRPr kumimoji="0" lang="nb-NO" sz="1800" b="0" i="0" u="none" strike="noStrike" kern="1200" cap="none" spc="0" normalizeH="0" baseline="0" noProof="0" dirty="0">
              <a:ln>
                <a:noFill/>
              </a:ln>
              <a:solidFill>
                <a:srgbClr val="5B9BD5">
                  <a:lumMod val="75000"/>
                </a:srgbClr>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800" b="1" i="0" u="none" strike="noStrike" kern="1200" cap="none" spc="0" normalizeH="0" baseline="0" noProof="0" dirty="0" smtClean="0">
                <a:ln>
                  <a:noFill/>
                </a:ln>
                <a:solidFill>
                  <a:srgbClr val="44546A"/>
                </a:solidFill>
                <a:effectLst/>
                <a:uLnTx/>
                <a:uFillTx/>
                <a:latin typeface="Calibri" panose="020F0502020204030204"/>
                <a:ea typeface="+mn-ea"/>
                <a:cs typeface="+mn-cs"/>
              </a:rPr>
              <a:t>DRIFTSETTE OPERASJONELL </a:t>
            </a:r>
            <a:r>
              <a:rPr kumimoji="0" lang="nb-NO" sz="1800" b="1" i="0" u="none" strike="noStrike" kern="1200" cap="none" spc="0" normalizeH="0" baseline="0" noProof="0" dirty="0">
                <a:ln>
                  <a:noFill/>
                </a:ln>
                <a:solidFill>
                  <a:srgbClr val="44546A"/>
                </a:solidFill>
                <a:effectLst/>
                <a:uLnTx/>
                <a:uFillTx/>
                <a:latin typeface="Calibri" panose="020F0502020204030204"/>
                <a:ea typeface="+mn-ea"/>
                <a:cs typeface="+mn-cs"/>
              </a:rPr>
              <a:t>STORBRUK AV </a:t>
            </a:r>
            <a:r>
              <a:rPr kumimoji="0" lang="nb-NO" sz="1800" b="1" i="0" u="none" strike="noStrike" kern="1200" cap="none" spc="0" normalizeH="0" baseline="0" noProof="0" dirty="0" smtClean="0">
                <a:ln>
                  <a:noFill/>
                </a:ln>
                <a:solidFill>
                  <a:srgbClr val="44546A"/>
                </a:solidFill>
                <a:effectLst/>
                <a:uLnTx/>
                <a:uFillTx/>
                <a:latin typeface="Calibri" panose="020F0502020204030204"/>
                <a:ea typeface="+mn-ea"/>
                <a:cs typeface="+mn-cs"/>
              </a:rPr>
              <a:t>RADARSATELLITTDATA </a:t>
            </a:r>
            <a:r>
              <a:rPr kumimoji="0" lang="nb-NO" sz="1800" b="1" i="0" u="none" strike="noStrike" kern="1200" cap="none" spc="0" normalizeH="0" baseline="0" noProof="0" dirty="0">
                <a:ln>
                  <a:noFill/>
                </a:ln>
                <a:solidFill>
                  <a:srgbClr val="44546A"/>
                </a:solidFill>
                <a:effectLst/>
                <a:uLnTx/>
                <a:uFillTx/>
                <a:latin typeface="Calibri" panose="020F0502020204030204"/>
                <a:ea typeface="+mn-ea"/>
                <a:cs typeface="+mn-cs"/>
              </a:rPr>
              <a:t/>
            </a:r>
            <a:br>
              <a:rPr kumimoji="0" lang="nb-NO" sz="1800" b="1" i="0" u="none" strike="noStrike" kern="1200" cap="none" spc="0" normalizeH="0" baseline="0" noProof="0" dirty="0">
                <a:ln>
                  <a:noFill/>
                </a:ln>
                <a:solidFill>
                  <a:srgbClr val="44546A"/>
                </a:solidFill>
                <a:effectLst/>
                <a:uLnTx/>
                <a:uFillTx/>
                <a:latin typeface="Calibri" panose="020F0502020204030204"/>
                <a:ea typeface="+mn-ea"/>
                <a:cs typeface="+mn-cs"/>
              </a:rPr>
            </a:br>
            <a:endParaRPr kumimoji="0" lang="nb-NO" sz="1800" b="1" i="0" u="none" strike="noStrike" kern="1200" cap="none" spc="0" normalizeH="0" baseline="0" noProof="0" dirty="0" smtClean="0">
              <a:ln>
                <a:noFill/>
              </a:ln>
              <a:solidFill>
                <a:srgbClr val="44546A"/>
              </a:solidFill>
              <a:effectLst/>
              <a:uLnTx/>
              <a:uFillTx/>
              <a:latin typeface="Calibri" panose="020F0502020204030204"/>
              <a:ea typeface="+mn-ea"/>
              <a:cs typeface="+mn-cs"/>
            </a:endParaRPr>
          </a:p>
          <a:p>
            <a:pPr marR="0" lvl="0" indent="0" fontAlgn="auto">
              <a:lnSpc>
                <a:spcPct val="100000"/>
              </a:lnSpc>
              <a:spcBef>
                <a:spcPts val="0"/>
              </a:spcBef>
              <a:spcAft>
                <a:spcPts val="0"/>
              </a:spcAft>
              <a:buClrTx/>
              <a:buSzTx/>
              <a:buFontTx/>
              <a:buNone/>
              <a:tabLst/>
              <a:defRPr/>
            </a:pPr>
            <a:r>
              <a:rPr lang="nb-NO" sz="1600" dirty="0" err="1">
                <a:solidFill>
                  <a:srgbClr val="44546A"/>
                </a:solidFill>
              </a:rPr>
              <a:t>Interferometric</a:t>
            </a:r>
            <a:r>
              <a:rPr lang="nb-NO" sz="1600" dirty="0">
                <a:solidFill>
                  <a:srgbClr val="44546A"/>
                </a:solidFill>
              </a:rPr>
              <a:t> SAR (</a:t>
            </a:r>
            <a:r>
              <a:rPr lang="nb-NO" sz="1600" dirty="0" err="1">
                <a:solidFill>
                  <a:srgbClr val="44546A"/>
                </a:solidFill>
              </a:rPr>
              <a:t>InSAR</a:t>
            </a:r>
            <a:r>
              <a:rPr lang="nb-NO" sz="1600" dirty="0">
                <a:solidFill>
                  <a:srgbClr val="44546A"/>
                </a:solidFill>
              </a:rPr>
              <a:t>) brukes til å identifisere og måle forskyvninger, stabilitetsvurderinger, potensielle områder for setningsskader, endringer i fjellpartier, </a:t>
            </a:r>
            <a:r>
              <a:rPr lang="nb-NO" sz="1600" dirty="0" err="1">
                <a:solidFill>
                  <a:srgbClr val="44546A"/>
                </a:solidFill>
              </a:rPr>
              <a:t>løsmasser</a:t>
            </a:r>
            <a:r>
              <a:rPr lang="nb-NO" sz="1600" dirty="0">
                <a:solidFill>
                  <a:srgbClr val="44546A"/>
                </a:solidFill>
              </a:rPr>
              <a:t>, </a:t>
            </a:r>
            <a:r>
              <a:rPr lang="nb-NO" sz="1600" dirty="0" err="1">
                <a:solidFill>
                  <a:srgbClr val="44546A"/>
                </a:solidFill>
              </a:rPr>
              <a:t>byggeområder</a:t>
            </a:r>
            <a:r>
              <a:rPr lang="nb-NO" sz="1600" dirty="0">
                <a:solidFill>
                  <a:srgbClr val="44546A"/>
                </a:solidFill>
              </a:rPr>
              <a:t>, veier og annen infrastruktur, tettsteder, kaianlegg mv., og kan detektere endringer i grunnen på millimeter-nivå. Dette er svært viktig for kunnskap om fundamenteringsbehov, utbedring, avbøtende tiltak mv. Det skal nå legges til rette for storbruk av slike data for klimatilpasning, samfunnssikkerhet, effektivisering av prosjektering, utbygging mv </a:t>
            </a:r>
          </a:p>
          <a:p>
            <a:pPr marR="0" lvl="0" indent="0" fontAlgn="auto">
              <a:lnSpc>
                <a:spcPct val="100000"/>
              </a:lnSpc>
              <a:spcBef>
                <a:spcPts val="0"/>
              </a:spcBef>
              <a:spcAft>
                <a:spcPts val="0"/>
              </a:spcAft>
              <a:buClrTx/>
              <a:buSzTx/>
              <a:buFontTx/>
              <a:buNone/>
              <a:tabLst/>
              <a:defRPr/>
            </a:pPr>
            <a:endParaRPr lang="nb-NO" sz="1600" dirty="0">
              <a:solidFill>
                <a:srgbClr val="44546A"/>
              </a:solidFill>
            </a:endParaRPr>
          </a:p>
          <a:p>
            <a:pPr marR="0" lvl="0" indent="-285750" fontAlgn="auto">
              <a:lnSpc>
                <a:spcPct val="100000"/>
              </a:lnSpc>
              <a:spcBef>
                <a:spcPts val="0"/>
              </a:spcBef>
              <a:spcAft>
                <a:spcPts val="0"/>
              </a:spcAft>
              <a:buClrTx/>
              <a:buSzTx/>
              <a:buFont typeface="Arial" panose="020B0604020202020204" pitchFamily="34" charset="0"/>
              <a:buChar char="•"/>
              <a:tabLst/>
              <a:defRPr/>
            </a:pPr>
            <a:r>
              <a:rPr lang="nb-NO" sz="1600" dirty="0">
                <a:solidFill>
                  <a:srgbClr val="44546A"/>
                </a:solidFill>
              </a:rPr>
              <a:t>Driftsløsninger for utnytting av Copernicus-programmet i Norge</a:t>
            </a:r>
          </a:p>
          <a:p>
            <a:pPr marR="0" lvl="0" indent="-285750" fontAlgn="auto">
              <a:lnSpc>
                <a:spcPct val="100000"/>
              </a:lnSpc>
              <a:spcBef>
                <a:spcPts val="0"/>
              </a:spcBef>
              <a:spcAft>
                <a:spcPts val="0"/>
              </a:spcAft>
              <a:buClrTx/>
              <a:buSzTx/>
              <a:buFont typeface="Arial" panose="020B0604020202020204" pitchFamily="34" charset="0"/>
              <a:buChar char="•"/>
              <a:tabLst/>
              <a:defRPr/>
            </a:pPr>
            <a:r>
              <a:rPr lang="nb-NO" sz="1600" dirty="0">
                <a:solidFill>
                  <a:srgbClr val="44546A"/>
                </a:solidFill>
              </a:rPr>
              <a:t>Etablere effektive mottaks- og lagringsløsninger for Sentinel-1 radardata</a:t>
            </a:r>
          </a:p>
          <a:p>
            <a:pPr marR="0" lvl="0" indent="-285750" fontAlgn="auto">
              <a:lnSpc>
                <a:spcPct val="100000"/>
              </a:lnSpc>
              <a:spcBef>
                <a:spcPts val="0"/>
              </a:spcBef>
              <a:spcAft>
                <a:spcPts val="0"/>
              </a:spcAft>
              <a:buClrTx/>
              <a:buSzTx/>
              <a:buFont typeface="Arial" panose="020B0604020202020204" pitchFamily="34" charset="0"/>
              <a:buChar char="•"/>
              <a:tabLst/>
              <a:defRPr/>
            </a:pPr>
            <a:r>
              <a:rPr lang="nb-NO" sz="1600" dirty="0">
                <a:solidFill>
                  <a:srgbClr val="44546A"/>
                </a:solidFill>
              </a:rPr>
              <a:t>Etablere tilgangsløsninger for slike data</a:t>
            </a:r>
          </a:p>
          <a:p>
            <a:pPr marR="0" lvl="0" indent="-285750" fontAlgn="auto">
              <a:lnSpc>
                <a:spcPct val="100000"/>
              </a:lnSpc>
              <a:spcBef>
                <a:spcPts val="0"/>
              </a:spcBef>
              <a:spcAft>
                <a:spcPts val="0"/>
              </a:spcAft>
              <a:buClrTx/>
              <a:buSzTx/>
              <a:buFont typeface="Arial" panose="020B0604020202020204" pitchFamily="34" charset="0"/>
              <a:buChar char="•"/>
              <a:tabLst/>
              <a:defRPr/>
            </a:pPr>
            <a:r>
              <a:rPr lang="nb-NO" sz="1600" dirty="0">
                <a:solidFill>
                  <a:srgbClr val="44546A"/>
                </a:solidFill>
              </a:rPr>
              <a:t>Etablere analyser og grunnleggende produkter i hht brukerbehov</a:t>
            </a:r>
          </a:p>
          <a:p>
            <a:pPr marR="0" lvl="0" indent="-285750" fontAlgn="auto">
              <a:lnSpc>
                <a:spcPct val="100000"/>
              </a:lnSpc>
              <a:spcBef>
                <a:spcPts val="0"/>
              </a:spcBef>
              <a:spcAft>
                <a:spcPts val="0"/>
              </a:spcAft>
              <a:buClrTx/>
              <a:buSzTx/>
              <a:buFont typeface="Arial" panose="020B0604020202020204" pitchFamily="34" charset="0"/>
              <a:buChar char="•"/>
              <a:tabLst/>
              <a:defRPr/>
            </a:pPr>
            <a:r>
              <a:rPr lang="nb-NO" sz="1600" dirty="0">
                <a:solidFill>
                  <a:srgbClr val="44546A"/>
                </a:solidFill>
              </a:rPr>
              <a:t>Benytte stordata-teknologi og prosessering av store datamengder. </a:t>
            </a:r>
          </a:p>
          <a:p>
            <a:pPr marR="0" lvl="0" indent="-285750" fontAlgn="auto">
              <a:lnSpc>
                <a:spcPct val="100000"/>
              </a:lnSpc>
              <a:spcBef>
                <a:spcPts val="0"/>
              </a:spcBef>
              <a:spcAft>
                <a:spcPts val="0"/>
              </a:spcAft>
              <a:buClrTx/>
              <a:buSzTx/>
              <a:buFont typeface="Arial" panose="020B0604020202020204" pitchFamily="34" charset="0"/>
              <a:buChar char="•"/>
              <a:tabLst/>
              <a:defRPr/>
            </a:pPr>
            <a:r>
              <a:rPr lang="nb-NO" sz="1600" dirty="0">
                <a:solidFill>
                  <a:srgbClr val="44546A"/>
                </a:solidFill>
              </a:rPr>
              <a:t>Støtte driften av </a:t>
            </a:r>
            <a:r>
              <a:rPr lang="nb-NO" sz="1600" dirty="0" err="1">
                <a:solidFill>
                  <a:srgbClr val="44546A"/>
                </a:solidFill>
              </a:rPr>
              <a:t>InSAR</a:t>
            </a:r>
            <a:r>
              <a:rPr lang="nb-NO" sz="1600" dirty="0">
                <a:solidFill>
                  <a:srgbClr val="44546A"/>
                </a:solidFill>
              </a:rPr>
              <a:t>-Norge, </a:t>
            </a:r>
            <a:r>
              <a:rPr kumimoji="0" lang="nb-NO" sz="1400" b="0" i="0" u="sng" strike="noStrike" kern="1200" cap="none" spc="0" normalizeH="0" baseline="0" noProof="0" dirty="0">
                <a:ln>
                  <a:noFill/>
                </a:ln>
                <a:solidFill>
                  <a:prstClr val="black"/>
                </a:solidFill>
                <a:effectLst/>
                <a:uLnTx/>
                <a:uFillTx/>
                <a:latin typeface="Calibri" panose="020F0502020204030204"/>
                <a:ea typeface="+mn-ea"/>
                <a:cs typeface="+mn-cs"/>
                <a:hlinkClick r:id="rId3"/>
              </a:rPr>
              <a:t>www.Insar.no</a:t>
            </a:r>
            <a:r>
              <a:rPr kumimoji="0" lang="nb-NO" sz="14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b-NO" sz="1600" b="0" i="0" u="none" strike="noStrike" kern="1200" cap="none" spc="0" normalizeH="0" baseline="0" noProof="0" dirty="0">
              <a:ln>
                <a:noFill/>
              </a:ln>
              <a:solidFill>
                <a:srgbClr val="44546A"/>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b-NO" sz="1600" b="1" i="0" u="none" strike="noStrike" kern="1200" cap="none" spc="0" normalizeH="0" baseline="0" noProof="0" dirty="0" smtClean="0">
              <a:ln>
                <a:noFill/>
              </a:ln>
              <a:solidFill>
                <a:srgbClr val="5B9BD5">
                  <a:lumMod val="75000"/>
                </a:srgbClr>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600" b="1" i="0" u="none" strike="noStrike" kern="1200" cap="none" spc="0" normalizeH="0" baseline="0" noProof="0" dirty="0" smtClean="0">
                <a:ln>
                  <a:noFill/>
                </a:ln>
                <a:solidFill>
                  <a:srgbClr val="5B9BD5">
                    <a:lumMod val="75000"/>
                  </a:srgbClr>
                </a:solidFill>
                <a:effectLst/>
                <a:uLnTx/>
                <a:uFillTx/>
                <a:latin typeface="Calibri" panose="020F0502020204030204"/>
                <a:ea typeface="+mn-ea"/>
                <a:cs typeface="+mn-cs"/>
              </a:rPr>
              <a:t>Gjennomføring</a:t>
            </a:r>
            <a:r>
              <a:rPr kumimoji="0" lang="nb-NO" sz="1600" b="1" i="0" u="none" strike="noStrike" kern="1200" cap="none" spc="0" normalizeH="0" baseline="0" noProof="0" dirty="0">
                <a:ln>
                  <a:noFill/>
                </a:ln>
                <a:solidFill>
                  <a:srgbClr val="5B9BD5">
                    <a:lumMod val="75000"/>
                  </a:srgbClr>
                </a:solidFill>
                <a:effectLst/>
                <a:uLnTx/>
                <a:uFillTx/>
                <a:latin typeface="Calibri" panose="020F0502020204030204"/>
                <a:ea typeface="+mn-ea"/>
                <a:cs typeface="+mn-cs"/>
              </a:rPr>
              <a:t>: 2018-2021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600" b="1" i="0" u="none" strike="noStrike" kern="1200" cap="none" spc="0" normalizeH="0" baseline="0" noProof="0" dirty="0">
                <a:ln>
                  <a:noFill/>
                </a:ln>
                <a:solidFill>
                  <a:srgbClr val="5B9BD5">
                    <a:lumMod val="75000"/>
                  </a:srgbClr>
                </a:solidFill>
                <a:effectLst/>
                <a:uLnTx/>
                <a:uFillTx/>
                <a:latin typeface="Calibri" panose="020F0502020204030204"/>
                <a:ea typeface="+mn-ea"/>
                <a:cs typeface="+mn-cs"/>
              </a:rPr>
              <a:t>Ansvarlig: </a:t>
            </a:r>
            <a:r>
              <a:rPr kumimoji="0" lang="nb-NO" sz="1600" b="1" i="0" u="none" strike="noStrike" kern="1200" cap="none" spc="0" normalizeH="0" baseline="0" noProof="0" dirty="0" smtClean="0">
                <a:ln>
                  <a:noFill/>
                </a:ln>
                <a:solidFill>
                  <a:srgbClr val="5B9BD5">
                    <a:lumMod val="75000"/>
                  </a:srgbClr>
                </a:solidFill>
                <a:effectLst/>
                <a:uLnTx/>
                <a:uFillTx/>
                <a:latin typeface="Calibri" panose="020F0502020204030204"/>
                <a:ea typeface="+mn-ea"/>
                <a:cs typeface="+mn-cs"/>
              </a:rPr>
              <a:t>NGU</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600" b="1" i="0" u="none" strike="noStrike" kern="1200" cap="none" spc="0" normalizeH="0" baseline="0" noProof="0" dirty="0" smtClean="0">
                <a:ln>
                  <a:noFill/>
                </a:ln>
                <a:solidFill>
                  <a:srgbClr val="5B9BD5">
                    <a:lumMod val="75000"/>
                  </a:srgbClr>
                </a:solidFill>
                <a:effectLst/>
                <a:uLnTx/>
                <a:uFillTx/>
                <a:latin typeface="Calibri" panose="020F0502020204030204"/>
                <a:ea typeface="+mn-ea"/>
                <a:cs typeface="+mn-cs"/>
              </a:rPr>
              <a:t>Medvirkende</a:t>
            </a:r>
            <a:r>
              <a:rPr kumimoji="0" lang="nb-NO" sz="1600" b="1" i="0" u="none" strike="noStrike" kern="1200" cap="none" spc="0" normalizeH="0" baseline="0" noProof="0" dirty="0">
                <a:ln>
                  <a:noFill/>
                </a:ln>
                <a:solidFill>
                  <a:srgbClr val="5B9BD5">
                    <a:lumMod val="75000"/>
                  </a:srgbClr>
                </a:solidFill>
                <a:effectLst/>
                <a:uLnTx/>
                <a:uFillTx/>
                <a:latin typeface="Calibri" panose="020F0502020204030204"/>
                <a:ea typeface="+mn-ea"/>
                <a:cs typeface="+mn-cs"/>
              </a:rPr>
              <a:t>:  </a:t>
            </a:r>
            <a:r>
              <a:rPr kumimoji="0" lang="nb-NO" sz="1600" b="1" i="0" u="none" strike="noStrike" kern="1200" cap="none" spc="0" normalizeH="0" baseline="0" noProof="0" dirty="0" smtClean="0">
                <a:ln>
                  <a:noFill/>
                </a:ln>
                <a:solidFill>
                  <a:srgbClr val="5B9BD5">
                    <a:lumMod val="75000"/>
                  </a:srgbClr>
                </a:solidFill>
                <a:effectLst/>
                <a:uLnTx/>
                <a:uFillTx/>
                <a:latin typeface="Calibri" panose="020F0502020204030204"/>
                <a:ea typeface="+mn-ea"/>
                <a:cs typeface="+mn-cs"/>
              </a:rPr>
              <a:t>NVE</a:t>
            </a:r>
            <a:r>
              <a:rPr kumimoji="0" lang="nb-NO" sz="1600" b="1" i="0" u="none" strike="noStrike" kern="1200" cap="none" spc="0" normalizeH="0" baseline="0" noProof="0" dirty="0">
                <a:ln>
                  <a:noFill/>
                </a:ln>
                <a:solidFill>
                  <a:srgbClr val="5B9BD5">
                    <a:lumMod val="75000"/>
                  </a:srgbClr>
                </a:solidFill>
                <a:effectLst/>
                <a:uLnTx/>
                <a:uFillTx/>
                <a:latin typeface="Calibri" panose="020F0502020204030204"/>
                <a:ea typeface="+mn-ea"/>
                <a:cs typeface="+mn-cs"/>
              </a:rPr>
              <a:t>, Norsk </a:t>
            </a:r>
            <a:r>
              <a:rPr kumimoji="0" lang="nb-NO" sz="1600" b="1" i="0" u="none" strike="noStrike" kern="1200" cap="none" spc="0" normalizeH="0" baseline="0" noProof="0" dirty="0" smtClean="0">
                <a:ln>
                  <a:noFill/>
                </a:ln>
                <a:solidFill>
                  <a:srgbClr val="5B9BD5">
                    <a:lumMod val="75000"/>
                  </a:srgbClr>
                </a:solidFill>
                <a:effectLst/>
                <a:uLnTx/>
                <a:uFillTx/>
                <a:latin typeface="Calibri" panose="020F0502020204030204"/>
                <a:ea typeface="+mn-ea"/>
                <a:cs typeface="+mn-cs"/>
              </a:rPr>
              <a:t>romsenter m.fl.</a:t>
            </a:r>
            <a:endParaRPr kumimoji="0" lang="nb-NO" sz="1600" b="1" i="0" u="none" strike="noStrike" kern="1200" cap="none" spc="0" normalizeH="0" baseline="0" noProof="0" dirty="0">
              <a:ln>
                <a:noFill/>
              </a:ln>
              <a:solidFill>
                <a:srgbClr val="5B9BD5">
                  <a:lumMod val="75000"/>
                </a:srgbClr>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600" b="1" i="0" u="none" strike="noStrike" kern="1200" cap="none" spc="0" normalizeH="0" baseline="0" noProof="0" dirty="0">
                <a:ln>
                  <a:noFill/>
                </a:ln>
                <a:solidFill>
                  <a:srgbClr val="5B9BD5">
                    <a:lumMod val="75000"/>
                  </a:srgbClr>
                </a:solidFill>
                <a:effectLst/>
                <a:uLnTx/>
                <a:uFillTx/>
                <a:latin typeface="Calibri" panose="020F0502020204030204"/>
                <a:ea typeface="+mn-ea"/>
                <a:cs typeface="+mn-cs"/>
              </a:rPr>
              <a:t>Delmål: </a:t>
            </a:r>
            <a:r>
              <a:rPr kumimoji="0" lang="nb-NO" sz="1600" b="1" i="0" u="none" strike="noStrike" kern="1200" cap="none" spc="0" normalizeH="0" baseline="0" noProof="0" dirty="0" smtClean="0">
                <a:ln>
                  <a:noFill/>
                </a:ln>
                <a:solidFill>
                  <a:srgbClr val="5B9BD5">
                    <a:lumMod val="75000"/>
                  </a:srgbClr>
                </a:solidFill>
                <a:effectLst/>
                <a:uLnTx/>
                <a:uFillTx/>
                <a:latin typeface="Calibri" panose="020F0502020204030204"/>
                <a:ea typeface="+mn-ea"/>
                <a:cs typeface="+mn-cs"/>
              </a:rPr>
              <a:t>1.2, </a:t>
            </a:r>
            <a:r>
              <a:rPr lang="nb-NO" sz="1600" b="1" dirty="0" smtClean="0">
                <a:solidFill>
                  <a:srgbClr val="5B9BD5">
                    <a:lumMod val="75000"/>
                  </a:srgbClr>
                </a:solidFill>
                <a:latin typeface="Calibri" panose="020F0502020204030204"/>
              </a:rPr>
              <a:t>2.1, </a:t>
            </a:r>
            <a:r>
              <a:rPr kumimoji="0" lang="nb-NO" sz="1600" b="1" i="0" u="none" strike="noStrike" kern="1200" cap="none" spc="0" normalizeH="0" baseline="0" noProof="0" dirty="0" smtClean="0">
                <a:ln>
                  <a:noFill/>
                </a:ln>
                <a:solidFill>
                  <a:srgbClr val="5B9BD5">
                    <a:lumMod val="75000"/>
                  </a:srgbClr>
                </a:solidFill>
                <a:effectLst/>
                <a:uLnTx/>
                <a:uFillTx/>
                <a:latin typeface="Calibri" panose="020F0502020204030204"/>
                <a:ea typeface="+mn-ea"/>
                <a:cs typeface="+mn-cs"/>
              </a:rPr>
              <a:t>2.2</a:t>
            </a:r>
            <a:r>
              <a:rPr kumimoji="0" lang="nb-NO" sz="1600" b="1" i="0" u="none" strike="noStrike" kern="1200" cap="none" spc="0" normalizeH="0" baseline="0" noProof="0" dirty="0">
                <a:ln>
                  <a:noFill/>
                </a:ln>
                <a:solidFill>
                  <a:srgbClr val="5B9BD5">
                    <a:lumMod val="75000"/>
                  </a:srgbClr>
                </a:solidFill>
                <a:effectLst/>
                <a:uLnTx/>
                <a:uFillTx/>
                <a:latin typeface="Calibri" panose="020F0502020204030204"/>
                <a:ea typeface="+mn-ea"/>
                <a:cs typeface="+mn-cs"/>
              </a:rPr>
              <a:t>, </a:t>
            </a:r>
            <a:r>
              <a:rPr kumimoji="0" lang="nb-NO" sz="1600" b="1" i="0" u="none" strike="noStrike" kern="1200" cap="none" spc="0" normalizeH="0" baseline="0" noProof="0" dirty="0" smtClean="0">
                <a:ln>
                  <a:noFill/>
                </a:ln>
                <a:solidFill>
                  <a:srgbClr val="5B9BD5">
                    <a:lumMod val="75000"/>
                  </a:srgbClr>
                </a:solidFill>
                <a:effectLst/>
                <a:uLnTx/>
                <a:uFillTx/>
                <a:latin typeface="Calibri" panose="020F0502020204030204"/>
                <a:ea typeface="+mn-ea"/>
                <a:cs typeface="+mn-cs"/>
              </a:rPr>
              <a:t>2.4, </a:t>
            </a:r>
            <a:r>
              <a:rPr kumimoji="0" lang="nb-NO" sz="1600" b="1" i="0" u="none" strike="noStrike" kern="1200" cap="none" spc="0" normalizeH="0" baseline="0" noProof="0" dirty="0">
                <a:ln>
                  <a:noFill/>
                </a:ln>
                <a:solidFill>
                  <a:srgbClr val="5B9BD5">
                    <a:lumMod val="75000"/>
                  </a:srgbClr>
                </a:solidFill>
                <a:effectLst/>
                <a:uLnTx/>
                <a:uFillTx/>
                <a:latin typeface="Calibri" panose="020F0502020204030204"/>
                <a:ea typeface="+mn-ea"/>
                <a:cs typeface="+mn-cs"/>
              </a:rPr>
              <a:t>3.4 </a:t>
            </a:r>
          </a:p>
        </p:txBody>
      </p:sp>
      <p:pic>
        <p:nvPicPr>
          <p:cNvPr id="7" name="Bilde 6" descr="Bilde - INSA-radarsatellitt - måling på kai - setninger og bevegelse i grunn pr målepunkt" title="Bilde - INSA-radarsatellitt - måling på kai"/>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492852" y="972350"/>
            <a:ext cx="2606826" cy="2288029"/>
          </a:xfrm>
          <a:prstGeom prst="rect">
            <a:avLst/>
          </a:prstGeom>
          <a:ln>
            <a:noFill/>
          </a:ln>
          <a:effectLst>
            <a:outerShdw blurRad="292100" dist="139700" dir="2700000" algn="tl" rotWithShape="0">
              <a:srgbClr val="333333">
                <a:alpha val="65000"/>
              </a:srgbClr>
            </a:outerShdw>
          </a:effectLst>
        </p:spPr>
      </p:pic>
      <p:sp>
        <p:nvSpPr>
          <p:cNvPr id="9" name="Pil ned 8" descr="Pil" title="Pil"/>
          <p:cNvSpPr/>
          <p:nvPr/>
        </p:nvSpPr>
        <p:spPr>
          <a:xfrm>
            <a:off x="9855199" y="5221439"/>
            <a:ext cx="312616" cy="244601"/>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solidFill>
                <a:prstClr val="white"/>
              </a:solidFill>
            </a:endParaRPr>
          </a:p>
        </p:txBody>
      </p:sp>
      <p:sp>
        <p:nvSpPr>
          <p:cNvPr id="11" name="Pil ned 10" descr="Pil" title="Pil"/>
          <p:cNvSpPr/>
          <p:nvPr/>
        </p:nvSpPr>
        <p:spPr>
          <a:xfrm>
            <a:off x="8553813" y="5221438"/>
            <a:ext cx="312616" cy="244601"/>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solidFill>
                <a:prstClr val="white"/>
              </a:solidFill>
            </a:endParaRPr>
          </a:p>
        </p:txBody>
      </p:sp>
      <p:sp>
        <p:nvSpPr>
          <p:cNvPr id="4" name="Tittel 3" hidden="1"/>
          <p:cNvSpPr>
            <a:spLocks noGrp="1"/>
          </p:cNvSpPr>
          <p:nvPr>
            <p:ph type="title" idx="4294967295"/>
          </p:nvPr>
        </p:nvSpPr>
        <p:spPr/>
        <p:txBody>
          <a:bodyPr/>
          <a:lstStyle/>
          <a:p>
            <a:r>
              <a:rPr lang="en-US" dirty="0" err="1" smtClean="0"/>
              <a:t>Tiltak</a:t>
            </a:r>
            <a:r>
              <a:rPr lang="en-US" dirty="0" smtClean="0"/>
              <a:t> 14: </a:t>
            </a:r>
            <a:r>
              <a:rPr lang="en-US" dirty="0" err="1" smtClean="0"/>
              <a:t>Driftsette</a:t>
            </a:r>
            <a:r>
              <a:rPr lang="en-US" dirty="0" smtClean="0"/>
              <a:t> </a:t>
            </a:r>
            <a:r>
              <a:rPr lang="en-US" dirty="0" err="1" smtClean="0"/>
              <a:t>operasjonell</a:t>
            </a:r>
            <a:r>
              <a:rPr lang="en-US" dirty="0" smtClean="0"/>
              <a:t> </a:t>
            </a:r>
            <a:r>
              <a:rPr lang="en-US" dirty="0" err="1" smtClean="0"/>
              <a:t>storbruk</a:t>
            </a:r>
            <a:r>
              <a:rPr lang="en-US" dirty="0" smtClean="0"/>
              <a:t> </a:t>
            </a:r>
            <a:r>
              <a:rPr lang="en-US" dirty="0" err="1" smtClean="0"/>
              <a:t>av</a:t>
            </a:r>
            <a:r>
              <a:rPr lang="en-US" dirty="0" smtClean="0"/>
              <a:t> </a:t>
            </a:r>
            <a:r>
              <a:rPr lang="en-US" dirty="0" err="1" smtClean="0"/>
              <a:t>radarsatellittdata</a:t>
            </a:r>
            <a:endParaRPr lang="en-US" dirty="0"/>
          </a:p>
        </p:txBody>
      </p:sp>
    </p:spTree>
    <p:extLst>
      <p:ext uri="{BB962C8B-B14F-4D97-AF65-F5344CB8AC3E}">
        <p14:creationId xmlns:p14="http://schemas.microsoft.com/office/powerpoint/2010/main" val="313191127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Sylinder 3" descr="HANDLINGSPLAN&#10;" title="HANDLINGSPLAN">
            <a:extLst>
              <a:ext uri="{FF2B5EF4-FFF2-40B4-BE49-F238E27FC236}">
                <a16:creationId xmlns:a16="http://schemas.microsoft.com/office/drawing/2014/main" xmlns="" id="{2C925CB5-0AB8-45E1-8142-0A7B9B2F13FF}"/>
              </a:ext>
            </a:extLst>
          </p:cNvPr>
          <p:cNvSpPr txBox="1"/>
          <p:nvPr/>
        </p:nvSpPr>
        <p:spPr>
          <a:xfrm>
            <a:off x="876299" y="921205"/>
            <a:ext cx="6548629" cy="1826141"/>
          </a:xfrm>
          <a:prstGeom prst="rect">
            <a:avLst/>
          </a:prstGeom>
          <a:noFill/>
        </p:spPr>
        <p:txBody>
          <a:bodyPr wrap="square" rtlCol="0">
            <a:spAutoFit/>
          </a:bodyPr>
          <a:lstStyle/>
          <a:p>
            <a:pPr>
              <a:spcAft>
                <a:spcPts val="800"/>
              </a:spcAft>
            </a:pPr>
            <a:r>
              <a:rPr lang="nb-NO" sz="3200" b="1" cap="small" dirty="0" smtClean="0">
                <a:solidFill>
                  <a:srgbClr val="44546A"/>
                </a:solidFill>
              </a:rPr>
              <a:t>HANDLINGSPLAN</a:t>
            </a:r>
            <a:endParaRPr lang="nb-NO" sz="2800" b="1" cap="small" dirty="0">
              <a:solidFill>
                <a:srgbClr val="FF0000"/>
              </a:solidFill>
            </a:endParaRPr>
          </a:p>
          <a:p>
            <a:r>
              <a:rPr lang="nb-NO" sz="2800" dirty="0" smtClean="0">
                <a:solidFill>
                  <a:srgbClr val="44546A"/>
                </a:solidFill>
              </a:rPr>
              <a:t>TILTAK </a:t>
            </a:r>
            <a:r>
              <a:rPr lang="nb-NO" sz="2800" dirty="0">
                <a:solidFill>
                  <a:srgbClr val="44546A"/>
                </a:solidFill>
              </a:rPr>
              <a:t>FOR GJENNOMFØRING </a:t>
            </a:r>
            <a:br>
              <a:rPr lang="nb-NO" sz="2800" dirty="0">
                <a:solidFill>
                  <a:srgbClr val="44546A"/>
                </a:solidFill>
              </a:rPr>
            </a:br>
            <a:r>
              <a:rPr lang="nb-NO" sz="2800" dirty="0">
                <a:solidFill>
                  <a:srgbClr val="44546A"/>
                </a:solidFill>
              </a:rPr>
              <a:t>AV NASJONAL GEODATASTRATEGI</a:t>
            </a:r>
          </a:p>
          <a:p>
            <a:pPr>
              <a:spcAft>
                <a:spcPts val="900"/>
              </a:spcAft>
            </a:pPr>
            <a:endParaRPr lang="nb-NO" dirty="0">
              <a:solidFill>
                <a:srgbClr val="44546A"/>
              </a:solidFill>
            </a:endParaRPr>
          </a:p>
        </p:txBody>
      </p:sp>
      <p:pic>
        <p:nvPicPr>
          <p:cNvPr id="5" name="Bilde 4" descr="Illustrasjon  -forside på nasjonal geodatastrategi" title="Illustrasjon  -forside på nasjonal geodatastrategi"/>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747905" y="1243584"/>
            <a:ext cx="3383569" cy="4742188"/>
          </a:xfrm>
          <a:prstGeom prst="rect">
            <a:avLst/>
          </a:prstGeom>
          <a:ln>
            <a:noFill/>
          </a:ln>
          <a:effectLst>
            <a:outerShdw blurRad="292100" dist="139700" dir="2700000" algn="tl" rotWithShape="0">
              <a:srgbClr val="333333">
                <a:alpha val="65000"/>
              </a:srgbClr>
            </a:outerShdw>
          </a:effectLst>
        </p:spPr>
      </p:pic>
      <p:sp>
        <p:nvSpPr>
          <p:cNvPr id="2" name="TekstSylinder 1"/>
          <p:cNvSpPr txBox="1"/>
          <p:nvPr/>
        </p:nvSpPr>
        <p:spPr>
          <a:xfrm>
            <a:off x="881094" y="2589580"/>
            <a:ext cx="6543834" cy="3416320"/>
          </a:xfrm>
          <a:prstGeom prst="rect">
            <a:avLst/>
          </a:prstGeom>
          <a:noFill/>
        </p:spPr>
        <p:txBody>
          <a:bodyPr wrap="square" rtlCol="0">
            <a:spAutoFit/>
          </a:bodyPr>
          <a:lstStyle/>
          <a:p>
            <a:r>
              <a:rPr lang="nb-NO" dirty="0"/>
              <a:t>Regjeringen la fram nasjonal geodatastrategi 1. november 2018. Regjeringen vil arbeide for </a:t>
            </a:r>
          </a:p>
          <a:p>
            <a:pPr marL="285750" indent="-285750">
              <a:buFont typeface="Arial" panose="020B0604020202020204" pitchFamily="34" charset="0"/>
              <a:buChar char="•"/>
            </a:pPr>
            <a:r>
              <a:rPr lang="nb-NO" dirty="0"/>
              <a:t>Et nasjonalt kunnskapsgrunnlag av geografisk informasjon som møter viktige samfunnsbehov </a:t>
            </a:r>
          </a:p>
          <a:p>
            <a:pPr marL="285750" indent="-285750">
              <a:buFont typeface="Arial" panose="020B0604020202020204" pitchFamily="34" charset="0"/>
              <a:buChar char="•"/>
            </a:pPr>
            <a:r>
              <a:rPr lang="nb-NO" dirty="0"/>
              <a:t>Felles løsninger og teknologi som understøtter en effektiv oppgaveløsning og åpner for nye bruksmuligheter i samfunnet </a:t>
            </a:r>
          </a:p>
          <a:p>
            <a:pPr marL="285750" indent="-285750">
              <a:buFont typeface="Arial" panose="020B0604020202020204" pitchFamily="34" charset="0"/>
              <a:buChar char="•"/>
            </a:pPr>
            <a:r>
              <a:rPr lang="nb-NO" dirty="0"/>
              <a:t>Et velfungerende samspill om forvaltning, deling, utvikling og innovasjon mellom aktørene i både offentlig og privat sektor </a:t>
            </a:r>
          </a:p>
          <a:p>
            <a:pPr marL="285750" indent="-285750">
              <a:buFont typeface="Arial" panose="020B0604020202020204" pitchFamily="34" charset="0"/>
              <a:buChar char="•"/>
            </a:pPr>
            <a:r>
              <a:rPr lang="nb-NO" dirty="0"/>
              <a:t>Rammebetingelser som er forutsigbare og godt tilpasset utfordringene i det digitale samfunnet Kart og informasjon </a:t>
            </a:r>
          </a:p>
          <a:p>
            <a:endParaRPr lang="nb-NO" dirty="0" smtClean="0"/>
          </a:p>
          <a:p>
            <a:r>
              <a:rPr lang="nb-NO" dirty="0" smtClean="0"/>
              <a:t>For </a:t>
            </a:r>
            <a:r>
              <a:rPr lang="nb-NO" dirty="0"/>
              <a:t>å nå  strategiens mål </a:t>
            </a:r>
            <a:r>
              <a:rPr lang="nb-NO" dirty="0" smtClean="0"/>
              <a:t>skal </a:t>
            </a:r>
            <a:r>
              <a:rPr lang="nb-NO" dirty="0"/>
              <a:t>det utvikles en </a:t>
            </a:r>
            <a:r>
              <a:rPr lang="nb-NO" dirty="0" smtClean="0"/>
              <a:t>handlingsplan. </a:t>
            </a:r>
            <a:endParaRPr lang="nb-NO" dirty="0"/>
          </a:p>
        </p:txBody>
      </p:sp>
      <p:sp>
        <p:nvSpPr>
          <p:cNvPr id="3" name="Tittel 2" hidden="1"/>
          <p:cNvSpPr>
            <a:spLocks noGrp="1"/>
          </p:cNvSpPr>
          <p:nvPr>
            <p:ph type="title" idx="4294967295"/>
          </p:nvPr>
        </p:nvSpPr>
        <p:spPr/>
        <p:txBody>
          <a:bodyPr/>
          <a:lstStyle/>
          <a:p>
            <a:r>
              <a:rPr lang="en-US" dirty="0" err="1" smtClean="0"/>
              <a:t>Handlingsplan</a:t>
            </a:r>
            <a:r>
              <a:rPr lang="en-US" dirty="0" smtClean="0"/>
              <a:t> – </a:t>
            </a:r>
            <a:r>
              <a:rPr lang="en-US" dirty="0" err="1" smtClean="0"/>
              <a:t>tiltak</a:t>
            </a:r>
            <a:r>
              <a:rPr lang="en-US" dirty="0" smtClean="0"/>
              <a:t> for </a:t>
            </a:r>
            <a:r>
              <a:rPr lang="en-US" dirty="0" err="1" smtClean="0"/>
              <a:t>gjennomførong</a:t>
            </a:r>
            <a:r>
              <a:rPr lang="en-US" dirty="0" smtClean="0"/>
              <a:t> </a:t>
            </a:r>
            <a:r>
              <a:rPr lang="en-US" dirty="0" err="1" smtClean="0"/>
              <a:t>av</a:t>
            </a:r>
            <a:r>
              <a:rPr lang="en-US" dirty="0" smtClean="0"/>
              <a:t> </a:t>
            </a:r>
            <a:r>
              <a:rPr lang="en-US" dirty="0" err="1" smtClean="0"/>
              <a:t>nasjonal</a:t>
            </a:r>
            <a:r>
              <a:rPr lang="en-US" baseline="0" dirty="0" smtClean="0"/>
              <a:t> geodatastrategi</a:t>
            </a:r>
            <a:endParaRPr lang="en-US" dirty="0"/>
          </a:p>
        </p:txBody>
      </p:sp>
    </p:spTree>
    <p:extLst>
      <p:ext uri="{BB962C8B-B14F-4D97-AF65-F5344CB8AC3E}">
        <p14:creationId xmlns:p14="http://schemas.microsoft.com/office/powerpoint/2010/main" val="145004300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e 1" descr="4 deler&#10;innsamling av data&#10;lagring og forvaltning&#10;tilrettelegging og distribusjon&#10;tilgang og bruk " title="Hva tiltaket berøre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581094" y="5609545"/>
            <a:ext cx="5227584" cy="496360"/>
          </a:xfrm>
          <a:prstGeom prst="rect">
            <a:avLst/>
          </a:prstGeom>
        </p:spPr>
      </p:pic>
      <p:sp>
        <p:nvSpPr>
          <p:cNvPr id="3" name="TekstSylinder 2">
            <a:extLst>
              <a:ext uri="{FF2B5EF4-FFF2-40B4-BE49-F238E27FC236}">
                <a16:creationId xmlns:a16="http://schemas.microsoft.com/office/drawing/2014/main" xmlns="" id="{83B4A614-748B-43E4-A94E-0CACDD416D74}"/>
              </a:ext>
            </a:extLst>
          </p:cNvPr>
          <p:cNvSpPr txBox="1"/>
          <p:nvPr/>
        </p:nvSpPr>
        <p:spPr>
          <a:xfrm>
            <a:off x="931141" y="627943"/>
            <a:ext cx="6398492" cy="57861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800" b="1" i="0" u="none" strike="noStrike" kern="1200" cap="none" spc="0" normalizeH="0" baseline="0" noProof="0" dirty="0">
                <a:ln>
                  <a:noFill/>
                </a:ln>
                <a:solidFill>
                  <a:srgbClr val="5B9BD5">
                    <a:lumMod val="75000"/>
                  </a:srgbClr>
                </a:solidFill>
                <a:effectLst/>
                <a:uLnTx/>
                <a:uFillTx/>
                <a:latin typeface="Calibri" panose="020F0502020204030204"/>
                <a:ea typeface="+mn-ea"/>
                <a:cs typeface="+mn-cs"/>
              </a:rPr>
              <a:t>TILTAK </a:t>
            </a:r>
            <a:r>
              <a:rPr kumimoji="0" lang="nb-NO" sz="1800" b="1" i="0" u="none" strike="noStrike" kern="1200" cap="none" spc="0" normalizeH="0" baseline="0" noProof="0" dirty="0" smtClean="0">
                <a:ln>
                  <a:noFill/>
                </a:ln>
                <a:solidFill>
                  <a:srgbClr val="5B9BD5">
                    <a:lumMod val="75000"/>
                  </a:srgbClr>
                </a:solidFill>
                <a:effectLst/>
                <a:uLnTx/>
                <a:uFillTx/>
                <a:latin typeface="Calibri" panose="020F0502020204030204"/>
                <a:ea typeface="+mn-ea"/>
                <a:cs typeface="+mn-cs"/>
              </a:rPr>
              <a:t>15: </a:t>
            </a:r>
            <a:endParaRPr kumimoji="0" lang="nb-NO" sz="1800" b="0" i="0" u="none" strike="noStrike" kern="1200" cap="none" spc="0" normalizeH="0" baseline="0" noProof="0" dirty="0">
              <a:ln>
                <a:noFill/>
              </a:ln>
              <a:solidFill>
                <a:srgbClr val="5B9BD5">
                  <a:lumMod val="75000"/>
                </a:srgbClr>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800" b="1" i="0" u="none" strike="noStrike" kern="1200" cap="none" spc="0" normalizeH="0" baseline="0" noProof="0" dirty="0" smtClean="0">
                <a:ln>
                  <a:noFill/>
                </a:ln>
                <a:solidFill>
                  <a:srgbClr val="44546A"/>
                </a:solidFill>
                <a:effectLst/>
                <a:uLnTx/>
                <a:uFillTx/>
                <a:latin typeface="Calibri" panose="020F0502020204030204"/>
                <a:ea typeface="+mn-ea"/>
                <a:cs typeface="+mn-cs"/>
              </a:rPr>
              <a:t>EN FELLES GEOGRAFISK INFORMASJONSBASE FOR SAMFUNNSSIKKERHET OG BEREDSKAP</a:t>
            </a:r>
            <a:endParaRPr kumimoji="0" lang="nb-NO" sz="1800" b="1" i="0" u="none" strike="noStrike" kern="1200" cap="none" spc="0" normalizeH="0" baseline="0" noProof="0" dirty="0">
              <a:ln>
                <a:noFill/>
              </a:ln>
              <a:solidFill>
                <a:srgbClr val="44546A"/>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b-NO" sz="1200" b="0" i="0" u="none" strike="noStrike" kern="1200" cap="none" spc="0" normalizeH="0" baseline="0" noProof="0" dirty="0" smtClean="0">
              <a:ln>
                <a:noFill/>
              </a:ln>
              <a:solidFill>
                <a:srgbClr val="44546A"/>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sz="1600" dirty="0">
                <a:solidFill>
                  <a:srgbClr val="44546A"/>
                </a:solidFill>
              </a:rPr>
              <a:t>God beredskap nasjonalt, regionalt og lokalt forutsetter et godt felles beslutningsunderlag. Utvikling av en felles geografisk informasjonsbase for samfunnssikkerhet og beredskap vil bidra til å sikre godt samvirke og god koordinering mellom aktørene, mellom sivile beredskapsetater og for sivilt-militært samarbeid. Med Geonorge som nav i dataflyten skal det etableres et permanent tilbud av god kvalitet, tilrettelagt for bruk ved forebygging, planlegging, analyse, håndtering av hendelser og rapportering. </a:t>
            </a:r>
          </a:p>
          <a:p>
            <a:pPr marL="0" marR="0" lvl="0" indent="0" algn="l" defTabSz="914400" rtl="0" eaLnBrk="1" fontAlgn="auto" latinLnBrk="0" hangingPunct="1">
              <a:lnSpc>
                <a:spcPct val="100000"/>
              </a:lnSpc>
              <a:spcBef>
                <a:spcPts val="0"/>
              </a:spcBef>
              <a:spcAft>
                <a:spcPts val="0"/>
              </a:spcAft>
              <a:buClrTx/>
              <a:buSzTx/>
              <a:buFontTx/>
              <a:buNone/>
              <a:tabLst/>
              <a:defRPr/>
            </a:pPr>
            <a:r>
              <a:rPr lang="nb-NO" sz="1600" dirty="0">
                <a:solidFill>
                  <a:srgbClr val="44546A"/>
                </a:solidFill>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nb-NO" sz="1600" dirty="0">
                <a:solidFill>
                  <a:srgbClr val="44546A"/>
                </a:solidFill>
              </a:rPr>
              <a:t>Et kortsiktig arbeid vil fokusere på etablering og tilgjengeliggjøring av høyt prioriterte datasett. Det startes også et langsiktig arbeid mot en framtidig totalløsning.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sz="1200" dirty="0">
              <a:solidFill>
                <a:srgbClr val="44546A"/>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sz="1600" dirty="0">
                <a:solidFill>
                  <a:srgbClr val="44546A"/>
                </a:solidFill>
              </a:rPr>
              <a:t>Oppstart i 2019. Arbeidet med kortsiktige tiltak vil foregå i 2019-2020. Langsiktige tiltak vil etter hvert gå over i permanent drift.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b-NO" sz="1600" b="0" i="0" u="none" strike="noStrike" kern="1200" cap="none" spc="0" normalizeH="0" baseline="0" noProof="0" dirty="0">
              <a:ln>
                <a:noFill/>
              </a:ln>
              <a:solidFill>
                <a:srgbClr val="44546A"/>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600" b="1" i="0" u="none" strike="noStrike" kern="1200" cap="none" spc="0" normalizeH="0" baseline="0" noProof="0" dirty="0">
                <a:ln>
                  <a:noFill/>
                </a:ln>
                <a:solidFill>
                  <a:srgbClr val="5B9BD5">
                    <a:lumMod val="75000"/>
                  </a:srgbClr>
                </a:solidFill>
                <a:effectLst/>
                <a:uLnTx/>
                <a:uFillTx/>
                <a:latin typeface="Calibri" panose="020F0502020204030204"/>
                <a:ea typeface="+mn-ea"/>
                <a:cs typeface="+mn-cs"/>
              </a:rPr>
              <a:t>Gjennomføring: </a:t>
            </a:r>
            <a:r>
              <a:rPr kumimoji="0" lang="nb-NO" sz="1600" b="1" i="0" u="none" strike="noStrike" kern="1200" cap="none" spc="0" normalizeH="0" baseline="0" noProof="0" dirty="0" smtClean="0">
                <a:ln>
                  <a:noFill/>
                </a:ln>
                <a:solidFill>
                  <a:srgbClr val="5B9BD5">
                    <a:lumMod val="75000"/>
                  </a:srgbClr>
                </a:solidFill>
                <a:effectLst/>
                <a:uLnTx/>
                <a:uFillTx/>
                <a:latin typeface="Calibri" panose="020F0502020204030204"/>
                <a:ea typeface="+mn-ea"/>
                <a:cs typeface="+mn-cs"/>
              </a:rPr>
              <a:t>2019-2022 </a:t>
            </a:r>
            <a:endParaRPr kumimoji="0" lang="nb-NO" sz="1600" b="1" i="0" u="none" strike="noStrike" kern="1200" cap="none" spc="0" normalizeH="0" baseline="0" noProof="0" dirty="0">
              <a:ln>
                <a:noFill/>
              </a:ln>
              <a:solidFill>
                <a:srgbClr val="5B9BD5">
                  <a:lumMod val="75000"/>
                </a:srgbClr>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600" b="1" i="0" u="none" strike="noStrike" kern="1200" cap="none" spc="0" normalizeH="0" baseline="0" noProof="0" dirty="0">
                <a:ln>
                  <a:noFill/>
                </a:ln>
                <a:solidFill>
                  <a:srgbClr val="5B9BD5">
                    <a:lumMod val="75000"/>
                  </a:srgbClr>
                </a:solidFill>
                <a:effectLst/>
                <a:uLnTx/>
                <a:uFillTx/>
                <a:latin typeface="Calibri" panose="020F0502020204030204"/>
                <a:ea typeface="+mn-ea"/>
                <a:cs typeface="+mn-cs"/>
              </a:rPr>
              <a:t>Ansvarlig: </a:t>
            </a:r>
            <a:r>
              <a:rPr kumimoji="0" lang="nb-NO" sz="1600" b="1" i="0" u="none" strike="noStrike" kern="1200" cap="none" spc="0" normalizeH="0" baseline="0" noProof="0" dirty="0" smtClean="0">
                <a:ln>
                  <a:noFill/>
                </a:ln>
                <a:solidFill>
                  <a:srgbClr val="5B9BD5">
                    <a:lumMod val="75000"/>
                  </a:srgbClr>
                </a:solidFill>
                <a:effectLst/>
                <a:uLnTx/>
                <a:uFillTx/>
                <a:latin typeface="Calibri" panose="020F0502020204030204"/>
                <a:ea typeface="+mn-ea"/>
                <a:cs typeface="+mn-cs"/>
              </a:rPr>
              <a:t>DSB, Kartverket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600" b="1" i="0" u="none" strike="noStrike" kern="1200" cap="none" spc="0" normalizeH="0" baseline="0" noProof="0" dirty="0">
                <a:ln>
                  <a:noFill/>
                </a:ln>
                <a:solidFill>
                  <a:srgbClr val="5B9BD5">
                    <a:lumMod val="75000"/>
                  </a:srgbClr>
                </a:solidFill>
                <a:effectLst/>
                <a:uLnTx/>
                <a:uFillTx/>
                <a:latin typeface="Calibri" panose="020F0502020204030204"/>
                <a:ea typeface="+mn-ea"/>
                <a:cs typeface="+mn-cs"/>
              </a:rPr>
              <a:t>Medvirkende: </a:t>
            </a:r>
            <a:r>
              <a:rPr kumimoji="0" lang="nb-NO" sz="1600" b="1" i="0" u="none" strike="noStrike" kern="1200" cap="none" spc="0" normalizeH="0" baseline="0" noProof="0" dirty="0" smtClean="0">
                <a:ln>
                  <a:noFill/>
                </a:ln>
                <a:solidFill>
                  <a:srgbClr val="5B9BD5">
                    <a:lumMod val="75000"/>
                  </a:srgbClr>
                </a:solidFill>
                <a:effectLst/>
                <a:uLnTx/>
                <a:uFillTx/>
                <a:latin typeface="Calibri" panose="020F0502020204030204"/>
                <a:ea typeface="+mn-ea"/>
                <a:cs typeface="+mn-cs"/>
              </a:rPr>
              <a:t>Politiet, Forsvaret, Helsedirektoratet</a:t>
            </a:r>
            <a:endParaRPr kumimoji="0" lang="nb-NO" sz="1600" b="1" i="0" u="none" strike="noStrike" kern="1200" cap="none" spc="0" normalizeH="0" baseline="0" noProof="0" dirty="0">
              <a:ln>
                <a:noFill/>
              </a:ln>
              <a:solidFill>
                <a:srgbClr val="5B9BD5">
                  <a:lumMod val="75000"/>
                </a:srgbClr>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600" b="1" i="0" u="none" strike="noStrike" kern="1200" cap="none" spc="0" normalizeH="0" baseline="0" noProof="0" dirty="0">
                <a:ln>
                  <a:noFill/>
                </a:ln>
                <a:solidFill>
                  <a:srgbClr val="5B9BD5">
                    <a:lumMod val="75000"/>
                  </a:srgbClr>
                </a:solidFill>
                <a:effectLst/>
                <a:uLnTx/>
                <a:uFillTx/>
                <a:latin typeface="Calibri" panose="020F0502020204030204"/>
                <a:ea typeface="+mn-ea"/>
                <a:cs typeface="+mn-cs"/>
              </a:rPr>
              <a:t>Delmål: 2.2, 2.1, 2.3, 1.1, 1.2, 3.1,.. </a:t>
            </a:r>
          </a:p>
        </p:txBody>
      </p:sp>
      <p:pic>
        <p:nvPicPr>
          <p:cNvPr id="6" name="Bilde 5" descr="Modellert flom ved sykehus" title="Flom-bilde"/>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9303696" y="1858200"/>
            <a:ext cx="1633577" cy="2065248"/>
          </a:xfrm>
          <a:prstGeom prst="rect">
            <a:avLst/>
          </a:prstGeom>
          <a:ln>
            <a:noFill/>
          </a:ln>
          <a:effectLst>
            <a:outerShdw blurRad="292100" dist="139700" dir="2700000" algn="tl" rotWithShape="0">
              <a:srgbClr val="333333">
                <a:alpha val="65000"/>
              </a:srgbClr>
            </a:outerShdw>
          </a:effectLst>
        </p:spPr>
      </p:pic>
      <p:pic>
        <p:nvPicPr>
          <p:cNvPr id="7" name="Bilde 6" descr="Kystverket" title="Berdskap"/>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169404" y="3762207"/>
            <a:ext cx="1951080" cy="1180389"/>
          </a:xfrm>
          <a:prstGeom prst="rect">
            <a:avLst/>
          </a:prstGeom>
          <a:ln>
            <a:noFill/>
          </a:ln>
          <a:effectLst>
            <a:outerShdw blurRad="292100" dist="139700" dir="2700000" algn="tl" rotWithShape="0">
              <a:srgbClr val="333333">
                <a:alpha val="65000"/>
              </a:srgbClr>
            </a:outerShdw>
          </a:effectLst>
        </p:spPr>
      </p:pic>
      <p:pic>
        <p:nvPicPr>
          <p:cNvPr id="8" name="Picture 2" descr="https://photos-5.dropbox.com/t/2/AACyT8pbZInXFEIeGNo1U7oqyU1EcOuLZf6k314E2WXUuQ/12/66069445/jpeg/32x32/3/1484074800/0/2/20130611__PEDERTORPMATHISEN_001.jpg/EMmZqTMY3gggAigC/C2dFFesYPB07PYaiwnNDbVH6cCaA6mveZ1KUsbXP3k0%2Cxu_RV6ti8n5B4Xse0hLQkdNHnJtdLyhxCrckd7x4LOc%2C-AiNbAKP7owYXt8U7YMCaKoS-3nAXR5Xqc7U84bvN4Y?size_mode=3&amp;dl=0&amp;size=800x600"/>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7611916" y="596243"/>
            <a:ext cx="2174469" cy="144874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10" name="Pil ned 9" descr="Pil" title="Pil"/>
          <p:cNvSpPr/>
          <p:nvPr/>
        </p:nvSpPr>
        <p:spPr>
          <a:xfrm>
            <a:off x="9855199" y="5286754"/>
            <a:ext cx="312616" cy="244601"/>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solidFill>
                <a:prstClr val="white"/>
              </a:solidFill>
            </a:endParaRPr>
          </a:p>
        </p:txBody>
      </p:sp>
      <p:sp>
        <p:nvSpPr>
          <p:cNvPr id="12" name="Pil ned 11" descr="Pil" title="Pil"/>
          <p:cNvSpPr/>
          <p:nvPr/>
        </p:nvSpPr>
        <p:spPr>
          <a:xfrm>
            <a:off x="8553813" y="5286753"/>
            <a:ext cx="312616" cy="244601"/>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solidFill>
                <a:prstClr val="white"/>
              </a:solidFill>
            </a:endParaRPr>
          </a:p>
        </p:txBody>
      </p:sp>
      <p:sp>
        <p:nvSpPr>
          <p:cNvPr id="4" name="Tittel 3" hidden="1"/>
          <p:cNvSpPr>
            <a:spLocks noGrp="1"/>
          </p:cNvSpPr>
          <p:nvPr>
            <p:ph type="title" idx="4294967295"/>
          </p:nvPr>
        </p:nvSpPr>
        <p:spPr/>
        <p:txBody>
          <a:bodyPr>
            <a:normAutofit fontScale="90000"/>
          </a:bodyPr>
          <a:lstStyle/>
          <a:p>
            <a:r>
              <a:rPr lang="en-US" dirty="0" err="1" smtClean="0"/>
              <a:t>Tiltak</a:t>
            </a:r>
            <a:r>
              <a:rPr lang="en-US" dirty="0" smtClean="0"/>
              <a:t> 15: </a:t>
            </a:r>
            <a:r>
              <a:rPr lang="en-US" dirty="0" err="1" smtClean="0"/>
              <a:t>En</a:t>
            </a:r>
            <a:r>
              <a:rPr lang="en-US" dirty="0" smtClean="0"/>
              <a:t> </a:t>
            </a:r>
            <a:r>
              <a:rPr lang="en-US" dirty="0" err="1" smtClean="0"/>
              <a:t>felles</a:t>
            </a:r>
            <a:r>
              <a:rPr lang="en-US" dirty="0" smtClean="0"/>
              <a:t> </a:t>
            </a:r>
            <a:r>
              <a:rPr lang="en-US" dirty="0" err="1" smtClean="0"/>
              <a:t>geografisk</a:t>
            </a:r>
            <a:r>
              <a:rPr lang="en-US" dirty="0" smtClean="0"/>
              <a:t> </a:t>
            </a:r>
            <a:r>
              <a:rPr lang="en-US" dirty="0" err="1" smtClean="0"/>
              <a:t>informasjonsbase</a:t>
            </a:r>
            <a:r>
              <a:rPr lang="en-US" dirty="0" smtClean="0"/>
              <a:t> for </a:t>
            </a:r>
            <a:r>
              <a:rPr lang="en-US" dirty="0" err="1" smtClean="0"/>
              <a:t>samfunnsikkerhet</a:t>
            </a:r>
            <a:r>
              <a:rPr lang="en-US" dirty="0" smtClean="0"/>
              <a:t> </a:t>
            </a:r>
            <a:r>
              <a:rPr lang="en-US" dirty="0" err="1" smtClean="0"/>
              <a:t>og</a:t>
            </a:r>
            <a:r>
              <a:rPr lang="en-US" dirty="0" smtClean="0"/>
              <a:t> </a:t>
            </a:r>
            <a:r>
              <a:rPr lang="en-US" dirty="0" err="1" smtClean="0"/>
              <a:t>beredskap</a:t>
            </a:r>
            <a:endParaRPr lang="en-US" dirty="0"/>
          </a:p>
        </p:txBody>
      </p:sp>
    </p:spTree>
    <p:extLst>
      <p:ext uri="{BB962C8B-B14F-4D97-AF65-F5344CB8AC3E}">
        <p14:creationId xmlns:p14="http://schemas.microsoft.com/office/powerpoint/2010/main" val="64468139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lternativ prosess 1" descr="tekstboks" title="tekstboks"/>
          <p:cNvSpPr/>
          <p:nvPr/>
        </p:nvSpPr>
        <p:spPr>
          <a:xfrm>
            <a:off x="769815" y="307975"/>
            <a:ext cx="10652369" cy="6221046"/>
          </a:xfrm>
          <a:prstGeom prst="flowChartAlternateProcess">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nb-NO" b="1" dirty="0">
              <a:solidFill>
                <a:srgbClr val="5B9BD5">
                  <a:lumMod val="75000"/>
                </a:srgbClr>
              </a:solidFill>
            </a:endParaRPr>
          </a:p>
        </p:txBody>
      </p:sp>
      <p:pic>
        <p:nvPicPr>
          <p:cNvPr id="3" name="Bilde 2" descr="4 deler&#10;innsamling av data&#10;lagring og forvaltning&#10;tilrettelegging og distribusjon&#10;tilgang og bruk " title="Hva tiltaket berøre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581094" y="5583419"/>
            <a:ext cx="5227584" cy="496360"/>
          </a:xfrm>
          <a:prstGeom prst="rect">
            <a:avLst/>
          </a:prstGeom>
        </p:spPr>
      </p:pic>
      <p:sp>
        <p:nvSpPr>
          <p:cNvPr id="6" name="TekstSylinder 5">
            <a:extLst>
              <a:ext uri="{FF2B5EF4-FFF2-40B4-BE49-F238E27FC236}">
                <a16:creationId xmlns:a16="http://schemas.microsoft.com/office/drawing/2014/main" xmlns="" id="{0DBF0E10-9451-443F-A91E-DBA6931451E5}"/>
              </a:ext>
            </a:extLst>
          </p:cNvPr>
          <p:cNvSpPr txBox="1"/>
          <p:nvPr/>
        </p:nvSpPr>
        <p:spPr>
          <a:xfrm>
            <a:off x="960485" y="633120"/>
            <a:ext cx="6964955" cy="5570756"/>
          </a:xfrm>
          <a:prstGeom prst="rect">
            <a:avLst/>
          </a:prstGeom>
          <a:noFill/>
        </p:spPr>
        <p:txBody>
          <a:bodyPr wrap="square" rtlCol="0">
            <a:spAutoFit/>
          </a:bodyPr>
          <a:lstStyle/>
          <a:p>
            <a:r>
              <a:rPr lang="nb-NO" b="1" dirty="0">
                <a:solidFill>
                  <a:srgbClr val="5B9BD5">
                    <a:lumMod val="75000"/>
                  </a:srgbClr>
                </a:solidFill>
              </a:rPr>
              <a:t>TILTAK </a:t>
            </a:r>
            <a:r>
              <a:rPr lang="nb-NO" b="1" dirty="0" smtClean="0">
                <a:solidFill>
                  <a:srgbClr val="5B9BD5">
                    <a:lumMod val="75000"/>
                  </a:srgbClr>
                </a:solidFill>
              </a:rPr>
              <a:t>16: </a:t>
            </a:r>
            <a:endParaRPr lang="nb-NO" dirty="0">
              <a:solidFill>
                <a:srgbClr val="5B9BD5">
                  <a:lumMod val="75000"/>
                </a:srgbClr>
              </a:solidFill>
            </a:endParaRPr>
          </a:p>
          <a:p>
            <a:r>
              <a:rPr lang="nb-NO" b="1" dirty="0">
                <a:solidFill>
                  <a:srgbClr val="44546A"/>
                </a:solidFill>
              </a:rPr>
              <a:t>UTNYTTE PUBLIKUMSBASERT DATAFANGST</a:t>
            </a:r>
          </a:p>
          <a:p>
            <a:endParaRPr lang="nb-NO" sz="1600" dirty="0" smtClean="0">
              <a:solidFill>
                <a:srgbClr val="44546A"/>
              </a:solidFill>
            </a:endParaRPr>
          </a:p>
          <a:p>
            <a:r>
              <a:rPr lang="nb-NO" sz="1600" dirty="0" smtClean="0">
                <a:solidFill>
                  <a:srgbClr val="44546A"/>
                </a:solidFill>
              </a:rPr>
              <a:t>Utnyttelse </a:t>
            </a:r>
            <a:r>
              <a:rPr lang="nb-NO" sz="1600" dirty="0">
                <a:solidFill>
                  <a:srgbClr val="44546A"/>
                </a:solidFill>
              </a:rPr>
              <a:t>av publikum og mobile sensorer til datafangst  – såkalt </a:t>
            </a:r>
            <a:r>
              <a:rPr lang="nb-NO" sz="1600" dirty="0" err="1">
                <a:solidFill>
                  <a:srgbClr val="44546A"/>
                </a:solidFill>
              </a:rPr>
              <a:t>crowdsourcing</a:t>
            </a:r>
            <a:r>
              <a:rPr lang="nb-NO" sz="1600" dirty="0">
                <a:solidFill>
                  <a:srgbClr val="44546A"/>
                </a:solidFill>
              </a:rPr>
              <a:t> – gir mulighet for supplerende datainnsamling til infrastrukturen. </a:t>
            </a:r>
          </a:p>
          <a:p>
            <a:endParaRPr lang="nb-NO" sz="1600" dirty="0">
              <a:solidFill>
                <a:srgbClr val="44546A"/>
              </a:solidFill>
            </a:endParaRPr>
          </a:p>
          <a:p>
            <a:pPr marL="285750" indent="-285750">
              <a:buFont typeface="Arial" panose="020B0604020202020204" pitchFamily="34" charset="0"/>
              <a:buChar char="•"/>
            </a:pPr>
            <a:r>
              <a:rPr lang="nb-NO" sz="1600" dirty="0">
                <a:solidFill>
                  <a:srgbClr val="44546A"/>
                </a:solidFill>
              </a:rPr>
              <a:t>Dokumentere erfaringene fra eksisterende </a:t>
            </a:r>
            <a:r>
              <a:rPr lang="nb-NO" sz="1600" dirty="0" err="1" smtClean="0">
                <a:solidFill>
                  <a:srgbClr val="44546A"/>
                </a:solidFill>
              </a:rPr>
              <a:t>crowdsourcings</a:t>
            </a:r>
            <a:r>
              <a:rPr lang="nb-NO" sz="1600" dirty="0" smtClean="0">
                <a:solidFill>
                  <a:srgbClr val="44546A"/>
                </a:solidFill>
              </a:rPr>
              <a:t>-løsninger som er i bruk i fagetater og kommuner.</a:t>
            </a:r>
            <a:endParaRPr lang="nb-NO" sz="1600" dirty="0">
              <a:solidFill>
                <a:srgbClr val="44546A"/>
              </a:solidFill>
            </a:endParaRPr>
          </a:p>
          <a:p>
            <a:pPr marL="285750" indent="-285750">
              <a:buFont typeface="Arial" panose="020B0604020202020204" pitchFamily="34" charset="0"/>
              <a:buChar char="•"/>
            </a:pPr>
            <a:r>
              <a:rPr lang="nb-NO" sz="1600" dirty="0">
                <a:solidFill>
                  <a:srgbClr val="44546A"/>
                </a:solidFill>
              </a:rPr>
              <a:t>Utrede hvordan det kan legges bedre til rette for å utnytte publikumsbasert datafangst, for eksempel til å melde feil eller i krisesituasjoner.</a:t>
            </a:r>
          </a:p>
          <a:p>
            <a:pPr marL="285750" indent="-285750">
              <a:buFont typeface="Arial" panose="020B0604020202020204" pitchFamily="34" charset="0"/>
              <a:buChar char="•"/>
            </a:pPr>
            <a:r>
              <a:rPr lang="nb-NO" sz="1600" dirty="0">
                <a:solidFill>
                  <a:srgbClr val="44546A"/>
                </a:solidFill>
              </a:rPr>
              <a:t>Avklare prinsipper for åpenhet og eierskap til publikumsgenererte data, og vurdere lovgrunnlaget for analyser/stordata. </a:t>
            </a:r>
          </a:p>
          <a:p>
            <a:pPr marL="285750" indent="-285750">
              <a:buFont typeface="Arial" panose="020B0604020202020204" pitchFamily="34" charset="0"/>
              <a:buChar char="•"/>
            </a:pPr>
            <a:r>
              <a:rPr lang="nb-NO" sz="1600" dirty="0">
                <a:solidFill>
                  <a:srgbClr val="44546A"/>
                </a:solidFill>
              </a:rPr>
              <a:t>Utvikle piloter og demonstratorer sammen med tjenesteytere, private organisasjoner og offentlige etater.</a:t>
            </a:r>
          </a:p>
          <a:p>
            <a:pPr marL="285750" indent="-285750">
              <a:buFont typeface="Arial" panose="020B0604020202020204" pitchFamily="34" charset="0"/>
              <a:buChar char="•"/>
            </a:pPr>
            <a:r>
              <a:rPr lang="nb-NO" sz="1600" dirty="0" smtClean="0">
                <a:solidFill>
                  <a:srgbClr val="44546A"/>
                </a:solidFill>
              </a:rPr>
              <a:t>Utrede </a:t>
            </a:r>
            <a:r>
              <a:rPr lang="nb-NO" sz="1600" dirty="0">
                <a:solidFill>
                  <a:srgbClr val="44546A"/>
                </a:solidFill>
              </a:rPr>
              <a:t>behovet for nye datastandarder og tjenester for datafangst, kvalitetsmerking og forvaltning av publikumsgenererte data</a:t>
            </a:r>
            <a:r>
              <a:rPr lang="nb-NO" sz="1600" dirty="0" smtClean="0">
                <a:solidFill>
                  <a:srgbClr val="44546A"/>
                </a:solidFill>
              </a:rPr>
              <a:t>.</a:t>
            </a:r>
          </a:p>
          <a:p>
            <a:pPr marL="285750" indent="-285750">
              <a:buFont typeface="Arial" panose="020B0604020202020204" pitchFamily="34" charset="0"/>
              <a:buChar char="•"/>
            </a:pPr>
            <a:r>
              <a:rPr lang="nb-NO" sz="1600" dirty="0">
                <a:solidFill>
                  <a:srgbClr val="44546A"/>
                </a:solidFill>
              </a:rPr>
              <a:t>Foreslå tiltak for videre </a:t>
            </a:r>
            <a:r>
              <a:rPr lang="nb-NO" sz="1600" dirty="0" smtClean="0">
                <a:solidFill>
                  <a:srgbClr val="44546A"/>
                </a:solidFill>
              </a:rPr>
              <a:t>utvikling og anvendelser.</a:t>
            </a:r>
            <a:endParaRPr lang="nb-NO" sz="1600" dirty="0">
              <a:solidFill>
                <a:srgbClr val="44546A"/>
              </a:solidFill>
            </a:endParaRPr>
          </a:p>
          <a:p>
            <a:endParaRPr lang="nb-NO" sz="1600" b="1" dirty="0">
              <a:solidFill>
                <a:srgbClr val="44546A"/>
              </a:solidFill>
            </a:endParaRPr>
          </a:p>
          <a:p>
            <a:r>
              <a:rPr lang="nb-NO" sz="1600" b="1" dirty="0">
                <a:solidFill>
                  <a:srgbClr val="5B9BD5">
                    <a:lumMod val="75000"/>
                  </a:srgbClr>
                </a:solidFill>
              </a:rPr>
              <a:t>Gjennomføring: 2019-2020 </a:t>
            </a:r>
          </a:p>
          <a:p>
            <a:r>
              <a:rPr lang="nb-NO" sz="1600" b="1" dirty="0">
                <a:solidFill>
                  <a:srgbClr val="5B9BD5">
                    <a:lumMod val="75000"/>
                  </a:srgbClr>
                </a:solidFill>
              </a:rPr>
              <a:t>Ansvarlig: </a:t>
            </a:r>
            <a:r>
              <a:rPr lang="nb-NO" sz="1600" b="1" dirty="0" smtClean="0">
                <a:solidFill>
                  <a:srgbClr val="5B9BD5">
                    <a:lumMod val="75000"/>
                  </a:srgbClr>
                </a:solidFill>
              </a:rPr>
              <a:t>Kartverket</a:t>
            </a:r>
          </a:p>
          <a:p>
            <a:r>
              <a:rPr lang="nb-NO" sz="1600" b="1" dirty="0">
                <a:solidFill>
                  <a:srgbClr val="5B9BD5">
                    <a:lumMod val="75000"/>
                  </a:srgbClr>
                </a:solidFill>
              </a:rPr>
              <a:t>Medvirkende: </a:t>
            </a:r>
            <a:r>
              <a:rPr lang="nb-NO" sz="1600" b="1" dirty="0" smtClean="0">
                <a:solidFill>
                  <a:srgbClr val="5B9BD5">
                    <a:lumMod val="75000"/>
                  </a:srgbClr>
                </a:solidFill>
              </a:rPr>
              <a:t>Fagetater, kommuner, privat sektor</a:t>
            </a:r>
            <a:endParaRPr lang="nb-NO" sz="1600" b="1" dirty="0">
              <a:solidFill>
                <a:srgbClr val="5B9BD5">
                  <a:lumMod val="75000"/>
                </a:srgbClr>
              </a:solidFill>
            </a:endParaRPr>
          </a:p>
          <a:p>
            <a:r>
              <a:rPr lang="nb-NO" sz="1600" b="1" dirty="0">
                <a:solidFill>
                  <a:srgbClr val="5B9BD5">
                    <a:lumMod val="75000"/>
                  </a:srgbClr>
                </a:solidFill>
              </a:rPr>
              <a:t>Delmål: 1.7</a:t>
            </a:r>
            <a:r>
              <a:rPr lang="nb-NO" sz="1600" b="1" dirty="0" smtClean="0">
                <a:solidFill>
                  <a:srgbClr val="5B9BD5">
                    <a:lumMod val="75000"/>
                  </a:srgbClr>
                </a:solidFill>
              </a:rPr>
              <a:t>, </a:t>
            </a:r>
            <a:r>
              <a:rPr lang="nb-NO" sz="1600" b="1" dirty="0">
                <a:solidFill>
                  <a:srgbClr val="5B9BD5">
                    <a:lumMod val="75000"/>
                  </a:srgbClr>
                </a:solidFill>
              </a:rPr>
              <a:t>2.4, 2.5</a:t>
            </a:r>
            <a:r>
              <a:rPr lang="nb-NO" sz="1600" b="1" dirty="0" smtClean="0">
                <a:solidFill>
                  <a:srgbClr val="5B9BD5">
                    <a:lumMod val="75000"/>
                  </a:srgbClr>
                </a:solidFill>
              </a:rPr>
              <a:t>, </a:t>
            </a:r>
            <a:endParaRPr lang="nb-NO" sz="1600" dirty="0">
              <a:solidFill>
                <a:prstClr val="black"/>
              </a:solidFill>
            </a:endParaRPr>
          </a:p>
        </p:txBody>
      </p:sp>
      <p:pic>
        <p:nvPicPr>
          <p:cNvPr id="7" name="Bilde 4" descr="Inntegning på nettbrett i felt" title="Crowd sourcing - sykkel-computer-data"/>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8844401" y="2582130"/>
            <a:ext cx="2203944" cy="139874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Bilde 7" descr="Crowd sourcing - sykkel-computer-data" title="Crowd sourcing - sykkel-computer-data"/>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844401" y="932367"/>
            <a:ext cx="2203944" cy="1377465"/>
          </a:xfrm>
          <a:prstGeom prst="rect">
            <a:avLst/>
          </a:prstGeom>
          <a:ln>
            <a:noFill/>
          </a:ln>
          <a:effectLst>
            <a:outerShdw blurRad="292100" dist="139700" dir="2700000" algn="tl" rotWithShape="0">
              <a:srgbClr val="333333">
                <a:alpha val="65000"/>
              </a:srgbClr>
            </a:outerShdw>
          </a:effectLst>
        </p:spPr>
      </p:pic>
      <p:sp>
        <p:nvSpPr>
          <p:cNvPr id="9" name="Pil ned 8" descr="Pil" title="Pil"/>
          <p:cNvSpPr/>
          <p:nvPr/>
        </p:nvSpPr>
        <p:spPr>
          <a:xfrm>
            <a:off x="6069101" y="5260628"/>
            <a:ext cx="312616" cy="244601"/>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solidFill>
                <a:prstClr val="white"/>
              </a:solidFill>
            </a:endParaRPr>
          </a:p>
        </p:txBody>
      </p:sp>
      <p:sp>
        <p:nvSpPr>
          <p:cNvPr id="11" name="Pil ned 10" descr="Pil" title="Pil"/>
          <p:cNvSpPr/>
          <p:nvPr/>
        </p:nvSpPr>
        <p:spPr>
          <a:xfrm>
            <a:off x="7291094" y="5255302"/>
            <a:ext cx="312616" cy="244601"/>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solidFill>
                <a:prstClr val="white"/>
              </a:solidFill>
            </a:endParaRPr>
          </a:p>
        </p:txBody>
      </p:sp>
      <p:sp>
        <p:nvSpPr>
          <p:cNvPr id="4" name="Tittel 3" hidden="1"/>
          <p:cNvSpPr>
            <a:spLocks noGrp="1"/>
          </p:cNvSpPr>
          <p:nvPr>
            <p:ph type="title" idx="4294967295"/>
          </p:nvPr>
        </p:nvSpPr>
        <p:spPr/>
        <p:txBody>
          <a:bodyPr/>
          <a:lstStyle/>
          <a:p>
            <a:r>
              <a:rPr lang="en-US" dirty="0" err="1" smtClean="0"/>
              <a:t>Tiltak</a:t>
            </a:r>
            <a:r>
              <a:rPr lang="en-US" dirty="0" smtClean="0"/>
              <a:t> 16: </a:t>
            </a:r>
            <a:r>
              <a:rPr lang="en-US" dirty="0" err="1" smtClean="0"/>
              <a:t>Utnytte</a:t>
            </a:r>
            <a:r>
              <a:rPr lang="en-US" dirty="0" smtClean="0"/>
              <a:t> </a:t>
            </a:r>
            <a:r>
              <a:rPr lang="en-US" dirty="0" err="1" smtClean="0"/>
              <a:t>publikumsbasert</a:t>
            </a:r>
            <a:r>
              <a:rPr lang="en-US" dirty="0" smtClean="0"/>
              <a:t> </a:t>
            </a:r>
            <a:r>
              <a:rPr lang="en-US" dirty="0" err="1" smtClean="0"/>
              <a:t>datafangst</a:t>
            </a:r>
            <a:endParaRPr lang="en-US" dirty="0"/>
          </a:p>
        </p:txBody>
      </p:sp>
    </p:spTree>
    <p:extLst>
      <p:ext uri="{BB962C8B-B14F-4D97-AF65-F5344CB8AC3E}">
        <p14:creationId xmlns:p14="http://schemas.microsoft.com/office/powerpoint/2010/main" val="344330161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e 2" descr="4 deler&#10;innsamling av data&#10;lagring og forvaltning&#10;tilrettelegging og distribusjon&#10;tilgang og bruk " title="Hva tiltaket berøre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581094" y="5583419"/>
            <a:ext cx="5227584" cy="496360"/>
          </a:xfrm>
          <a:prstGeom prst="rect">
            <a:avLst/>
          </a:prstGeom>
        </p:spPr>
      </p:pic>
      <p:sp>
        <p:nvSpPr>
          <p:cNvPr id="4" name="TekstSylinder 3">
            <a:extLst>
              <a:ext uri="{FF2B5EF4-FFF2-40B4-BE49-F238E27FC236}">
                <a16:creationId xmlns:a16="http://schemas.microsoft.com/office/drawing/2014/main" xmlns="" id="{9B14A9FE-5D2A-4F14-B3F9-B7DA0404E46F}"/>
              </a:ext>
            </a:extLst>
          </p:cNvPr>
          <p:cNvSpPr txBox="1"/>
          <p:nvPr/>
        </p:nvSpPr>
        <p:spPr>
          <a:xfrm>
            <a:off x="1017768" y="540272"/>
            <a:ext cx="6885830" cy="5847755"/>
          </a:xfrm>
          <a:prstGeom prst="rect">
            <a:avLst/>
          </a:prstGeom>
          <a:noFill/>
        </p:spPr>
        <p:txBody>
          <a:bodyPr wrap="square" rtlCol="0">
            <a:spAutoFit/>
          </a:bodyPr>
          <a:lstStyle/>
          <a:p>
            <a:r>
              <a:rPr lang="nb-NO" b="1" dirty="0">
                <a:solidFill>
                  <a:srgbClr val="5B9BD5">
                    <a:lumMod val="75000"/>
                  </a:srgbClr>
                </a:solidFill>
              </a:rPr>
              <a:t>TILTAK </a:t>
            </a:r>
            <a:r>
              <a:rPr lang="nb-NO" b="1" dirty="0" smtClean="0">
                <a:solidFill>
                  <a:srgbClr val="5B9BD5">
                    <a:lumMod val="75000"/>
                  </a:srgbClr>
                </a:solidFill>
              </a:rPr>
              <a:t>17: </a:t>
            </a:r>
            <a:endParaRPr lang="nb-NO" dirty="0">
              <a:solidFill>
                <a:srgbClr val="5B9BD5">
                  <a:lumMod val="75000"/>
                </a:srgbClr>
              </a:solidFill>
            </a:endParaRPr>
          </a:p>
          <a:p>
            <a:r>
              <a:rPr lang="nb-NO" b="1" dirty="0">
                <a:solidFill>
                  <a:srgbClr val="44546A"/>
                </a:solidFill>
              </a:rPr>
              <a:t>VIDEREUTVIKLE GEONORGE SOM PLATTFORM FOR NASJONAL</a:t>
            </a:r>
            <a:br>
              <a:rPr lang="nb-NO" b="1" dirty="0">
                <a:solidFill>
                  <a:srgbClr val="44546A"/>
                </a:solidFill>
              </a:rPr>
            </a:br>
            <a:r>
              <a:rPr lang="nb-NO" b="1" dirty="0">
                <a:solidFill>
                  <a:srgbClr val="44546A"/>
                </a:solidFill>
              </a:rPr>
              <a:t>TJENESTEBASERT INFRASTRUKTUR FOR GEOGRAFISKE DATA</a:t>
            </a:r>
            <a:endParaRPr lang="nb-NO" dirty="0">
              <a:solidFill>
                <a:srgbClr val="44546A"/>
              </a:solidFill>
            </a:endParaRPr>
          </a:p>
          <a:p>
            <a:endParaRPr lang="nb-NO" sz="1600" dirty="0" smtClean="0">
              <a:solidFill>
                <a:srgbClr val="44546A"/>
              </a:solidFill>
            </a:endParaRPr>
          </a:p>
          <a:p>
            <a:r>
              <a:rPr lang="nb-NO" sz="1600" dirty="0" smtClean="0">
                <a:solidFill>
                  <a:srgbClr val="44546A"/>
                </a:solidFill>
              </a:rPr>
              <a:t>Geonorge </a:t>
            </a:r>
            <a:r>
              <a:rPr lang="nb-NO" sz="1600" dirty="0">
                <a:solidFill>
                  <a:srgbClr val="44546A"/>
                </a:solidFill>
              </a:rPr>
              <a:t>skal sikre en effektiv dataflyt på tvers av sektorer og nivåer i samfunnet, og vil ha stor betydning for digitalisering og verdiskapning i både offentlig og privat sektor.</a:t>
            </a:r>
          </a:p>
          <a:p>
            <a:r>
              <a:rPr lang="nb-NO" sz="1600" dirty="0">
                <a:solidFill>
                  <a:srgbClr val="44546A"/>
                </a:solidFill>
              </a:rPr>
              <a:t> </a:t>
            </a:r>
          </a:p>
          <a:p>
            <a:pPr marL="285750" indent="-285750">
              <a:buFont typeface="Arial" panose="020B0604020202020204" pitchFamily="34" charset="0"/>
              <a:buChar char="•"/>
            </a:pPr>
            <a:r>
              <a:rPr lang="nb-NO" sz="1600" dirty="0">
                <a:solidFill>
                  <a:srgbClr val="44546A"/>
                </a:solidFill>
              </a:rPr>
              <a:t>Løfte og videreutvikle </a:t>
            </a:r>
            <a:r>
              <a:rPr lang="nb-NO" sz="1600" dirty="0" err="1">
                <a:solidFill>
                  <a:srgbClr val="44546A"/>
                </a:solidFill>
              </a:rPr>
              <a:t>Geonorge</a:t>
            </a:r>
            <a:r>
              <a:rPr lang="nb-NO" sz="1600" dirty="0">
                <a:solidFill>
                  <a:srgbClr val="44546A"/>
                </a:solidFill>
              </a:rPr>
              <a:t> som nasjonal felleskomponent, med standardiserte grensesnitt som enkelt lar seg integrere i brukerapplikasjoner.</a:t>
            </a:r>
          </a:p>
          <a:p>
            <a:pPr marL="285750" indent="-285750">
              <a:buFont typeface="Arial" panose="020B0604020202020204" pitchFamily="34" charset="0"/>
              <a:buChar char="•"/>
            </a:pPr>
            <a:r>
              <a:rPr lang="nb-NO" sz="1600" dirty="0" smtClean="0">
                <a:solidFill>
                  <a:srgbClr val="44546A"/>
                </a:solidFill>
              </a:rPr>
              <a:t>Videreutvikle Geonorge som felles informasjonskanal mellom aktørene.</a:t>
            </a:r>
          </a:p>
          <a:p>
            <a:pPr marL="285750" indent="-285750">
              <a:buFont typeface="Arial" panose="020B0604020202020204" pitchFamily="34" charset="0"/>
              <a:buChar char="•"/>
            </a:pPr>
            <a:r>
              <a:rPr lang="nb-NO" sz="1600" dirty="0" smtClean="0">
                <a:solidFill>
                  <a:srgbClr val="44546A"/>
                </a:solidFill>
              </a:rPr>
              <a:t>Skape </a:t>
            </a:r>
            <a:r>
              <a:rPr lang="nb-NO" sz="1600" dirty="0">
                <a:solidFill>
                  <a:srgbClr val="44546A"/>
                </a:solidFill>
              </a:rPr>
              <a:t>forutsigbarhet for aktører som er avhengige av god tilgjengelighet til data.</a:t>
            </a:r>
          </a:p>
          <a:p>
            <a:pPr marL="285750" indent="-285750">
              <a:buFont typeface="Arial" panose="020B0604020202020204" pitchFamily="34" charset="0"/>
              <a:buChar char="•"/>
            </a:pPr>
            <a:r>
              <a:rPr lang="nb-NO" sz="1600" dirty="0">
                <a:solidFill>
                  <a:srgbClr val="44546A"/>
                </a:solidFill>
              </a:rPr>
              <a:t>Stille krav til bruk av </a:t>
            </a:r>
            <a:r>
              <a:rPr lang="nb-NO" sz="1600" dirty="0" err="1">
                <a:solidFill>
                  <a:srgbClr val="44546A"/>
                </a:solidFill>
              </a:rPr>
              <a:t>Geonorge</a:t>
            </a:r>
            <a:r>
              <a:rPr lang="nb-NO" sz="1600" dirty="0">
                <a:solidFill>
                  <a:srgbClr val="44546A"/>
                </a:solidFill>
              </a:rPr>
              <a:t> i relevante regelverk og rundskriv, og slik sikre vedvarende kvalitet på datainnholdet. </a:t>
            </a:r>
          </a:p>
          <a:p>
            <a:pPr marL="285750" indent="-285750">
              <a:buFont typeface="Arial" panose="020B0604020202020204" pitchFamily="34" charset="0"/>
              <a:buChar char="•"/>
            </a:pPr>
            <a:r>
              <a:rPr lang="nb-NO" sz="1600" dirty="0">
                <a:solidFill>
                  <a:srgbClr val="44546A"/>
                </a:solidFill>
              </a:rPr>
              <a:t>Sikre finansiering av den videre </a:t>
            </a:r>
            <a:r>
              <a:rPr lang="nb-NO" sz="1600" dirty="0" smtClean="0">
                <a:solidFill>
                  <a:srgbClr val="44546A"/>
                </a:solidFill>
              </a:rPr>
              <a:t>drift og utvikling </a:t>
            </a:r>
            <a:r>
              <a:rPr lang="nb-NO" sz="1600" dirty="0">
                <a:solidFill>
                  <a:srgbClr val="44546A"/>
                </a:solidFill>
              </a:rPr>
              <a:t>av Geonorge.</a:t>
            </a:r>
          </a:p>
          <a:p>
            <a:pPr marL="285750" indent="-285750">
              <a:buFont typeface="Arial" panose="020B0604020202020204" pitchFamily="34" charset="0"/>
              <a:buChar char="•"/>
            </a:pPr>
            <a:r>
              <a:rPr lang="nb-NO" sz="1600" dirty="0">
                <a:solidFill>
                  <a:srgbClr val="44546A"/>
                </a:solidFill>
              </a:rPr>
              <a:t>Avklare sammenhengen mellom </a:t>
            </a:r>
            <a:r>
              <a:rPr lang="nb-NO" sz="1600" dirty="0" err="1">
                <a:solidFill>
                  <a:srgbClr val="44546A"/>
                </a:solidFill>
              </a:rPr>
              <a:t>Geonorge</a:t>
            </a:r>
            <a:r>
              <a:rPr lang="nb-NO" sz="1600" dirty="0">
                <a:solidFill>
                  <a:srgbClr val="44546A"/>
                </a:solidFill>
              </a:rPr>
              <a:t> og andre infrastrukturer (data.norge.no, nasjonale forskningsinfrastrukturer, etc.).</a:t>
            </a:r>
          </a:p>
          <a:p>
            <a:endParaRPr lang="nb-NO" sz="1600" dirty="0">
              <a:solidFill>
                <a:srgbClr val="44546A"/>
              </a:solidFill>
            </a:endParaRPr>
          </a:p>
          <a:p>
            <a:r>
              <a:rPr lang="nb-NO" sz="1600" b="1" dirty="0">
                <a:solidFill>
                  <a:srgbClr val="5B9BD5">
                    <a:lumMod val="75000"/>
                  </a:srgbClr>
                </a:solidFill>
              </a:rPr>
              <a:t>Gjennomføring: </a:t>
            </a:r>
            <a:r>
              <a:rPr lang="nb-NO" sz="1600" b="1" dirty="0" smtClean="0">
                <a:solidFill>
                  <a:srgbClr val="5B9BD5">
                    <a:lumMod val="75000"/>
                  </a:srgbClr>
                </a:solidFill>
              </a:rPr>
              <a:t>Løpende </a:t>
            </a:r>
          </a:p>
          <a:p>
            <a:r>
              <a:rPr lang="nb-NO" sz="1600" b="1" dirty="0" smtClean="0">
                <a:solidFill>
                  <a:srgbClr val="5B9BD5">
                    <a:lumMod val="75000"/>
                  </a:srgbClr>
                </a:solidFill>
              </a:rPr>
              <a:t>Ansvarlig</a:t>
            </a:r>
            <a:r>
              <a:rPr lang="nb-NO" sz="1600" b="1" dirty="0">
                <a:solidFill>
                  <a:srgbClr val="5B9BD5">
                    <a:lumMod val="75000"/>
                  </a:srgbClr>
                </a:solidFill>
              </a:rPr>
              <a:t>: Kartverket</a:t>
            </a:r>
          </a:p>
          <a:p>
            <a:r>
              <a:rPr lang="nb-NO" sz="1600" b="1" dirty="0">
                <a:solidFill>
                  <a:srgbClr val="5B9BD5">
                    <a:lumMod val="75000"/>
                  </a:srgbClr>
                </a:solidFill>
              </a:rPr>
              <a:t>Medvirkende: Norge digitalt-parter</a:t>
            </a:r>
          </a:p>
          <a:p>
            <a:r>
              <a:rPr lang="nb-NO" sz="1600" b="1" dirty="0" smtClean="0">
                <a:solidFill>
                  <a:srgbClr val="5B9BD5">
                    <a:lumMod val="75000"/>
                  </a:srgbClr>
                </a:solidFill>
              </a:rPr>
              <a:t>Delmål</a:t>
            </a:r>
            <a:r>
              <a:rPr lang="nb-NO" sz="1600" b="1" dirty="0">
                <a:solidFill>
                  <a:srgbClr val="5B9BD5">
                    <a:lumMod val="75000"/>
                  </a:srgbClr>
                </a:solidFill>
              </a:rPr>
              <a:t>: 2.1</a:t>
            </a:r>
            <a:endParaRPr lang="nb-NO" sz="1600" dirty="0">
              <a:solidFill>
                <a:prstClr val="black"/>
              </a:solidFill>
            </a:endParaRPr>
          </a:p>
        </p:txBody>
      </p:sp>
      <p:pic>
        <p:nvPicPr>
          <p:cNvPr id="5" name="Bilde 4" descr="Node i geografisk infrastruktur - bruk i mange sektorer" title="Geonorge som node"/>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044872" y="1690688"/>
            <a:ext cx="3042817" cy="1727520"/>
          </a:xfrm>
          <a:prstGeom prst="rect">
            <a:avLst/>
          </a:prstGeom>
          <a:ln>
            <a:noFill/>
          </a:ln>
          <a:effectLst>
            <a:outerShdw blurRad="292100" dist="139700" dir="2700000" algn="tl" rotWithShape="0">
              <a:srgbClr val="333333">
                <a:alpha val="65000"/>
              </a:srgbClr>
            </a:outerShdw>
          </a:effectLst>
        </p:spPr>
      </p:pic>
      <p:sp>
        <p:nvSpPr>
          <p:cNvPr id="11" name="Pil ned 10" descr="Pil" title="Pil"/>
          <p:cNvSpPr/>
          <p:nvPr/>
        </p:nvSpPr>
        <p:spPr>
          <a:xfrm>
            <a:off x="9855199" y="5247565"/>
            <a:ext cx="312616" cy="244601"/>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solidFill>
                <a:prstClr val="white"/>
              </a:solidFill>
            </a:endParaRPr>
          </a:p>
        </p:txBody>
      </p:sp>
      <p:sp>
        <p:nvSpPr>
          <p:cNvPr id="2" name="Tittel 1" hidden="1"/>
          <p:cNvSpPr>
            <a:spLocks noGrp="1"/>
          </p:cNvSpPr>
          <p:nvPr>
            <p:ph type="title" idx="4294967295"/>
          </p:nvPr>
        </p:nvSpPr>
        <p:spPr/>
        <p:txBody>
          <a:bodyPr>
            <a:normAutofit fontScale="90000"/>
          </a:bodyPr>
          <a:lstStyle/>
          <a:p>
            <a:r>
              <a:rPr lang="en-US" dirty="0" err="1" smtClean="0"/>
              <a:t>Tiltak</a:t>
            </a:r>
            <a:r>
              <a:rPr lang="en-US" dirty="0" smtClean="0"/>
              <a:t> 17: </a:t>
            </a:r>
            <a:r>
              <a:rPr lang="en-US" dirty="0" err="1" smtClean="0"/>
              <a:t>Videreutvikle</a:t>
            </a:r>
            <a:r>
              <a:rPr lang="en-US" baseline="0" dirty="0" smtClean="0"/>
              <a:t> Geonorge </a:t>
            </a:r>
            <a:r>
              <a:rPr lang="en-US" baseline="0" dirty="0" err="1" smtClean="0"/>
              <a:t>som</a:t>
            </a:r>
            <a:r>
              <a:rPr lang="en-US" baseline="0" dirty="0" smtClean="0"/>
              <a:t> platform for </a:t>
            </a:r>
            <a:r>
              <a:rPr lang="en-US" baseline="0" dirty="0" err="1" smtClean="0"/>
              <a:t>nasjonal</a:t>
            </a:r>
            <a:r>
              <a:rPr lang="en-US" baseline="0" dirty="0" smtClean="0"/>
              <a:t> </a:t>
            </a:r>
            <a:r>
              <a:rPr lang="en-US" baseline="0" dirty="0" err="1" smtClean="0"/>
              <a:t>tjenestebasert</a:t>
            </a:r>
            <a:r>
              <a:rPr lang="en-US" baseline="0" dirty="0" smtClean="0"/>
              <a:t> </a:t>
            </a:r>
            <a:r>
              <a:rPr lang="en-US" baseline="0" dirty="0" err="1" smtClean="0"/>
              <a:t>infrastruktur</a:t>
            </a:r>
            <a:r>
              <a:rPr lang="en-US" baseline="0" dirty="0" smtClean="0"/>
              <a:t> for </a:t>
            </a:r>
            <a:r>
              <a:rPr lang="en-US" baseline="0" dirty="0" err="1" smtClean="0"/>
              <a:t>geografiske</a:t>
            </a:r>
            <a:r>
              <a:rPr lang="en-US" baseline="0" dirty="0" smtClean="0"/>
              <a:t> data</a:t>
            </a:r>
            <a:endParaRPr lang="en-US" dirty="0"/>
          </a:p>
        </p:txBody>
      </p:sp>
    </p:spTree>
    <p:extLst>
      <p:ext uri="{BB962C8B-B14F-4D97-AF65-F5344CB8AC3E}">
        <p14:creationId xmlns:p14="http://schemas.microsoft.com/office/powerpoint/2010/main" val="304170373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e 3" descr="4 deler&#10;innsamling av data&#10;lagring og forvaltning&#10;tilrettelegging og distribusjon&#10;tilgang og bruk " title="Hva tiltaket berøre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884071" y="5583419"/>
            <a:ext cx="5227584" cy="496360"/>
          </a:xfrm>
          <a:prstGeom prst="rect">
            <a:avLst/>
          </a:prstGeom>
        </p:spPr>
      </p:pic>
      <p:sp>
        <p:nvSpPr>
          <p:cNvPr id="8" name="TekstSylinder 7">
            <a:extLst>
              <a:ext uri="{FF2B5EF4-FFF2-40B4-BE49-F238E27FC236}">
                <a16:creationId xmlns:a16="http://schemas.microsoft.com/office/drawing/2014/main" xmlns="" id="{5F216B73-89B9-432A-9FC6-EC93A41D2D3C}"/>
              </a:ext>
            </a:extLst>
          </p:cNvPr>
          <p:cNvSpPr txBox="1"/>
          <p:nvPr/>
        </p:nvSpPr>
        <p:spPr>
          <a:xfrm>
            <a:off x="1020212" y="630531"/>
            <a:ext cx="8265503" cy="5816977"/>
          </a:xfrm>
          <a:prstGeom prst="rect">
            <a:avLst/>
          </a:prstGeom>
          <a:noFill/>
        </p:spPr>
        <p:txBody>
          <a:bodyPr wrap="square" rtlCol="0">
            <a:spAutoFit/>
          </a:bodyPr>
          <a:lstStyle/>
          <a:p>
            <a:r>
              <a:rPr lang="nb-NO" b="1" dirty="0">
                <a:solidFill>
                  <a:srgbClr val="5B9BD5">
                    <a:lumMod val="75000"/>
                  </a:srgbClr>
                </a:solidFill>
              </a:rPr>
              <a:t>TILTAK </a:t>
            </a:r>
            <a:r>
              <a:rPr lang="nb-NO" b="1" dirty="0" smtClean="0">
                <a:solidFill>
                  <a:srgbClr val="5B9BD5">
                    <a:lumMod val="75000"/>
                  </a:srgbClr>
                </a:solidFill>
              </a:rPr>
              <a:t>18: </a:t>
            </a:r>
            <a:endParaRPr lang="nb-NO" dirty="0">
              <a:solidFill>
                <a:srgbClr val="5B9BD5">
                  <a:lumMod val="75000"/>
                </a:srgbClr>
              </a:solidFill>
            </a:endParaRPr>
          </a:p>
          <a:p>
            <a:r>
              <a:rPr lang="nb-NO" b="1" dirty="0" smtClean="0">
                <a:solidFill>
                  <a:srgbClr val="44546A"/>
                </a:solidFill>
              </a:rPr>
              <a:t>RAMMEVERK </a:t>
            </a:r>
            <a:r>
              <a:rPr lang="nb-NO" b="1" dirty="0">
                <a:solidFill>
                  <a:srgbClr val="44546A"/>
                </a:solidFill>
              </a:rPr>
              <a:t>FOR TEKNOLOGISK SAMVIRKE</a:t>
            </a:r>
          </a:p>
          <a:p>
            <a:endParaRPr lang="nb-NO" sz="1600" dirty="0" smtClean="0">
              <a:solidFill>
                <a:srgbClr val="44546A"/>
              </a:solidFill>
            </a:endParaRPr>
          </a:p>
          <a:p>
            <a:r>
              <a:rPr lang="nb-NO" sz="1600" dirty="0">
                <a:solidFill>
                  <a:srgbClr val="44546A"/>
                </a:solidFill>
              </a:rPr>
              <a:t>Teknologiene som etableres for å håndtere geografisk informasjon på nasjonalt nivå må fungere sammen. Et rammeverk for teknologisk samvirke i Norge blir viktig dokumentasjon til bruk i spesifisering og kravsetting – også overfor leverandører</a:t>
            </a:r>
            <a:r>
              <a:rPr lang="nb-NO" sz="1600" dirty="0" smtClean="0">
                <a:solidFill>
                  <a:srgbClr val="44546A"/>
                </a:solidFill>
              </a:rPr>
              <a:t>.</a:t>
            </a:r>
          </a:p>
          <a:p>
            <a:endParaRPr lang="nb-NO" sz="1600" dirty="0">
              <a:solidFill>
                <a:srgbClr val="44546A"/>
              </a:solidFill>
            </a:endParaRPr>
          </a:p>
          <a:p>
            <a:pPr marL="285750" indent="-285750">
              <a:buFont typeface="Arial" panose="020B0604020202020204" pitchFamily="34" charset="0"/>
              <a:buChar char="•"/>
            </a:pPr>
            <a:r>
              <a:rPr lang="nb-NO" sz="1600" dirty="0">
                <a:solidFill>
                  <a:srgbClr val="44546A"/>
                </a:solidFill>
              </a:rPr>
              <a:t>Etablere en arbeidsgruppe med deltakelse fra både offentlig (stat/kommune) og privat sektor.</a:t>
            </a:r>
          </a:p>
          <a:p>
            <a:pPr marL="285750" indent="-285750">
              <a:buFont typeface="Arial" panose="020B0604020202020204" pitchFamily="34" charset="0"/>
              <a:buChar char="•"/>
            </a:pPr>
            <a:r>
              <a:rPr lang="nb-NO" sz="1600" dirty="0" smtClean="0">
                <a:solidFill>
                  <a:srgbClr val="44546A"/>
                </a:solidFill>
              </a:rPr>
              <a:t>Definere </a:t>
            </a:r>
            <a:r>
              <a:rPr lang="nb-NO" sz="1600" dirty="0">
                <a:solidFill>
                  <a:srgbClr val="44546A"/>
                </a:solidFill>
              </a:rPr>
              <a:t>tekniske krav og anbefalinger vedrørende </a:t>
            </a:r>
            <a:r>
              <a:rPr lang="nb-NO" sz="1600" dirty="0" err="1">
                <a:solidFill>
                  <a:srgbClr val="44546A"/>
                </a:solidFill>
              </a:rPr>
              <a:t>interoperabilitet</a:t>
            </a:r>
            <a:r>
              <a:rPr lang="nb-NO" sz="1600" dirty="0">
                <a:solidFill>
                  <a:srgbClr val="44546A"/>
                </a:solidFill>
              </a:rPr>
              <a:t> for å sikre en operasjonell geografisk infrastruktur. Dette omfatter blant annet data (herunder koordinatsystemer), metadata, tjenester (herunder om formater), modellering og registerinformasjon. </a:t>
            </a:r>
          </a:p>
          <a:p>
            <a:pPr marL="285750" indent="-285750">
              <a:buFont typeface="Arial" panose="020B0604020202020204" pitchFamily="34" charset="0"/>
              <a:buChar char="•"/>
            </a:pPr>
            <a:r>
              <a:rPr lang="nb-NO" sz="1600" dirty="0" smtClean="0">
                <a:solidFill>
                  <a:srgbClr val="44546A"/>
                </a:solidFill>
              </a:rPr>
              <a:t>Sørge </a:t>
            </a:r>
            <a:r>
              <a:rPr lang="nb-NO" sz="1600" dirty="0">
                <a:solidFill>
                  <a:srgbClr val="44546A"/>
                </a:solidFill>
              </a:rPr>
              <a:t>for at krav og anbefalinger tar utgangspunkt i lover, forskrifter, vedtatte arkitekturprinsipper og andre overordnede føringer. </a:t>
            </a:r>
          </a:p>
          <a:p>
            <a:pPr marL="285750" indent="-285750">
              <a:buFont typeface="Arial" panose="020B0604020202020204" pitchFamily="34" charset="0"/>
              <a:buChar char="•"/>
            </a:pPr>
            <a:r>
              <a:rPr lang="nb-NO" sz="1600" dirty="0">
                <a:solidFill>
                  <a:srgbClr val="44546A"/>
                </a:solidFill>
              </a:rPr>
              <a:t>Krav og anbefalinger på </a:t>
            </a:r>
            <a:r>
              <a:rPr lang="nb-NO" sz="1600" dirty="0" err="1">
                <a:solidFill>
                  <a:srgbClr val="44546A"/>
                </a:solidFill>
              </a:rPr>
              <a:t>geodataområdet</a:t>
            </a:r>
            <a:r>
              <a:rPr lang="nb-NO" sz="1600" dirty="0">
                <a:solidFill>
                  <a:srgbClr val="44546A"/>
                </a:solidFill>
              </a:rPr>
              <a:t> skal sikre horisontal integrasjon med annen infrastruktur (ITS, BIM, etc.) og vertikal integrasjon med gjeldende IKT-politikk, dette med tanke på hvordan de store infrastrukturene henger sammen..</a:t>
            </a:r>
          </a:p>
          <a:p>
            <a:pPr marL="285750" indent="-285750">
              <a:buFont typeface="Arial" panose="020B0604020202020204" pitchFamily="34" charset="0"/>
              <a:buChar char="•"/>
            </a:pPr>
            <a:r>
              <a:rPr lang="nb-NO" sz="1600" dirty="0">
                <a:solidFill>
                  <a:srgbClr val="44546A"/>
                </a:solidFill>
              </a:rPr>
              <a:t>Arbeidet knyttes opp mot europeiske </a:t>
            </a:r>
            <a:r>
              <a:rPr lang="nb-NO" sz="1600" dirty="0" err="1">
                <a:solidFill>
                  <a:srgbClr val="44546A"/>
                </a:solidFill>
              </a:rPr>
              <a:t>interoperabilitets</a:t>
            </a:r>
            <a:r>
              <a:rPr lang="nb-NO" sz="1600" dirty="0">
                <a:solidFill>
                  <a:srgbClr val="44546A"/>
                </a:solidFill>
              </a:rPr>
              <a:t>-initiativ innenfor rammen av INSPIRE og ISA². </a:t>
            </a:r>
          </a:p>
          <a:p>
            <a:endParaRPr lang="nb-NO" sz="1600" dirty="0">
              <a:solidFill>
                <a:srgbClr val="44546A"/>
              </a:solidFill>
            </a:endParaRPr>
          </a:p>
          <a:p>
            <a:r>
              <a:rPr lang="nb-NO" sz="1600" b="1" dirty="0">
                <a:solidFill>
                  <a:srgbClr val="5B9BD5">
                    <a:lumMod val="75000"/>
                  </a:srgbClr>
                </a:solidFill>
              </a:rPr>
              <a:t>Gjennomføring: 2018-2019 </a:t>
            </a:r>
          </a:p>
          <a:p>
            <a:r>
              <a:rPr lang="nb-NO" sz="1600" b="1" dirty="0">
                <a:solidFill>
                  <a:srgbClr val="5B9BD5">
                    <a:lumMod val="75000"/>
                  </a:srgbClr>
                </a:solidFill>
              </a:rPr>
              <a:t>Ansvarlig: Kartverket</a:t>
            </a:r>
          </a:p>
          <a:p>
            <a:r>
              <a:rPr lang="nb-NO" sz="1600" b="1" dirty="0">
                <a:solidFill>
                  <a:srgbClr val="5B9BD5">
                    <a:lumMod val="75000"/>
                  </a:srgbClr>
                </a:solidFill>
              </a:rPr>
              <a:t>Medvirkende: </a:t>
            </a:r>
            <a:r>
              <a:rPr lang="nb-NO" sz="1600" b="1" dirty="0" smtClean="0">
                <a:solidFill>
                  <a:srgbClr val="5B9BD5">
                    <a:lumMod val="75000"/>
                  </a:srgbClr>
                </a:solidFill>
              </a:rPr>
              <a:t>DIFI, Fagetater, kommuner, privat sektor </a:t>
            </a:r>
            <a:endParaRPr lang="nb-NO" sz="1600" b="1" dirty="0">
              <a:solidFill>
                <a:srgbClr val="5B9BD5">
                  <a:lumMod val="75000"/>
                </a:srgbClr>
              </a:solidFill>
            </a:endParaRPr>
          </a:p>
          <a:p>
            <a:r>
              <a:rPr lang="nb-NO" sz="1600" b="1" dirty="0">
                <a:solidFill>
                  <a:srgbClr val="5B9BD5">
                    <a:lumMod val="75000"/>
                  </a:srgbClr>
                </a:solidFill>
              </a:rPr>
              <a:t>Delmål: 2.8, 2.2, 2.1, 3.1, 3.2, …..</a:t>
            </a:r>
          </a:p>
        </p:txBody>
      </p:sp>
      <p:sp>
        <p:nvSpPr>
          <p:cNvPr id="9" name="Pil ned 8" descr="Pil" title="Pil"/>
          <p:cNvSpPr/>
          <p:nvPr/>
        </p:nvSpPr>
        <p:spPr>
          <a:xfrm>
            <a:off x="6356487" y="5260628"/>
            <a:ext cx="312616" cy="244601"/>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solidFill>
                <a:prstClr val="white"/>
              </a:solidFill>
            </a:endParaRPr>
          </a:p>
        </p:txBody>
      </p:sp>
      <p:sp>
        <p:nvSpPr>
          <p:cNvPr id="10" name="Pil ned 9" descr="Pil" title="Pil"/>
          <p:cNvSpPr/>
          <p:nvPr/>
        </p:nvSpPr>
        <p:spPr>
          <a:xfrm>
            <a:off x="10142585" y="5260628"/>
            <a:ext cx="312616" cy="244601"/>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solidFill>
                <a:prstClr val="white"/>
              </a:solidFill>
            </a:endParaRPr>
          </a:p>
        </p:txBody>
      </p:sp>
      <p:sp>
        <p:nvSpPr>
          <p:cNvPr id="11" name="Pil ned 10" descr="Pil" title="Pil"/>
          <p:cNvSpPr/>
          <p:nvPr/>
        </p:nvSpPr>
        <p:spPr>
          <a:xfrm>
            <a:off x="7578480" y="5255302"/>
            <a:ext cx="312616" cy="244601"/>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solidFill>
                <a:prstClr val="white"/>
              </a:solidFill>
            </a:endParaRPr>
          </a:p>
        </p:txBody>
      </p:sp>
      <p:sp>
        <p:nvSpPr>
          <p:cNvPr id="12" name="Pil ned 11" descr="Pil" title="Pil"/>
          <p:cNvSpPr/>
          <p:nvPr/>
        </p:nvSpPr>
        <p:spPr>
          <a:xfrm>
            <a:off x="8841199" y="5260627"/>
            <a:ext cx="312616" cy="244601"/>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solidFill>
                <a:prstClr val="white"/>
              </a:solidFill>
            </a:endParaRPr>
          </a:p>
        </p:txBody>
      </p:sp>
      <p:sp>
        <p:nvSpPr>
          <p:cNvPr id="2" name="Tittel 1" hidden="1"/>
          <p:cNvSpPr>
            <a:spLocks noGrp="1"/>
          </p:cNvSpPr>
          <p:nvPr>
            <p:ph type="title" idx="4294967295"/>
          </p:nvPr>
        </p:nvSpPr>
        <p:spPr/>
        <p:txBody>
          <a:bodyPr/>
          <a:lstStyle/>
          <a:p>
            <a:r>
              <a:rPr lang="en-US" dirty="0" err="1" smtClean="0"/>
              <a:t>Tiltak</a:t>
            </a:r>
            <a:r>
              <a:rPr lang="en-US" dirty="0" smtClean="0"/>
              <a:t> 18: </a:t>
            </a:r>
            <a:r>
              <a:rPr lang="en-US" dirty="0" err="1" smtClean="0"/>
              <a:t>Rammeverk</a:t>
            </a:r>
            <a:r>
              <a:rPr lang="en-US" dirty="0" smtClean="0"/>
              <a:t> for </a:t>
            </a:r>
            <a:r>
              <a:rPr lang="en-US" dirty="0" err="1" smtClean="0"/>
              <a:t>teknologisk</a:t>
            </a:r>
            <a:r>
              <a:rPr lang="en-US" baseline="0" dirty="0" smtClean="0"/>
              <a:t> </a:t>
            </a:r>
            <a:r>
              <a:rPr lang="en-US" baseline="0" dirty="0" err="1" smtClean="0"/>
              <a:t>samvirke</a:t>
            </a:r>
            <a:endParaRPr lang="en-US" dirty="0"/>
          </a:p>
        </p:txBody>
      </p:sp>
    </p:spTree>
    <p:extLst>
      <p:ext uri="{BB962C8B-B14F-4D97-AF65-F5344CB8AC3E}">
        <p14:creationId xmlns:p14="http://schemas.microsoft.com/office/powerpoint/2010/main" val="84589812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e 2" descr="4 deler&#10;innsamling av data&#10;lagring og forvaltning&#10;tilrettelegging og distribusjon&#10;tilgang og bruk " title="Hva tiltaket berøre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970561" y="5642688"/>
            <a:ext cx="5227584" cy="496360"/>
          </a:xfrm>
          <a:prstGeom prst="rect">
            <a:avLst/>
          </a:prstGeom>
        </p:spPr>
      </p:pic>
      <p:sp>
        <p:nvSpPr>
          <p:cNvPr id="5" name="TekstSylinder 4">
            <a:extLst>
              <a:ext uri="{FF2B5EF4-FFF2-40B4-BE49-F238E27FC236}">
                <a16:creationId xmlns:a16="http://schemas.microsoft.com/office/drawing/2014/main" xmlns="" id="{83B4A614-748B-43E4-A94E-0CACDD416D74}"/>
              </a:ext>
            </a:extLst>
          </p:cNvPr>
          <p:cNvSpPr txBox="1"/>
          <p:nvPr/>
        </p:nvSpPr>
        <p:spPr>
          <a:xfrm>
            <a:off x="950403" y="1379577"/>
            <a:ext cx="9787619" cy="5478423"/>
          </a:xfrm>
          <a:prstGeom prst="rect">
            <a:avLst/>
          </a:prstGeom>
          <a:noFill/>
        </p:spPr>
        <p:txBody>
          <a:bodyPr wrap="square" rtlCol="0">
            <a:spAutoFit/>
          </a:bodyPr>
          <a:lstStyle/>
          <a:p>
            <a:r>
              <a:rPr lang="nb-NO" sz="1600" dirty="0">
                <a:solidFill>
                  <a:srgbClr val="44546A"/>
                </a:solidFill>
              </a:rPr>
              <a:t>Brukerne må kunne stole på datainnholdet i den geografiske infrastrukturen. Utfordringene knyttet til informasjonssikkerhet er imidlertid økende også på </a:t>
            </a:r>
            <a:r>
              <a:rPr lang="nb-NO" sz="1600" dirty="0" err="1">
                <a:solidFill>
                  <a:srgbClr val="44546A"/>
                </a:solidFill>
              </a:rPr>
              <a:t>geodataområdet</a:t>
            </a:r>
            <a:r>
              <a:rPr lang="nb-NO" sz="1600" dirty="0">
                <a:solidFill>
                  <a:srgbClr val="44546A"/>
                </a:solidFill>
              </a:rPr>
              <a:t>. Aktørene skal oppfylle lovpålagte sikkerhetsmål og et tilstrekkelig sikkerhetsnivå basert på en dokumentert risikovurdering med hensyn til konfidensialitet, integritet og tilgjengelighet. Data og tjenester som skal unntas offentligheten skal ikke tilflyte uvedkommende. </a:t>
            </a:r>
            <a:r>
              <a:rPr lang="nb-NO" sz="1600" dirty="0" smtClean="0">
                <a:solidFill>
                  <a:srgbClr val="44546A"/>
                </a:solidFill>
              </a:rPr>
              <a:t>GDPR </a:t>
            </a:r>
            <a:r>
              <a:rPr lang="nb-NO" sz="1600" dirty="0">
                <a:solidFill>
                  <a:srgbClr val="44546A"/>
                </a:solidFill>
              </a:rPr>
              <a:t>og den nye personopplysningsloven setter også konkrete krav til innebygget personvern i alle </a:t>
            </a:r>
            <a:r>
              <a:rPr lang="nb-NO" sz="1600" dirty="0" smtClean="0">
                <a:solidFill>
                  <a:srgbClr val="44546A"/>
                </a:solidFill>
              </a:rPr>
              <a:t>IT-systemer. </a:t>
            </a:r>
            <a:r>
              <a:rPr lang="nb-NO" sz="1600" dirty="0">
                <a:solidFill>
                  <a:srgbClr val="44546A"/>
                </a:solidFill>
              </a:rPr>
              <a:t>Informasjonssikkerhet er </a:t>
            </a:r>
            <a:r>
              <a:rPr lang="nb-NO" sz="1600" dirty="0" smtClean="0">
                <a:solidFill>
                  <a:srgbClr val="44546A"/>
                </a:solidFill>
              </a:rPr>
              <a:t>den </a:t>
            </a:r>
            <a:r>
              <a:rPr lang="nb-NO" sz="1600" dirty="0">
                <a:solidFill>
                  <a:srgbClr val="44546A"/>
                </a:solidFill>
              </a:rPr>
              <a:t>enkelte virksomhets </a:t>
            </a:r>
            <a:r>
              <a:rPr lang="nb-NO" sz="1600" dirty="0" smtClean="0">
                <a:solidFill>
                  <a:srgbClr val="44546A"/>
                </a:solidFill>
              </a:rPr>
              <a:t>ansvar. Aktivitet;</a:t>
            </a:r>
          </a:p>
          <a:p>
            <a:endParaRPr lang="nb-NO" sz="1600" dirty="0">
              <a:solidFill>
                <a:srgbClr val="44546A"/>
              </a:solidFill>
            </a:endParaRPr>
          </a:p>
          <a:p>
            <a:pPr marL="285750" lvl="0" indent="-285750">
              <a:buFont typeface="Arial" panose="020B0604020202020204" pitchFamily="34" charset="0"/>
              <a:buChar char="•"/>
            </a:pPr>
            <a:r>
              <a:rPr lang="nb-NO" sz="1600" dirty="0" smtClean="0">
                <a:solidFill>
                  <a:srgbClr val="44546A"/>
                </a:solidFill>
              </a:rPr>
              <a:t>Utarbeide </a:t>
            </a:r>
            <a:r>
              <a:rPr lang="nb-NO" sz="1600" dirty="0">
                <a:solidFill>
                  <a:srgbClr val="44546A"/>
                </a:solidFill>
              </a:rPr>
              <a:t>en veileder med anbefalinger for informasjonssikkerhet inklusive GDPR. Veilederen skal øke </a:t>
            </a:r>
            <a:r>
              <a:rPr lang="nb-NO" sz="1600" dirty="0" smtClean="0">
                <a:solidFill>
                  <a:srgbClr val="44546A"/>
                </a:solidFill>
              </a:rPr>
              <a:t>bevissthet, </a:t>
            </a:r>
            <a:r>
              <a:rPr lang="nb-NO" sz="1600" dirty="0">
                <a:solidFill>
                  <a:srgbClr val="44546A"/>
                </a:solidFill>
              </a:rPr>
              <a:t>gi råd </a:t>
            </a:r>
            <a:r>
              <a:rPr lang="nb-NO" sz="1600" dirty="0" smtClean="0">
                <a:solidFill>
                  <a:srgbClr val="44546A"/>
                </a:solidFill>
              </a:rPr>
              <a:t>til etater </a:t>
            </a:r>
            <a:r>
              <a:rPr lang="nb-NO" sz="1600" dirty="0">
                <a:solidFill>
                  <a:srgbClr val="44546A"/>
                </a:solidFill>
              </a:rPr>
              <a:t>og brukere/leverandører av geodata i spørsmål om informasjonssikkerhet, GDPR mv.</a:t>
            </a:r>
          </a:p>
          <a:p>
            <a:pPr marL="285750" lvl="0" indent="-285750">
              <a:buFont typeface="Arial" panose="020B0604020202020204" pitchFamily="34" charset="0"/>
              <a:buChar char="•"/>
            </a:pPr>
            <a:r>
              <a:rPr lang="nb-NO" sz="1600" dirty="0">
                <a:solidFill>
                  <a:srgbClr val="44546A"/>
                </a:solidFill>
              </a:rPr>
              <a:t>Arbeidet skal blant annet tilby hjelp til verdivurderinger og særlig rette oppmerksomhet mot det som strekker seg ut over den enkelte </a:t>
            </a:r>
            <a:r>
              <a:rPr lang="nb-NO" sz="1600" dirty="0" smtClean="0">
                <a:solidFill>
                  <a:srgbClr val="44546A"/>
                </a:solidFill>
              </a:rPr>
              <a:t>etat/aktørs </a:t>
            </a:r>
            <a:r>
              <a:rPr lang="nb-NO" sz="1600" dirty="0">
                <a:solidFill>
                  <a:srgbClr val="44546A"/>
                </a:solidFill>
              </a:rPr>
              <a:t>ansvar for egen sikkerhet. Samvirke, avhengigheter, sårbarheter og trusler i verdikjeden/nettverket er viktige elementer i et informasjonssikkerhetsperspektiv. </a:t>
            </a:r>
          </a:p>
          <a:p>
            <a:pPr marL="285750" lvl="0" indent="-285750">
              <a:buFont typeface="Arial" panose="020B0604020202020204" pitchFamily="34" charset="0"/>
              <a:buChar char="•"/>
            </a:pPr>
            <a:r>
              <a:rPr lang="nb-NO" sz="1600" dirty="0" smtClean="0">
                <a:solidFill>
                  <a:srgbClr val="44546A"/>
                </a:solidFill>
              </a:rPr>
              <a:t>Aktører </a:t>
            </a:r>
            <a:r>
              <a:rPr lang="nb-NO" sz="1600" dirty="0">
                <a:solidFill>
                  <a:srgbClr val="44546A"/>
                </a:solidFill>
              </a:rPr>
              <a:t>skal gis veiledning på den kompetanse som er nødvendig for å vurdere sannsynligheten for og konsekvensene av mulige sikkerhetsbrudd. Veiledningen tar utgangspunkt i en risikobasert tilnærming der partene gjennomfører risikovurderinger, og deretter iverksetter nødvendige forebyggende tiltak. </a:t>
            </a:r>
            <a:endParaRPr lang="nb-NO" sz="1600" dirty="0" smtClean="0">
              <a:solidFill>
                <a:srgbClr val="44546A"/>
              </a:solidFill>
            </a:endParaRPr>
          </a:p>
          <a:p>
            <a:pPr marL="285750" lvl="0" indent="-285750">
              <a:buFont typeface="Arial" panose="020B0604020202020204" pitchFamily="34" charset="0"/>
              <a:buChar char="•"/>
            </a:pPr>
            <a:endParaRPr lang="nb-NO" sz="1600" dirty="0">
              <a:solidFill>
                <a:srgbClr val="44546A"/>
              </a:solidFill>
            </a:endParaRPr>
          </a:p>
          <a:p>
            <a:r>
              <a:rPr lang="nb-NO" sz="1600" b="1" dirty="0">
                <a:solidFill>
                  <a:schemeClr val="accent1">
                    <a:lumMod val="75000"/>
                  </a:schemeClr>
                </a:solidFill>
              </a:rPr>
              <a:t>Gjennomføring: 2019- </a:t>
            </a:r>
          </a:p>
          <a:p>
            <a:r>
              <a:rPr lang="nb-NO" sz="1600" b="1" dirty="0">
                <a:solidFill>
                  <a:schemeClr val="accent1">
                    <a:lumMod val="75000"/>
                  </a:schemeClr>
                </a:solidFill>
              </a:rPr>
              <a:t>Ansvarlig: </a:t>
            </a:r>
            <a:r>
              <a:rPr lang="nb-NO" sz="1600" b="1" dirty="0" smtClean="0">
                <a:solidFill>
                  <a:schemeClr val="accent1">
                    <a:lumMod val="75000"/>
                  </a:schemeClr>
                </a:solidFill>
              </a:rPr>
              <a:t>Kartverket</a:t>
            </a:r>
            <a:endParaRPr lang="nb-NO" sz="1600" b="1" dirty="0">
              <a:solidFill>
                <a:schemeClr val="accent1">
                  <a:lumMod val="75000"/>
                </a:schemeClr>
              </a:solidFill>
            </a:endParaRPr>
          </a:p>
          <a:p>
            <a:r>
              <a:rPr lang="nb-NO" sz="1600" b="1" dirty="0">
                <a:solidFill>
                  <a:schemeClr val="accent1">
                    <a:lumMod val="75000"/>
                  </a:schemeClr>
                </a:solidFill>
              </a:rPr>
              <a:t>Medvirkende: </a:t>
            </a:r>
            <a:r>
              <a:rPr lang="nb-NO" sz="1600" b="1" dirty="0" smtClean="0">
                <a:solidFill>
                  <a:schemeClr val="accent1">
                    <a:lumMod val="75000"/>
                  </a:schemeClr>
                </a:solidFill>
              </a:rPr>
              <a:t>DIFI, DSB </a:t>
            </a:r>
            <a:endParaRPr lang="nb-NO" sz="1600" b="1" dirty="0">
              <a:solidFill>
                <a:schemeClr val="accent1">
                  <a:lumMod val="75000"/>
                </a:schemeClr>
              </a:solidFill>
            </a:endParaRPr>
          </a:p>
          <a:p>
            <a:r>
              <a:rPr lang="nb-NO" sz="1600" b="1" dirty="0" smtClean="0">
                <a:solidFill>
                  <a:srgbClr val="5B9BD5">
                    <a:lumMod val="75000"/>
                  </a:srgbClr>
                </a:solidFill>
              </a:rPr>
              <a:t>Delmål</a:t>
            </a:r>
            <a:r>
              <a:rPr lang="nb-NO" sz="1600" b="1" dirty="0">
                <a:solidFill>
                  <a:srgbClr val="5B9BD5">
                    <a:lumMod val="75000"/>
                  </a:srgbClr>
                </a:solidFill>
              </a:rPr>
              <a:t>: </a:t>
            </a:r>
            <a:r>
              <a:rPr lang="nb-NO" sz="1600" b="1" dirty="0" smtClean="0">
                <a:solidFill>
                  <a:srgbClr val="5B9BD5">
                    <a:lumMod val="75000"/>
                  </a:srgbClr>
                </a:solidFill>
              </a:rPr>
              <a:t>2.2, 2.3</a:t>
            </a:r>
            <a:endParaRPr lang="nb-NO" sz="1600" b="1" dirty="0">
              <a:solidFill>
                <a:srgbClr val="5B9BD5">
                  <a:lumMod val="75000"/>
                </a:srgbClr>
              </a:solidFill>
            </a:endParaRPr>
          </a:p>
          <a:p>
            <a:r>
              <a:rPr lang="nb-NO" sz="1600" b="1" dirty="0">
                <a:solidFill>
                  <a:prstClr val="black"/>
                </a:solidFill>
              </a:rPr>
              <a:t/>
            </a:r>
            <a:br>
              <a:rPr lang="nb-NO" sz="1600" b="1" dirty="0">
                <a:solidFill>
                  <a:prstClr val="black"/>
                </a:solidFill>
              </a:rPr>
            </a:br>
            <a:endParaRPr lang="nb-NO" sz="1400" b="1" dirty="0">
              <a:solidFill>
                <a:schemeClr val="accent1">
                  <a:lumMod val="75000"/>
                </a:schemeClr>
              </a:solidFill>
            </a:endParaRPr>
          </a:p>
        </p:txBody>
      </p:sp>
      <p:sp>
        <p:nvSpPr>
          <p:cNvPr id="7" name="Rektangel 6"/>
          <p:cNvSpPr/>
          <p:nvPr/>
        </p:nvSpPr>
        <p:spPr>
          <a:xfrm>
            <a:off x="949994" y="660625"/>
            <a:ext cx="6096000" cy="646331"/>
          </a:xfrm>
          <a:prstGeom prst="rect">
            <a:avLst/>
          </a:prstGeom>
        </p:spPr>
        <p:txBody>
          <a:bodyPr>
            <a:spAutoFit/>
          </a:bodyPr>
          <a:lstStyle/>
          <a:p>
            <a:r>
              <a:rPr lang="nb-NO" b="1" dirty="0">
                <a:solidFill>
                  <a:srgbClr val="5B9BD5">
                    <a:lumMod val="75000"/>
                  </a:srgbClr>
                </a:solidFill>
              </a:rPr>
              <a:t>TILTAK </a:t>
            </a:r>
            <a:r>
              <a:rPr lang="nb-NO" b="1" dirty="0" smtClean="0">
                <a:solidFill>
                  <a:srgbClr val="5B9BD5">
                    <a:lumMod val="75000"/>
                  </a:srgbClr>
                </a:solidFill>
              </a:rPr>
              <a:t>19: </a:t>
            </a:r>
            <a:endParaRPr lang="nb-NO" dirty="0">
              <a:solidFill>
                <a:srgbClr val="5B9BD5">
                  <a:lumMod val="75000"/>
                </a:srgbClr>
              </a:solidFill>
            </a:endParaRPr>
          </a:p>
          <a:p>
            <a:r>
              <a:rPr lang="nb-NO" b="1" dirty="0" smtClean="0">
                <a:solidFill>
                  <a:srgbClr val="44546A"/>
                </a:solidFill>
              </a:rPr>
              <a:t>SAMORDNE </a:t>
            </a:r>
            <a:r>
              <a:rPr lang="nb-NO" b="1" dirty="0">
                <a:solidFill>
                  <a:srgbClr val="44546A"/>
                </a:solidFill>
              </a:rPr>
              <a:t>OPPFØLGING AV INFORMASJONSSIKKERHET</a:t>
            </a:r>
            <a:endParaRPr lang="nb-NO" sz="1600" dirty="0">
              <a:solidFill>
                <a:schemeClr val="tx2"/>
              </a:solidFill>
            </a:endParaRPr>
          </a:p>
        </p:txBody>
      </p:sp>
      <p:sp>
        <p:nvSpPr>
          <p:cNvPr id="9" name="Pil ned 8" descr="Pil" title="Pil"/>
          <p:cNvSpPr/>
          <p:nvPr/>
        </p:nvSpPr>
        <p:spPr>
          <a:xfrm>
            <a:off x="10220960" y="5286754"/>
            <a:ext cx="312616" cy="244601"/>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solidFill>
                <a:prstClr val="white"/>
              </a:solidFill>
            </a:endParaRPr>
          </a:p>
        </p:txBody>
      </p:sp>
      <p:sp>
        <p:nvSpPr>
          <p:cNvPr id="10" name="Pil ned 9" descr="Pil" title="Pil"/>
          <p:cNvSpPr/>
          <p:nvPr/>
        </p:nvSpPr>
        <p:spPr>
          <a:xfrm>
            <a:off x="7656855" y="5281428"/>
            <a:ext cx="312616" cy="244601"/>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solidFill>
                <a:prstClr val="white"/>
              </a:solidFill>
            </a:endParaRPr>
          </a:p>
        </p:txBody>
      </p:sp>
      <p:sp>
        <p:nvSpPr>
          <p:cNvPr id="11" name="Pil ned 10" descr="Pil" title="Pil"/>
          <p:cNvSpPr/>
          <p:nvPr/>
        </p:nvSpPr>
        <p:spPr>
          <a:xfrm>
            <a:off x="8919574" y="5286753"/>
            <a:ext cx="312616" cy="244601"/>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solidFill>
                <a:prstClr val="white"/>
              </a:solidFill>
            </a:endParaRPr>
          </a:p>
        </p:txBody>
      </p:sp>
      <p:sp>
        <p:nvSpPr>
          <p:cNvPr id="2" name="Tittel 1" hidden="1"/>
          <p:cNvSpPr>
            <a:spLocks noGrp="1"/>
          </p:cNvSpPr>
          <p:nvPr>
            <p:ph type="title" idx="4294967295"/>
          </p:nvPr>
        </p:nvSpPr>
        <p:spPr/>
        <p:txBody>
          <a:bodyPr/>
          <a:lstStyle/>
          <a:p>
            <a:r>
              <a:rPr lang="en-US" dirty="0" err="1" smtClean="0"/>
              <a:t>Tiltak</a:t>
            </a:r>
            <a:r>
              <a:rPr lang="en-US" dirty="0" smtClean="0"/>
              <a:t> 19: </a:t>
            </a:r>
            <a:r>
              <a:rPr lang="en-US" dirty="0" err="1" smtClean="0"/>
              <a:t>Samordne</a:t>
            </a:r>
            <a:r>
              <a:rPr lang="en-US" dirty="0" smtClean="0"/>
              <a:t> </a:t>
            </a:r>
            <a:r>
              <a:rPr lang="en-US" dirty="0" err="1" smtClean="0"/>
              <a:t>oppfølging</a:t>
            </a:r>
            <a:r>
              <a:rPr lang="en-US" dirty="0" smtClean="0"/>
              <a:t> </a:t>
            </a:r>
            <a:r>
              <a:rPr lang="en-US" dirty="0" err="1" smtClean="0"/>
              <a:t>av</a:t>
            </a:r>
            <a:r>
              <a:rPr lang="en-US" dirty="0" smtClean="0"/>
              <a:t> </a:t>
            </a:r>
            <a:r>
              <a:rPr lang="en-US" dirty="0" err="1" smtClean="0"/>
              <a:t>informasjonssikkerhet</a:t>
            </a:r>
            <a:endParaRPr lang="en-US" dirty="0"/>
          </a:p>
        </p:txBody>
      </p:sp>
    </p:spTree>
    <p:extLst>
      <p:ext uri="{BB962C8B-B14F-4D97-AF65-F5344CB8AC3E}">
        <p14:creationId xmlns:p14="http://schemas.microsoft.com/office/powerpoint/2010/main" val="286931438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e 2" descr="4 deler&#10;innsamling av data&#10;lagring og forvaltning&#10;tilrettelegging og distribusjon&#10;tilgang og bruk " title="Hva tiltaket berøre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581094" y="5738190"/>
            <a:ext cx="5227584" cy="496360"/>
          </a:xfrm>
          <a:prstGeom prst="rect">
            <a:avLst/>
          </a:prstGeom>
        </p:spPr>
      </p:pic>
      <p:pic>
        <p:nvPicPr>
          <p:cNvPr id="4" name="Bilde 3" descr="dynamiske data fra mange sensorer land og sjø" title="Illustrasjon - dynamiske data"/>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072073" y="1765924"/>
            <a:ext cx="3014381" cy="2651772"/>
          </a:xfrm>
          <a:prstGeom prst="rect">
            <a:avLst/>
          </a:prstGeom>
        </p:spPr>
      </p:pic>
      <p:sp>
        <p:nvSpPr>
          <p:cNvPr id="5" name="TekstSylinder 4">
            <a:extLst>
              <a:ext uri="{FF2B5EF4-FFF2-40B4-BE49-F238E27FC236}">
                <a16:creationId xmlns:a16="http://schemas.microsoft.com/office/drawing/2014/main" xmlns="" id="{83B4A614-748B-43E4-A94E-0CACDD416D74}"/>
              </a:ext>
            </a:extLst>
          </p:cNvPr>
          <p:cNvSpPr txBox="1"/>
          <p:nvPr/>
        </p:nvSpPr>
        <p:spPr>
          <a:xfrm>
            <a:off x="923595" y="553453"/>
            <a:ext cx="6881754" cy="584775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800" b="1" i="0" u="none" strike="noStrike" kern="1200" cap="none" spc="0" normalizeH="0" baseline="0" noProof="0" dirty="0">
                <a:ln>
                  <a:noFill/>
                </a:ln>
                <a:solidFill>
                  <a:srgbClr val="5B9BD5">
                    <a:lumMod val="75000"/>
                  </a:srgbClr>
                </a:solidFill>
                <a:effectLst/>
                <a:uLnTx/>
                <a:uFillTx/>
                <a:latin typeface="Calibri" panose="020F0502020204030204"/>
                <a:ea typeface="+mn-ea"/>
                <a:cs typeface="+mn-cs"/>
              </a:rPr>
              <a:t>TILTAK </a:t>
            </a:r>
            <a:r>
              <a:rPr kumimoji="0" lang="nb-NO" sz="1800" b="1" i="0" u="none" strike="noStrike" kern="1200" cap="none" spc="0" normalizeH="0" baseline="0" noProof="0" dirty="0" smtClean="0">
                <a:ln>
                  <a:noFill/>
                </a:ln>
                <a:solidFill>
                  <a:srgbClr val="5B9BD5">
                    <a:lumMod val="75000"/>
                  </a:srgbClr>
                </a:solidFill>
                <a:effectLst/>
                <a:uLnTx/>
                <a:uFillTx/>
                <a:latin typeface="Calibri" panose="020F0502020204030204"/>
                <a:ea typeface="+mn-ea"/>
                <a:cs typeface="+mn-cs"/>
              </a:rPr>
              <a:t>20: </a:t>
            </a:r>
            <a:endParaRPr kumimoji="0" lang="nb-NO" sz="1800" b="0" i="0" u="none" strike="noStrike" kern="1200" cap="none" spc="0" normalizeH="0" baseline="0" noProof="0" dirty="0">
              <a:ln>
                <a:noFill/>
              </a:ln>
              <a:solidFill>
                <a:srgbClr val="5B9BD5">
                  <a:lumMod val="75000"/>
                </a:srgbClr>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800" b="1" i="0" u="none" strike="noStrike" kern="1200" cap="none" spc="0" normalizeH="0" baseline="0" noProof="0" dirty="0">
                <a:ln>
                  <a:noFill/>
                </a:ln>
                <a:solidFill>
                  <a:prstClr val="black"/>
                </a:solidFill>
                <a:effectLst/>
                <a:uLnTx/>
                <a:uFillTx/>
                <a:latin typeface="Calibri" panose="020F0502020204030204"/>
                <a:ea typeface="+mn-ea"/>
                <a:cs typeface="+mn-cs"/>
              </a:rPr>
              <a:t>ETABLERE ET DISTRIBUERT, VIRTUELT DATASENTER FOR BRUK OG FORVALTNING AV DYNAMISKE GEODATA</a:t>
            </a:r>
            <a:endParaRPr kumimoji="0" lang="nb-NO"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600" b="1" i="0" u="none" strike="noStrike" kern="1200" cap="none" spc="0" normalizeH="0" baseline="0" noProof="0" dirty="0">
                <a:ln>
                  <a:noFill/>
                </a:ln>
                <a:solidFill>
                  <a:srgbClr val="44546A"/>
                </a:solidFill>
                <a:effectLst/>
                <a:uLnTx/>
                <a:uFillTx/>
                <a:latin typeface="Calibri" panose="020F0502020204030204"/>
                <a:ea typeface="+mn-ea"/>
                <a:cs typeface="+mn-cs"/>
              </a:rPr>
              <a:t/>
            </a:r>
            <a:br>
              <a:rPr kumimoji="0" lang="nb-NO" sz="1600" b="1" i="0" u="none" strike="noStrike" kern="1200" cap="none" spc="0" normalizeH="0" baseline="0" noProof="0" dirty="0">
                <a:ln>
                  <a:noFill/>
                </a:ln>
                <a:solidFill>
                  <a:srgbClr val="44546A"/>
                </a:solidFill>
                <a:effectLst/>
                <a:uLnTx/>
                <a:uFillTx/>
                <a:latin typeface="Calibri" panose="020F0502020204030204"/>
                <a:ea typeface="+mn-ea"/>
                <a:cs typeface="+mn-cs"/>
              </a:rPr>
            </a:br>
            <a:r>
              <a:rPr lang="nb-NO" sz="1600" dirty="0">
                <a:solidFill>
                  <a:srgbClr val="44546A"/>
                </a:solidFill>
              </a:rPr>
              <a:t>Dynamiske geodata vil inngå i den geografiske infrastrukturen. Det skal utvikles en felles tilnærming til håndteringen og publisering av dynamiske geodata.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sz="1600" dirty="0">
              <a:solidFill>
                <a:srgbClr val="44546A"/>
              </a:solidFill>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600" dirty="0">
                <a:solidFill>
                  <a:srgbClr val="44546A"/>
                </a:solidFill>
              </a:rPr>
              <a:t>Ta utgangspunkt i og bygge videre på Meteorologisk institutt-prosjektet «Enhetlig forvaltning av dynamiske geodata».</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600" dirty="0">
                <a:solidFill>
                  <a:srgbClr val="44546A"/>
                </a:solidFill>
              </a:rPr>
              <a:t>Kartlegge bruksområder og datakilder og identifisere gevinster, herunder økt bruk av offentlige data; større nytte av investeringene gjennom langsiktig bevaring av data; muligheter for flerbruk; transparens og sporbarhet i beslutninger; etablering av et referansegrunnlag for ettertiden.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600" dirty="0">
                <a:solidFill>
                  <a:srgbClr val="44546A"/>
                </a:solidFill>
              </a:rPr>
              <a:t>Utvikle samarbeid mellom aktører med forvaltningsansvar for relevante offentlige data, om et felles rammeverk.</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600" dirty="0">
                <a:solidFill>
                  <a:srgbClr val="44546A"/>
                </a:solidFill>
              </a:rPr>
              <a:t>Tilstrebe harmoniserte søks- og bruksmetadata, samt felles datastrukturer.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600" dirty="0">
                <a:solidFill>
                  <a:srgbClr val="44546A"/>
                </a:solidFill>
              </a:rPr>
              <a:t>Etablere et metadata-styrt, distribuert, virtuelt datasenter som bygger på eksisterende strukturer hos den enkelte dataforvalteren.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b-NO" sz="1600" b="1" i="0" u="none" strike="noStrike" kern="1200" cap="none" spc="0" normalizeH="0" baseline="0" noProof="0" dirty="0">
              <a:ln>
                <a:noFill/>
              </a:ln>
              <a:solidFill>
                <a:srgbClr val="5B9BD5">
                  <a:lumMod val="75000"/>
                </a:srgbClr>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600" b="1" i="0" u="none" strike="noStrike" kern="1200" cap="none" spc="0" normalizeH="0" baseline="0" noProof="0" dirty="0">
                <a:ln>
                  <a:noFill/>
                </a:ln>
                <a:solidFill>
                  <a:srgbClr val="5B9BD5">
                    <a:lumMod val="75000"/>
                  </a:srgbClr>
                </a:solidFill>
                <a:effectLst/>
                <a:uLnTx/>
                <a:uFillTx/>
                <a:latin typeface="Calibri" panose="020F0502020204030204"/>
                <a:ea typeface="+mn-ea"/>
                <a:cs typeface="+mn-cs"/>
              </a:rPr>
              <a:t>Gjennomføring: </a:t>
            </a:r>
            <a:r>
              <a:rPr kumimoji="0" lang="nb-NO" sz="1600" b="1" i="0" u="none" strike="noStrike" kern="1200" cap="none" spc="0" normalizeH="0" baseline="0" noProof="0" dirty="0" smtClean="0">
                <a:ln>
                  <a:noFill/>
                </a:ln>
                <a:solidFill>
                  <a:srgbClr val="5B9BD5">
                    <a:lumMod val="75000"/>
                  </a:srgbClr>
                </a:solidFill>
                <a:effectLst/>
                <a:uLnTx/>
                <a:uFillTx/>
                <a:latin typeface="Calibri" panose="020F0502020204030204"/>
                <a:ea typeface="+mn-ea"/>
                <a:cs typeface="+mn-cs"/>
              </a:rPr>
              <a:t>2019-2022 </a:t>
            </a:r>
            <a:endParaRPr kumimoji="0" lang="nb-NO" sz="1600" b="1" i="0" u="none" strike="noStrike" kern="1200" cap="none" spc="0" normalizeH="0" baseline="0" noProof="0" dirty="0">
              <a:ln>
                <a:noFill/>
              </a:ln>
              <a:solidFill>
                <a:srgbClr val="5B9BD5">
                  <a:lumMod val="75000"/>
                </a:srgbClr>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600" b="1" i="0" u="none" strike="noStrike" kern="1200" cap="none" spc="0" normalizeH="0" baseline="0" noProof="0" dirty="0">
                <a:ln>
                  <a:noFill/>
                </a:ln>
                <a:solidFill>
                  <a:srgbClr val="5B9BD5">
                    <a:lumMod val="75000"/>
                  </a:srgbClr>
                </a:solidFill>
                <a:effectLst/>
                <a:uLnTx/>
                <a:uFillTx/>
                <a:latin typeface="Calibri" panose="020F0502020204030204"/>
                <a:ea typeface="+mn-ea"/>
                <a:cs typeface="+mn-cs"/>
              </a:rPr>
              <a:t>Ansvarlig: Meteorologisk institutt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600" b="1" i="0" u="none" strike="noStrike" kern="1200" cap="none" spc="0" normalizeH="0" baseline="0" noProof="0" dirty="0">
                <a:ln>
                  <a:noFill/>
                </a:ln>
                <a:solidFill>
                  <a:srgbClr val="5B9BD5">
                    <a:lumMod val="75000"/>
                  </a:srgbClr>
                </a:solidFill>
                <a:effectLst/>
                <a:uLnTx/>
                <a:uFillTx/>
                <a:latin typeface="Calibri" panose="020F0502020204030204"/>
                <a:ea typeface="+mn-ea"/>
                <a:cs typeface="+mn-cs"/>
              </a:rPr>
              <a:t>Medvirkende: Miljødirektoratet, Kartverket m.fl</a:t>
            </a:r>
            <a:r>
              <a:rPr kumimoji="0" lang="nb-NO" sz="1600" b="1" i="0" u="none" strike="noStrike" kern="1200" cap="none" spc="0" normalizeH="0" baseline="0" noProof="0" dirty="0" smtClean="0">
                <a:ln>
                  <a:noFill/>
                </a:ln>
                <a:solidFill>
                  <a:srgbClr val="5B9BD5">
                    <a:lumMod val="75000"/>
                  </a:srgbClr>
                </a:solidFill>
                <a:effectLst/>
                <a:uLnTx/>
                <a:uFillTx/>
                <a:latin typeface="Calibri" panose="020F0502020204030204"/>
                <a:ea typeface="+mn-ea"/>
                <a:cs typeface="+mn-cs"/>
              </a:rPr>
              <a:t>.</a:t>
            </a:r>
            <a:endParaRPr kumimoji="0" lang="nb-NO" sz="1600" b="1" i="0" u="none" strike="noStrike" kern="1200" cap="none" spc="0" normalizeH="0" baseline="0" noProof="0" dirty="0">
              <a:ln>
                <a:noFill/>
              </a:ln>
              <a:solidFill>
                <a:srgbClr val="5B9BD5">
                  <a:lumMod val="75000"/>
                </a:srgbClr>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600" b="1" i="0" u="none" strike="noStrike" kern="1200" cap="none" spc="0" normalizeH="0" baseline="0" noProof="0" dirty="0">
                <a:ln>
                  <a:noFill/>
                </a:ln>
                <a:solidFill>
                  <a:srgbClr val="5B9BD5">
                    <a:lumMod val="75000"/>
                  </a:srgbClr>
                </a:solidFill>
                <a:effectLst/>
                <a:uLnTx/>
                <a:uFillTx/>
                <a:latin typeface="Calibri" panose="020F0502020204030204"/>
                <a:ea typeface="+mn-ea"/>
                <a:cs typeface="+mn-cs"/>
              </a:rPr>
              <a:t>Delmål: 2.4, 2.5, 2.7, 2.3, 2.2, 1.1, 1.2, 3.1, 3.2, 3.4</a:t>
            </a:r>
          </a:p>
        </p:txBody>
      </p:sp>
      <p:sp>
        <p:nvSpPr>
          <p:cNvPr id="9" name="Pil ned 8" descr="Pil" title="Pil"/>
          <p:cNvSpPr/>
          <p:nvPr/>
        </p:nvSpPr>
        <p:spPr>
          <a:xfrm>
            <a:off x="9855199" y="5391258"/>
            <a:ext cx="312616" cy="244601"/>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solidFill>
                <a:prstClr val="white"/>
              </a:solidFill>
            </a:endParaRPr>
          </a:p>
        </p:txBody>
      </p:sp>
      <p:sp>
        <p:nvSpPr>
          <p:cNvPr id="10" name="Pil ned 9" descr="Pil" title="Pil"/>
          <p:cNvSpPr/>
          <p:nvPr/>
        </p:nvSpPr>
        <p:spPr>
          <a:xfrm>
            <a:off x="7291094" y="5385932"/>
            <a:ext cx="312616" cy="244601"/>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solidFill>
                <a:prstClr val="white"/>
              </a:solidFill>
            </a:endParaRPr>
          </a:p>
        </p:txBody>
      </p:sp>
      <p:sp>
        <p:nvSpPr>
          <p:cNvPr id="11" name="Pil ned 10" descr="Pil" title="Pil"/>
          <p:cNvSpPr/>
          <p:nvPr/>
        </p:nvSpPr>
        <p:spPr>
          <a:xfrm>
            <a:off x="8553813" y="5391257"/>
            <a:ext cx="312616" cy="244601"/>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solidFill>
                <a:prstClr val="white"/>
              </a:solidFill>
            </a:endParaRPr>
          </a:p>
        </p:txBody>
      </p:sp>
      <p:sp>
        <p:nvSpPr>
          <p:cNvPr id="2" name="Tittel 1" hidden="1"/>
          <p:cNvSpPr>
            <a:spLocks noGrp="1"/>
          </p:cNvSpPr>
          <p:nvPr>
            <p:ph type="title" idx="4294967295"/>
          </p:nvPr>
        </p:nvSpPr>
        <p:spPr/>
        <p:txBody>
          <a:bodyPr>
            <a:normAutofit fontScale="90000"/>
          </a:bodyPr>
          <a:lstStyle/>
          <a:p>
            <a:r>
              <a:rPr lang="en-US" dirty="0" err="1" smtClean="0"/>
              <a:t>Tiltak</a:t>
            </a:r>
            <a:r>
              <a:rPr lang="en-US" dirty="0" smtClean="0"/>
              <a:t> 2:</a:t>
            </a:r>
            <a:r>
              <a:rPr lang="en-US" baseline="0" dirty="0" smtClean="0"/>
              <a:t> </a:t>
            </a:r>
            <a:r>
              <a:rPr lang="en-US" baseline="0" dirty="0" err="1" smtClean="0"/>
              <a:t>Etablere</a:t>
            </a:r>
            <a:r>
              <a:rPr lang="en-US" baseline="0" dirty="0" smtClean="0"/>
              <a:t> et </a:t>
            </a:r>
            <a:r>
              <a:rPr lang="en-US" baseline="0" dirty="0" err="1" smtClean="0"/>
              <a:t>distribuert</a:t>
            </a:r>
            <a:r>
              <a:rPr lang="en-US" baseline="0" dirty="0" smtClean="0"/>
              <a:t>, </a:t>
            </a:r>
            <a:r>
              <a:rPr lang="en-US" baseline="0" dirty="0" err="1" smtClean="0"/>
              <a:t>virtuelt</a:t>
            </a:r>
            <a:r>
              <a:rPr lang="en-US" baseline="0" dirty="0" smtClean="0"/>
              <a:t> </a:t>
            </a:r>
            <a:r>
              <a:rPr lang="en-US" baseline="0" dirty="0" err="1" smtClean="0"/>
              <a:t>datasenter</a:t>
            </a:r>
            <a:r>
              <a:rPr lang="en-US" baseline="0" dirty="0" smtClean="0"/>
              <a:t> for </a:t>
            </a:r>
            <a:r>
              <a:rPr lang="en-US" baseline="0" dirty="0" err="1" smtClean="0"/>
              <a:t>bruk</a:t>
            </a:r>
            <a:r>
              <a:rPr lang="en-US" baseline="0" dirty="0" smtClean="0"/>
              <a:t> </a:t>
            </a:r>
            <a:r>
              <a:rPr lang="en-US" baseline="0" dirty="0" err="1" smtClean="0"/>
              <a:t>og</a:t>
            </a:r>
            <a:r>
              <a:rPr lang="en-US" baseline="0" dirty="0" smtClean="0"/>
              <a:t> </a:t>
            </a:r>
            <a:r>
              <a:rPr lang="en-US" baseline="0" dirty="0" err="1" smtClean="0"/>
              <a:t>forvaltning</a:t>
            </a:r>
            <a:r>
              <a:rPr lang="en-US" baseline="0" dirty="0" smtClean="0"/>
              <a:t> </a:t>
            </a:r>
            <a:r>
              <a:rPr lang="en-US" baseline="0" dirty="0" err="1" smtClean="0"/>
              <a:t>av</a:t>
            </a:r>
            <a:r>
              <a:rPr lang="en-US" baseline="0" dirty="0" smtClean="0"/>
              <a:t> </a:t>
            </a:r>
            <a:r>
              <a:rPr lang="en-US" baseline="0" dirty="0" err="1" smtClean="0"/>
              <a:t>dynamiske</a:t>
            </a:r>
            <a:r>
              <a:rPr lang="en-US" baseline="0" dirty="0" smtClean="0"/>
              <a:t> geodata</a:t>
            </a:r>
            <a:endParaRPr lang="en-US" dirty="0"/>
          </a:p>
        </p:txBody>
      </p:sp>
    </p:spTree>
    <p:extLst>
      <p:ext uri="{BB962C8B-B14F-4D97-AF65-F5344CB8AC3E}">
        <p14:creationId xmlns:p14="http://schemas.microsoft.com/office/powerpoint/2010/main" val="249881508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e 1" descr="4 deler&#10;innsamling av data&#10;lagring og forvaltning&#10;tilrettelegging og distribusjon&#10;tilgang og bruk " title="Hva tiltaket berøre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571858" y="5656732"/>
            <a:ext cx="5227584" cy="496360"/>
          </a:xfrm>
          <a:prstGeom prst="rect">
            <a:avLst/>
          </a:prstGeom>
        </p:spPr>
      </p:pic>
      <p:sp>
        <p:nvSpPr>
          <p:cNvPr id="4" name="TekstSylinder 3">
            <a:extLst>
              <a:ext uri="{FF2B5EF4-FFF2-40B4-BE49-F238E27FC236}">
                <a16:creationId xmlns:a16="http://schemas.microsoft.com/office/drawing/2014/main" xmlns="" id="{BDBD39F9-7DE3-494E-8C6B-A613B9F81613}"/>
              </a:ext>
            </a:extLst>
          </p:cNvPr>
          <p:cNvSpPr txBox="1"/>
          <p:nvPr/>
        </p:nvSpPr>
        <p:spPr>
          <a:xfrm>
            <a:off x="914981" y="553453"/>
            <a:ext cx="6738652" cy="5847755"/>
          </a:xfrm>
          <a:prstGeom prst="rect">
            <a:avLst/>
          </a:prstGeom>
          <a:noFill/>
        </p:spPr>
        <p:txBody>
          <a:bodyPr wrap="square" rtlCol="0">
            <a:spAutoFit/>
          </a:bodyPr>
          <a:lstStyle/>
          <a:p>
            <a:r>
              <a:rPr lang="nb-NO" b="1" dirty="0">
                <a:solidFill>
                  <a:srgbClr val="5B9BD5">
                    <a:lumMod val="75000"/>
                  </a:srgbClr>
                </a:solidFill>
              </a:rPr>
              <a:t>TILTAK </a:t>
            </a:r>
            <a:r>
              <a:rPr lang="nb-NO" b="1" dirty="0" smtClean="0">
                <a:solidFill>
                  <a:srgbClr val="5B9BD5">
                    <a:lumMod val="75000"/>
                  </a:srgbClr>
                </a:solidFill>
              </a:rPr>
              <a:t>21: </a:t>
            </a:r>
            <a:endParaRPr lang="nb-NO" dirty="0">
              <a:solidFill>
                <a:srgbClr val="5B9BD5">
                  <a:lumMod val="75000"/>
                </a:srgbClr>
              </a:solidFill>
            </a:endParaRPr>
          </a:p>
          <a:p>
            <a:r>
              <a:rPr lang="nb-NO" b="1" dirty="0">
                <a:solidFill>
                  <a:srgbClr val="44546A"/>
                </a:solidFill>
              </a:rPr>
              <a:t>ETABLERE EN FELLESLØSNING FOR LAGRING OG </a:t>
            </a:r>
            <a:br>
              <a:rPr lang="nb-NO" b="1" dirty="0">
                <a:solidFill>
                  <a:srgbClr val="44546A"/>
                </a:solidFill>
              </a:rPr>
            </a:br>
            <a:r>
              <a:rPr lang="nb-NO" b="1" dirty="0">
                <a:solidFill>
                  <a:srgbClr val="44546A"/>
                </a:solidFill>
              </a:rPr>
              <a:t>FORVALTNING AV </a:t>
            </a:r>
            <a:r>
              <a:rPr lang="nb-NO" b="1" dirty="0" smtClean="0">
                <a:solidFill>
                  <a:srgbClr val="44546A"/>
                </a:solidFill>
              </a:rPr>
              <a:t>DETALJERT GRUNNKART </a:t>
            </a:r>
            <a:r>
              <a:rPr lang="nb-NO" b="1" dirty="0">
                <a:solidFill>
                  <a:srgbClr val="44546A"/>
                </a:solidFill>
              </a:rPr>
              <a:t>(FKB)</a:t>
            </a:r>
          </a:p>
          <a:p>
            <a:endParaRPr lang="nb-NO" sz="1600" dirty="0" smtClean="0">
              <a:solidFill>
                <a:srgbClr val="44546A"/>
              </a:solidFill>
            </a:endParaRPr>
          </a:p>
          <a:p>
            <a:r>
              <a:rPr lang="nb-NO" sz="1600" dirty="0" smtClean="0">
                <a:solidFill>
                  <a:srgbClr val="44546A"/>
                </a:solidFill>
              </a:rPr>
              <a:t>Robuste </a:t>
            </a:r>
            <a:r>
              <a:rPr lang="nb-NO" sz="1600" dirty="0">
                <a:solidFill>
                  <a:srgbClr val="44546A"/>
                </a:solidFill>
              </a:rPr>
              <a:t>og brukervennlige fellesløsninger </a:t>
            </a:r>
            <a:r>
              <a:rPr lang="nb-NO" sz="1600" dirty="0" smtClean="0">
                <a:solidFill>
                  <a:srgbClr val="44546A"/>
                </a:solidFill>
              </a:rPr>
              <a:t>sikrer en </a:t>
            </a:r>
            <a:r>
              <a:rPr lang="nb-NO" sz="1600" dirty="0">
                <a:solidFill>
                  <a:srgbClr val="44546A"/>
                </a:solidFill>
              </a:rPr>
              <a:t>samordnet forvaltning av viktige data, i et livsløpsperspektiv. </a:t>
            </a:r>
          </a:p>
          <a:p>
            <a:endParaRPr lang="nb-NO" sz="1600" dirty="0">
              <a:solidFill>
                <a:srgbClr val="44546A"/>
              </a:solidFill>
            </a:endParaRPr>
          </a:p>
          <a:p>
            <a:pPr marL="285750" indent="-285750">
              <a:buFont typeface="Arial" panose="020B0604020202020204" pitchFamily="34" charset="0"/>
              <a:buChar char="•"/>
            </a:pPr>
            <a:r>
              <a:rPr lang="nb-NO" sz="1600" dirty="0">
                <a:solidFill>
                  <a:srgbClr val="44546A"/>
                </a:solidFill>
              </a:rPr>
              <a:t>Ferdigstille en nasjonal løsning for forvaltning av felles kartdatabase - som omfatter de mest detaljerte karttema og fagdata – og som kommunene og staten samarbeider om å investere i. </a:t>
            </a:r>
          </a:p>
          <a:p>
            <a:pPr marL="285750" indent="-285750">
              <a:buFont typeface="Arial" panose="020B0604020202020204" pitchFamily="34" charset="0"/>
              <a:buChar char="•"/>
            </a:pPr>
            <a:r>
              <a:rPr lang="nb-NO" sz="1600" dirty="0">
                <a:solidFill>
                  <a:srgbClr val="44546A"/>
                </a:solidFill>
              </a:rPr>
              <a:t>Sikre at den felles forvaltningsløsningen bidrar til å effektivisere og heve kvaliteten på viktige prosesser i samfunnet.</a:t>
            </a:r>
          </a:p>
          <a:p>
            <a:pPr marL="285750" indent="-285750">
              <a:buFont typeface="Arial" panose="020B0604020202020204" pitchFamily="34" charset="0"/>
              <a:buChar char="•"/>
            </a:pPr>
            <a:r>
              <a:rPr lang="nb-NO" sz="1600" dirty="0">
                <a:solidFill>
                  <a:srgbClr val="44546A"/>
                </a:solidFill>
              </a:rPr>
              <a:t>Ivareta behovet for at kommunene også kan være originaldata-ansvarlige.</a:t>
            </a:r>
          </a:p>
          <a:p>
            <a:pPr marL="285750" indent="-285750">
              <a:buFont typeface="Arial" panose="020B0604020202020204" pitchFamily="34" charset="0"/>
              <a:buChar char="•"/>
            </a:pPr>
            <a:r>
              <a:rPr lang="nb-NO" sz="1600" dirty="0">
                <a:solidFill>
                  <a:srgbClr val="44546A"/>
                </a:solidFill>
              </a:rPr>
              <a:t>Sikre plattformuavhengighet og tilstrebe at kommuner tar i bruk </a:t>
            </a:r>
            <a:r>
              <a:rPr lang="nb-NO" sz="1600" dirty="0" smtClean="0">
                <a:solidFill>
                  <a:srgbClr val="44546A"/>
                </a:solidFill>
              </a:rPr>
              <a:t>løsningen. </a:t>
            </a:r>
            <a:endParaRPr lang="nb-NO" sz="1600" dirty="0">
              <a:solidFill>
                <a:srgbClr val="44546A"/>
              </a:solidFill>
            </a:endParaRPr>
          </a:p>
          <a:p>
            <a:pPr marL="285750" indent="-285750">
              <a:buFont typeface="Arial" panose="020B0604020202020204" pitchFamily="34" charset="0"/>
              <a:buChar char="•"/>
            </a:pPr>
            <a:r>
              <a:rPr lang="nb-NO" sz="1600" dirty="0">
                <a:solidFill>
                  <a:srgbClr val="44546A"/>
                </a:solidFill>
              </a:rPr>
              <a:t>Evaluere konseptet </a:t>
            </a:r>
            <a:r>
              <a:rPr lang="nb-NO" sz="1600" dirty="0" smtClean="0">
                <a:solidFill>
                  <a:srgbClr val="44546A"/>
                </a:solidFill>
              </a:rPr>
              <a:t>og </a:t>
            </a:r>
            <a:r>
              <a:rPr lang="nb-NO" sz="1600" dirty="0">
                <a:solidFill>
                  <a:srgbClr val="44546A"/>
                </a:solidFill>
              </a:rPr>
              <a:t>spesifisere en ny og fremtidsrettet løsning som også håndterer 3D-data, basert på brukerbehov og erfaringene fra den første fasen.</a:t>
            </a:r>
          </a:p>
          <a:p>
            <a:endParaRPr lang="nb-NO" sz="1600" dirty="0" smtClean="0">
              <a:solidFill>
                <a:srgbClr val="44546A"/>
              </a:solidFill>
            </a:endParaRPr>
          </a:p>
          <a:p>
            <a:endParaRPr lang="nb-NO" sz="1600" dirty="0">
              <a:solidFill>
                <a:srgbClr val="44546A"/>
              </a:solidFill>
            </a:endParaRPr>
          </a:p>
          <a:p>
            <a:r>
              <a:rPr lang="nb-NO" sz="1600" b="1" dirty="0">
                <a:solidFill>
                  <a:srgbClr val="5B9BD5">
                    <a:lumMod val="75000"/>
                  </a:srgbClr>
                </a:solidFill>
              </a:rPr>
              <a:t>Gjennomføring: </a:t>
            </a:r>
            <a:r>
              <a:rPr lang="nb-NO" sz="1600" b="1" dirty="0" smtClean="0">
                <a:solidFill>
                  <a:srgbClr val="5B9BD5">
                    <a:lumMod val="75000"/>
                  </a:srgbClr>
                </a:solidFill>
              </a:rPr>
              <a:t>2018 - </a:t>
            </a:r>
            <a:endParaRPr lang="nb-NO" sz="1600" b="1" dirty="0">
              <a:solidFill>
                <a:srgbClr val="5B9BD5">
                  <a:lumMod val="75000"/>
                </a:srgbClr>
              </a:solidFill>
            </a:endParaRPr>
          </a:p>
          <a:p>
            <a:r>
              <a:rPr lang="nb-NO" sz="1600" b="1" dirty="0">
                <a:solidFill>
                  <a:srgbClr val="5B9BD5">
                    <a:lumMod val="75000"/>
                  </a:srgbClr>
                </a:solidFill>
              </a:rPr>
              <a:t>Ansvarlig: Kartverket</a:t>
            </a:r>
            <a:br>
              <a:rPr lang="nb-NO" sz="1600" b="1" dirty="0">
                <a:solidFill>
                  <a:srgbClr val="5B9BD5">
                    <a:lumMod val="75000"/>
                  </a:srgbClr>
                </a:solidFill>
              </a:rPr>
            </a:br>
            <a:r>
              <a:rPr lang="nb-NO" sz="1600" b="1" dirty="0">
                <a:solidFill>
                  <a:srgbClr val="5B9BD5">
                    <a:lumMod val="75000"/>
                  </a:srgbClr>
                </a:solidFill>
              </a:rPr>
              <a:t>Medvirkende: </a:t>
            </a:r>
            <a:r>
              <a:rPr lang="nb-NO" sz="1600" b="1" dirty="0" smtClean="0">
                <a:solidFill>
                  <a:srgbClr val="5B9BD5">
                    <a:lumMod val="75000"/>
                  </a:srgbClr>
                </a:solidFill>
              </a:rPr>
              <a:t>Kommuner, Geovekst, privat sektor</a:t>
            </a:r>
            <a:endParaRPr lang="nb-NO" sz="1600" b="1" dirty="0">
              <a:solidFill>
                <a:srgbClr val="5B9BD5">
                  <a:lumMod val="75000"/>
                </a:srgbClr>
              </a:solidFill>
            </a:endParaRPr>
          </a:p>
          <a:p>
            <a:r>
              <a:rPr lang="nb-NO" sz="1600" b="1" dirty="0" smtClean="0">
                <a:solidFill>
                  <a:srgbClr val="5B9BD5">
                    <a:lumMod val="75000"/>
                  </a:srgbClr>
                </a:solidFill>
              </a:rPr>
              <a:t>Delmål</a:t>
            </a:r>
            <a:r>
              <a:rPr lang="nb-NO" sz="1600" b="1" dirty="0">
                <a:solidFill>
                  <a:srgbClr val="5B9BD5">
                    <a:lumMod val="75000"/>
                  </a:srgbClr>
                </a:solidFill>
              </a:rPr>
              <a:t>: 2.2</a:t>
            </a:r>
          </a:p>
        </p:txBody>
      </p:sp>
      <p:pic>
        <p:nvPicPr>
          <p:cNvPr id="5" name="Bilde 4" descr="planlegger øsnker ferske data" title="Faksimile - avis"/>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104021" y="1486019"/>
            <a:ext cx="3114264" cy="2896200"/>
          </a:xfrm>
          <a:prstGeom prst="rect">
            <a:avLst/>
          </a:prstGeom>
          <a:ln>
            <a:noFill/>
          </a:ln>
          <a:effectLst>
            <a:outerShdw blurRad="292100" dist="139700" dir="2700000" algn="tl" rotWithShape="0">
              <a:srgbClr val="333333">
                <a:alpha val="65000"/>
              </a:srgbClr>
            </a:outerShdw>
          </a:effectLst>
        </p:spPr>
      </p:pic>
      <p:sp>
        <p:nvSpPr>
          <p:cNvPr id="8" name="Pil ned 7" descr="Pil" title="Pil"/>
          <p:cNvSpPr/>
          <p:nvPr/>
        </p:nvSpPr>
        <p:spPr>
          <a:xfrm>
            <a:off x="9855199" y="5286754"/>
            <a:ext cx="312616" cy="244601"/>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solidFill>
                <a:prstClr val="white"/>
              </a:solidFill>
            </a:endParaRPr>
          </a:p>
        </p:txBody>
      </p:sp>
      <p:sp>
        <p:nvSpPr>
          <p:cNvPr id="9" name="Pil ned 8" descr="Pil" title="Pil"/>
          <p:cNvSpPr/>
          <p:nvPr/>
        </p:nvSpPr>
        <p:spPr>
          <a:xfrm>
            <a:off x="7291094" y="5281428"/>
            <a:ext cx="312616" cy="244601"/>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solidFill>
                <a:prstClr val="white"/>
              </a:solidFill>
            </a:endParaRPr>
          </a:p>
        </p:txBody>
      </p:sp>
      <p:sp>
        <p:nvSpPr>
          <p:cNvPr id="3" name="Tittel 2" hidden="1"/>
          <p:cNvSpPr>
            <a:spLocks noGrp="1"/>
          </p:cNvSpPr>
          <p:nvPr>
            <p:ph type="title" idx="4294967295"/>
          </p:nvPr>
        </p:nvSpPr>
        <p:spPr/>
        <p:txBody>
          <a:bodyPr/>
          <a:lstStyle/>
          <a:p>
            <a:r>
              <a:rPr lang="en-US" dirty="0" err="1" smtClean="0"/>
              <a:t>Tiltak</a:t>
            </a:r>
            <a:r>
              <a:rPr lang="en-US" baseline="0" dirty="0" smtClean="0"/>
              <a:t> 21: </a:t>
            </a:r>
            <a:r>
              <a:rPr lang="en-US" baseline="0" dirty="0" err="1" smtClean="0"/>
              <a:t>Etablere</a:t>
            </a:r>
            <a:r>
              <a:rPr lang="en-US" baseline="0" dirty="0" smtClean="0"/>
              <a:t> </a:t>
            </a:r>
            <a:r>
              <a:rPr lang="en-US" baseline="0" dirty="0" err="1" smtClean="0"/>
              <a:t>en</a:t>
            </a:r>
            <a:r>
              <a:rPr lang="en-US" baseline="0" dirty="0" smtClean="0"/>
              <a:t> </a:t>
            </a:r>
            <a:r>
              <a:rPr lang="en-US" baseline="0" dirty="0" err="1" smtClean="0"/>
              <a:t>fellesløsning</a:t>
            </a:r>
            <a:r>
              <a:rPr lang="en-US" baseline="0" dirty="0" smtClean="0"/>
              <a:t> for </a:t>
            </a:r>
            <a:r>
              <a:rPr lang="en-US" baseline="0" dirty="0" err="1" smtClean="0"/>
              <a:t>lagring</a:t>
            </a:r>
            <a:r>
              <a:rPr lang="en-US" baseline="0" dirty="0" smtClean="0"/>
              <a:t> </a:t>
            </a:r>
            <a:r>
              <a:rPr lang="en-US" baseline="0" dirty="0" err="1" smtClean="0"/>
              <a:t>og</a:t>
            </a:r>
            <a:r>
              <a:rPr lang="en-US" baseline="0" dirty="0" smtClean="0"/>
              <a:t> </a:t>
            </a:r>
            <a:r>
              <a:rPr lang="en-US" baseline="0" dirty="0" err="1" smtClean="0"/>
              <a:t>forvaltning</a:t>
            </a:r>
            <a:r>
              <a:rPr lang="en-US" baseline="0" dirty="0" smtClean="0"/>
              <a:t> </a:t>
            </a:r>
            <a:r>
              <a:rPr lang="en-US" baseline="0" dirty="0" err="1" smtClean="0"/>
              <a:t>av</a:t>
            </a:r>
            <a:r>
              <a:rPr lang="en-US" baseline="0" dirty="0" smtClean="0"/>
              <a:t> </a:t>
            </a:r>
            <a:r>
              <a:rPr lang="en-US" baseline="0" dirty="0" err="1" smtClean="0"/>
              <a:t>detaljert</a:t>
            </a:r>
            <a:r>
              <a:rPr lang="en-US" baseline="0" dirty="0" smtClean="0"/>
              <a:t> </a:t>
            </a:r>
            <a:r>
              <a:rPr lang="en-US" baseline="0" dirty="0" err="1" smtClean="0"/>
              <a:t>grunnkart</a:t>
            </a:r>
            <a:r>
              <a:rPr lang="en-US" baseline="0" dirty="0" smtClean="0"/>
              <a:t> (FKB)</a:t>
            </a:r>
            <a:endParaRPr lang="en-US" dirty="0"/>
          </a:p>
        </p:txBody>
      </p:sp>
    </p:spTree>
    <p:extLst>
      <p:ext uri="{BB962C8B-B14F-4D97-AF65-F5344CB8AC3E}">
        <p14:creationId xmlns:p14="http://schemas.microsoft.com/office/powerpoint/2010/main" val="254388682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e 2" descr="4 deler&#10;innsamling av data&#10;lagring og forvaltning&#10;tilrettelegging og distribusjon&#10;tilgang og bruk " title="Hva tiltaket berøre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581094" y="5583419"/>
            <a:ext cx="5227584" cy="496360"/>
          </a:xfrm>
          <a:prstGeom prst="rect">
            <a:avLst/>
          </a:prstGeom>
        </p:spPr>
      </p:pic>
      <p:sp>
        <p:nvSpPr>
          <p:cNvPr id="4" name="TekstSylinder 3">
            <a:extLst>
              <a:ext uri="{FF2B5EF4-FFF2-40B4-BE49-F238E27FC236}">
                <a16:creationId xmlns:a16="http://schemas.microsoft.com/office/drawing/2014/main" xmlns="" id="{AF1AB0E2-B23A-4457-9384-3783A7E7957C}"/>
              </a:ext>
            </a:extLst>
          </p:cNvPr>
          <p:cNvSpPr txBox="1"/>
          <p:nvPr/>
        </p:nvSpPr>
        <p:spPr>
          <a:xfrm>
            <a:off x="925167" y="687622"/>
            <a:ext cx="6310436" cy="5570756"/>
          </a:xfrm>
          <a:prstGeom prst="rect">
            <a:avLst/>
          </a:prstGeom>
          <a:noFill/>
        </p:spPr>
        <p:txBody>
          <a:bodyPr wrap="square" rtlCol="0">
            <a:spAutoFit/>
          </a:bodyPr>
          <a:lstStyle/>
          <a:p>
            <a:r>
              <a:rPr lang="nb-NO" b="1" dirty="0">
                <a:solidFill>
                  <a:srgbClr val="5B9BD5">
                    <a:lumMod val="75000"/>
                  </a:srgbClr>
                </a:solidFill>
              </a:rPr>
              <a:t>TILTAK </a:t>
            </a:r>
            <a:r>
              <a:rPr lang="nb-NO" b="1" dirty="0" smtClean="0">
                <a:solidFill>
                  <a:srgbClr val="5B9BD5">
                    <a:lumMod val="75000"/>
                  </a:srgbClr>
                </a:solidFill>
              </a:rPr>
              <a:t>22: </a:t>
            </a:r>
            <a:endParaRPr lang="nb-NO" dirty="0">
              <a:solidFill>
                <a:srgbClr val="5B9BD5">
                  <a:lumMod val="75000"/>
                </a:srgbClr>
              </a:solidFill>
            </a:endParaRPr>
          </a:p>
          <a:p>
            <a:r>
              <a:rPr lang="nb-NO" b="1" dirty="0">
                <a:solidFill>
                  <a:srgbClr val="44546A"/>
                </a:solidFill>
              </a:rPr>
              <a:t>LEGGE TIL RETTE FOR BRUK AV 3D GEODATA</a:t>
            </a:r>
            <a:endParaRPr lang="nb-NO" dirty="0">
              <a:solidFill>
                <a:srgbClr val="44546A"/>
              </a:solidFill>
            </a:endParaRPr>
          </a:p>
          <a:p>
            <a:endParaRPr lang="nb-NO" sz="1600" dirty="0" smtClean="0">
              <a:solidFill>
                <a:srgbClr val="44546A"/>
              </a:solidFill>
            </a:endParaRPr>
          </a:p>
          <a:p>
            <a:r>
              <a:rPr lang="nb-NO" sz="1600" dirty="0" smtClean="0">
                <a:solidFill>
                  <a:srgbClr val="44546A"/>
                </a:solidFill>
              </a:rPr>
              <a:t>3D </a:t>
            </a:r>
            <a:r>
              <a:rPr lang="nb-NO" sz="1600" dirty="0">
                <a:solidFill>
                  <a:srgbClr val="44546A"/>
                </a:solidFill>
              </a:rPr>
              <a:t>geodata både over og under bakken vil inngå i den geografiske infrastrukturen. Infrastrukturen vil måtte videreutvikles slik at den legger til rette for fullverdig bruk av 3D i </a:t>
            </a:r>
            <a:r>
              <a:rPr lang="nb-NO" sz="1600" dirty="0" smtClean="0">
                <a:solidFill>
                  <a:srgbClr val="44546A"/>
                </a:solidFill>
              </a:rPr>
              <a:t>verdikjeder innenfor ulike sektorer.</a:t>
            </a:r>
            <a:endParaRPr lang="nb-NO" sz="1600" dirty="0">
              <a:solidFill>
                <a:srgbClr val="44546A"/>
              </a:solidFill>
            </a:endParaRPr>
          </a:p>
          <a:p>
            <a:r>
              <a:rPr lang="nb-NO" sz="1600" dirty="0">
                <a:solidFill>
                  <a:srgbClr val="44546A"/>
                </a:solidFill>
              </a:rPr>
              <a:t> </a:t>
            </a:r>
          </a:p>
          <a:p>
            <a:pPr marL="285750" indent="-285750">
              <a:buFont typeface="Arial" panose="020B0604020202020204" pitchFamily="34" charset="0"/>
              <a:buChar char="•"/>
            </a:pPr>
            <a:r>
              <a:rPr lang="nb-NO" sz="1600" dirty="0">
                <a:solidFill>
                  <a:srgbClr val="44546A"/>
                </a:solidFill>
              </a:rPr>
              <a:t>Utrede krav til et nasjonalt forvaltningsregime for 3D-data.  </a:t>
            </a:r>
          </a:p>
          <a:p>
            <a:pPr marL="285750" indent="-285750">
              <a:buFont typeface="Arial" panose="020B0604020202020204" pitchFamily="34" charset="0"/>
              <a:buChar char="•"/>
            </a:pPr>
            <a:r>
              <a:rPr lang="nb-NO" sz="1600" dirty="0">
                <a:solidFill>
                  <a:srgbClr val="44546A"/>
                </a:solidFill>
              </a:rPr>
              <a:t>Kartlegge erfaringer og god praksis fra andre land. </a:t>
            </a:r>
          </a:p>
          <a:p>
            <a:pPr marL="285750" indent="-285750">
              <a:buFont typeface="Arial" panose="020B0604020202020204" pitchFamily="34" charset="0"/>
              <a:buChar char="•"/>
            </a:pPr>
            <a:r>
              <a:rPr lang="nb-NO" sz="1600" dirty="0">
                <a:solidFill>
                  <a:srgbClr val="44546A"/>
                </a:solidFill>
              </a:rPr>
              <a:t>Identifisere viktige brukstilfeller og beskrive brukerreiser, for eksempel for BIM/byggesaksbehandling, 3D FKB og matrikkel. </a:t>
            </a:r>
          </a:p>
          <a:p>
            <a:pPr marL="285750" indent="-285750">
              <a:buFont typeface="Arial" panose="020B0604020202020204" pitchFamily="34" charset="0"/>
              <a:buChar char="•"/>
            </a:pPr>
            <a:r>
              <a:rPr lang="nb-NO" sz="1600" dirty="0">
                <a:solidFill>
                  <a:srgbClr val="44546A"/>
                </a:solidFill>
              </a:rPr>
              <a:t>Videreutvikle standarder og spesifikasjoner. </a:t>
            </a:r>
          </a:p>
          <a:p>
            <a:pPr marL="285750" indent="-285750">
              <a:buFont typeface="Arial" panose="020B0604020202020204" pitchFamily="34" charset="0"/>
              <a:buChar char="•"/>
            </a:pPr>
            <a:r>
              <a:rPr lang="nb-NO" sz="1600" dirty="0">
                <a:solidFill>
                  <a:srgbClr val="44546A"/>
                </a:solidFill>
              </a:rPr>
              <a:t>Harmonisere med og bygge bro mot andre relevante fagområder. </a:t>
            </a:r>
          </a:p>
          <a:p>
            <a:pPr marL="285750" indent="-285750">
              <a:buFont typeface="Arial" panose="020B0604020202020204" pitchFamily="34" charset="0"/>
              <a:buChar char="•"/>
            </a:pPr>
            <a:r>
              <a:rPr lang="nb-NO" sz="1600" dirty="0">
                <a:solidFill>
                  <a:srgbClr val="44546A"/>
                </a:solidFill>
              </a:rPr>
              <a:t>Tilpasse produksjonslinjer og produkter i infrastrukturen. </a:t>
            </a:r>
          </a:p>
          <a:p>
            <a:pPr marL="285750" indent="-285750">
              <a:buFont typeface="Arial" panose="020B0604020202020204" pitchFamily="34" charset="0"/>
              <a:buChar char="•"/>
            </a:pPr>
            <a:r>
              <a:rPr lang="nb-NO" sz="1600" dirty="0">
                <a:solidFill>
                  <a:srgbClr val="44546A"/>
                </a:solidFill>
              </a:rPr>
              <a:t>Gjennomføre testprosjekter for moderne 3D-datafangst.</a:t>
            </a:r>
          </a:p>
          <a:p>
            <a:pPr marL="285750" indent="-285750">
              <a:buFont typeface="Arial" panose="020B0604020202020204" pitchFamily="34" charset="0"/>
              <a:buChar char="•"/>
            </a:pPr>
            <a:r>
              <a:rPr lang="nb-NO" sz="1600" dirty="0">
                <a:solidFill>
                  <a:srgbClr val="44546A"/>
                </a:solidFill>
              </a:rPr>
              <a:t>Foreta gevinstanalyser for tiltakene.</a:t>
            </a:r>
          </a:p>
          <a:p>
            <a:r>
              <a:rPr lang="nb-NO" sz="1600" dirty="0">
                <a:solidFill>
                  <a:srgbClr val="44546A"/>
                </a:solidFill>
              </a:rPr>
              <a:t>Aktivitetsplan vil bli utviklet på et senere tidspunkt </a:t>
            </a:r>
            <a:endParaRPr lang="nb-NO" sz="1600" b="1" dirty="0" smtClean="0">
              <a:solidFill>
                <a:srgbClr val="5B9BD5">
                  <a:lumMod val="75000"/>
                </a:srgbClr>
              </a:solidFill>
            </a:endParaRPr>
          </a:p>
          <a:p>
            <a:endParaRPr lang="nb-NO" sz="1600" b="1" dirty="0">
              <a:solidFill>
                <a:srgbClr val="5B9BD5">
                  <a:lumMod val="75000"/>
                </a:srgbClr>
              </a:solidFill>
            </a:endParaRPr>
          </a:p>
          <a:p>
            <a:r>
              <a:rPr lang="nb-NO" sz="1600" b="1" dirty="0" smtClean="0">
                <a:solidFill>
                  <a:srgbClr val="5B9BD5">
                    <a:lumMod val="75000"/>
                  </a:srgbClr>
                </a:solidFill>
              </a:rPr>
              <a:t>Gjennomføring</a:t>
            </a:r>
            <a:r>
              <a:rPr lang="nb-NO" sz="1600" b="1" dirty="0">
                <a:solidFill>
                  <a:srgbClr val="5B9BD5">
                    <a:lumMod val="75000"/>
                  </a:srgbClr>
                </a:solidFill>
              </a:rPr>
              <a:t>: </a:t>
            </a:r>
            <a:r>
              <a:rPr lang="nb-NO" sz="1600" b="1" dirty="0" smtClean="0">
                <a:solidFill>
                  <a:srgbClr val="5B9BD5">
                    <a:lumMod val="75000"/>
                  </a:srgbClr>
                </a:solidFill>
              </a:rPr>
              <a:t>2020-2021 </a:t>
            </a:r>
            <a:endParaRPr lang="nb-NO" sz="1600" b="1" dirty="0">
              <a:solidFill>
                <a:srgbClr val="5B9BD5">
                  <a:lumMod val="75000"/>
                </a:srgbClr>
              </a:solidFill>
            </a:endParaRPr>
          </a:p>
          <a:p>
            <a:r>
              <a:rPr lang="nb-NO" sz="1600" b="1" dirty="0">
                <a:solidFill>
                  <a:srgbClr val="5B9BD5">
                    <a:lumMod val="75000"/>
                  </a:srgbClr>
                </a:solidFill>
              </a:rPr>
              <a:t>Ansvarlig: Kartverket</a:t>
            </a:r>
          </a:p>
          <a:p>
            <a:r>
              <a:rPr lang="nb-NO" sz="1600" b="1" dirty="0">
                <a:solidFill>
                  <a:srgbClr val="5B9BD5">
                    <a:lumMod val="75000"/>
                  </a:srgbClr>
                </a:solidFill>
              </a:rPr>
              <a:t>Medvirkende: </a:t>
            </a:r>
            <a:r>
              <a:rPr lang="nb-NO" sz="1600" b="1" dirty="0" smtClean="0">
                <a:solidFill>
                  <a:srgbClr val="5B9BD5">
                    <a:lumMod val="75000"/>
                  </a:srgbClr>
                </a:solidFill>
              </a:rPr>
              <a:t>Fagetater, kommuner, privat sektor</a:t>
            </a:r>
            <a:endParaRPr lang="nb-NO" sz="1600" b="1" dirty="0">
              <a:solidFill>
                <a:srgbClr val="5B9BD5">
                  <a:lumMod val="75000"/>
                </a:srgbClr>
              </a:solidFill>
            </a:endParaRPr>
          </a:p>
          <a:p>
            <a:r>
              <a:rPr lang="nb-NO" sz="1600" b="1" dirty="0" smtClean="0">
                <a:solidFill>
                  <a:srgbClr val="5B9BD5">
                    <a:lumMod val="75000"/>
                  </a:srgbClr>
                </a:solidFill>
              </a:rPr>
              <a:t>Delmål</a:t>
            </a:r>
            <a:r>
              <a:rPr lang="nb-NO" sz="1600" b="1" dirty="0">
                <a:solidFill>
                  <a:srgbClr val="5B9BD5">
                    <a:lumMod val="75000"/>
                  </a:srgbClr>
                </a:solidFill>
              </a:rPr>
              <a:t>: 2.6, 1.1, 1.2, 2.1, 3.1, 3.2</a:t>
            </a:r>
          </a:p>
        </p:txBody>
      </p:sp>
      <p:pic>
        <p:nvPicPr>
          <p:cNvPr id="5" name="Content Placeholder 17" descr="3D-modell bygning - lagt inn for arealplanlegging" title="3D-modell bygning "/>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506037" y="1027906"/>
            <a:ext cx="3750885" cy="2303123"/>
          </a:xfrm>
          <a:prstGeom prst="rect">
            <a:avLst/>
          </a:prstGeom>
        </p:spPr>
      </p:pic>
      <p:sp>
        <p:nvSpPr>
          <p:cNvPr id="7" name="Pil ned 6" descr="Pil" title="Pil"/>
          <p:cNvSpPr/>
          <p:nvPr/>
        </p:nvSpPr>
        <p:spPr>
          <a:xfrm>
            <a:off x="9855199" y="5286754"/>
            <a:ext cx="312616" cy="244601"/>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solidFill>
                <a:prstClr val="white"/>
              </a:solidFill>
            </a:endParaRPr>
          </a:p>
        </p:txBody>
      </p:sp>
      <p:sp>
        <p:nvSpPr>
          <p:cNvPr id="8" name="Pil ned 7" descr="Pil" title="Pil"/>
          <p:cNvSpPr/>
          <p:nvPr/>
        </p:nvSpPr>
        <p:spPr>
          <a:xfrm>
            <a:off x="7291094" y="5281428"/>
            <a:ext cx="312616" cy="244601"/>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solidFill>
                <a:prstClr val="white"/>
              </a:solidFill>
            </a:endParaRPr>
          </a:p>
        </p:txBody>
      </p:sp>
      <p:sp>
        <p:nvSpPr>
          <p:cNvPr id="9" name="Pil ned 8" descr="Pil" title="Pil"/>
          <p:cNvSpPr/>
          <p:nvPr/>
        </p:nvSpPr>
        <p:spPr>
          <a:xfrm>
            <a:off x="8553813" y="5286753"/>
            <a:ext cx="312616" cy="244601"/>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solidFill>
                <a:prstClr val="white"/>
              </a:solidFill>
            </a:endParaRPr>
          </a:p>
        </p:txBody>
      </p:sp>
      <p:sp>
        <p:nvSpPr>
          <p:cNvPr id="2" name="Tittel 1" hidden="1"/>
          <p:cNvSpPr>
            <a:spLocks noGrp="1"/>
          </p:cNvSpPr>
          <p:nvPr>
            <p:ph type="title" idx="4294967295"/>
          </p:nvPr>
        </p:nvSpPr>
        <p:spPr/>
        <p:txBody>
          <a:bodyPr/>
          <a:lstStyle/>
          <a:p>
            <a:r>
              <a:rPr lang="en-US" dirty="0" err="1" smtClean="0"/>
              <a:t>Tiltak</a:t>
            </a:r>
            <a:r>
              <a:rPr lang="en-US" dirty="0" smtClean="0"/>
              <a:t> 22: </a:t>
            </a:r>
            <a:r>
              <a:rPr lang="en-US" dirty="0" err="1" smtClean="0"/>
              <a:t>Legge</a:t>
            </a:r>
            <a:r>
              <a:rPr lang="en-US" dirty="0" smtClean="0"/>
              <a:t> </a:t>
            </a:r>
            <a:r>
              <a:rPr lang="en-US" dirty="0" err="1" smtClean="0"/>
              <a:t>til</a:t>
            </a:r>
            <a:r>
              <a:rPr lang="en-US" dirty="0" smtClean="0"/>
              <a:t> </a:t>
            </a:r>
            <a:r>
              <a:rPr lang="en-US" dirty="0" err="1" smtClean="0"/>
              <a:t>rette</a:t>
            </a:r>
            <a:r>
              <a:rPr lang="en-US" dirty="0" smtClean="0"/>
              <a:t> for </a:t>
            </a:r>
            <a:r>
              <a:rPr lang="en-US" dirty="0" err="1" smtClean="0"/>
              <a:t>bruk</a:t>
            </a:r>
            <a:r>
              <a:rPr lang="en-US" dirty="0" smtClean="0"/>
              <a:t> </a:t>
            </a:r>
            <a:r>
              <a:rPr lang="en-US" dirty="0" err="1" smtClean="0"/>
              <a:t>av</a:t>
            </a:r>
            <a:r>
              <a:rPr lang="en-US" dirty="0" smtClean="0"/>
              <a:t> 3D geodata</a:t>
            </a:r>
            <a:endParaRPr lang="en-US" dirty="0"/>
          </a:p>
        </p:txBody>
      </p:sp>
    </p:spTree>
    <p:extLst>
      <p:ext uri="{BB962C8B-B14F-4D97-AF65-F5344CB8AC3E}">
        <p14:creationId xmlns:p14="http://schemas.microsoft.com/office/powerpoint/2010/main" val="340525865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lternativ prosess 1"/>
          <p:cNvSpPr/>
          <p:nvPr/>
        </p:nvSpPr>
        <p:spPr>
          <a:xfrm>
            <a:off x="575133" y="508609"/>
            <a:ext cx="10652369" cy="6221046"/>
          </a:xfrm>
          <a:prstGeom prst="flowChartAlternateProcess">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b-NO" b="1" dirty="0">
                <a:solidFill>
                  <a:srgbClr val="5B9BD5">
                    <a:lumMod val="75000"/>
                  </a:srgbClr>
                </a:solidFill>
              </a:rPr>
              <a:t>TILTAK 23: </a:t>
            </a:r>
            <a:endParaRPr lang="nb-NO" dirty="0">
              <a:solidFill>
                <a:srgbClr val="5B9BD5">
                  <a:lumMod val="75000"/>
                </a:srgbClr>
              </a:solidFill>
            </a:endParaRPr>
          </a:p>
          <a:p>
            <a:r>
              <a:rPr lang="nb-NO" b="1" dirty="0" smtClean="0">
                <a:solidFill>
                  <a:srgbClr val="44546A"/>
                </a:solidFill>
              </a:rPr>
              <a:t>POSISJONSTJENESTER OG TILHØRENDE GEODETISK INFRASTRUKTUR</a:t>
            </a:r>
          </a:p>
          <a:p>
            <a:endParaRPr lang="nb-NO" b="1" dirty="0">
              <a:solidFill>
                <a:srgbClr val="44546A"/>
              </a:solidFill>
            </a:endParaRPr>
          </a:p>
          <a:p>
            <a:r>
              <a:rPr lang="nb-NO" sz="1600" dirty="0">
                <a:solidFill>
                  <a:srgbClr val="44546A"/>
                </a:solidFill>
              </a:rPr>
              <a:t>Posisjonstjenester blir stadig viktigere for utnyttelse av geografisk informasjon i samfunnet</a:t>
            </a:r>
            <a:r>
              <a:rPr lang="nb-NO" sz="1600" dirty="0" smtClean="0">
                <a:solidFill>
                  <a:srgbClr val="44546A"/>
                </a:solidFill>
              </a:rPr>
              <a:t>. Samsvar med høy grad av nøyaktighet mellom posisjonstjenester og de enkelte datasett blir viktigere med tiden</a:t>
            </a:r>
            <a:r>
              <a:rPr lang="nb-NO" sz="1600" dirty="0">
                <a:solidFill>
                  <a:srgbClr val="44546A"/>
                </a:solidFill>
              </a:rPr>
              <a:t>. </a:t>
            </a:r>
            <a:r>
              <a:rPr lang="nb-NO" sz="1600" dirty="0" smtClean="0">
                <a:solidFill>
                  <a:srgbClr val="44546A"/>
                </a:solidFill>
              </a:rPr>
              <a:t>Den videre utviklingen innenfor posisjonstjenester vil avsløre at dagens statiske referanseramme (Euref89) ikke er i stand til å gi den nødvendige kvaliteten som trengs for å understøtte fremtidig bruk. En global oppdatert referanseramme kan være mer egnet. Det </a:t>
            </a:r>
            <a:r>
              <a:rPr lang="nb-NO" sz="1600" dirty="0">
                <a:solidFill>
                  <a:srgbClr val="44546A"/>
                </a:solidFill>
              </a:rPr>
              <a:t>er behov for kontinuerlig </a:t>
            </a:r>
            <a:r>
              <a:rPr lang="nb-NO" sz="1600" dirty="0" smtClean="0">
                <a:solidFill>
                  <a:srgbClr val="44546A"/>
                </a:solidFill>
              </a:rPr>
              <a:t>forbedring og vedlikehold av den bakenforliggende geodetiske referansesystemet for å understøtte fremtidige anvendelser.</a:t>
            </a:r>
            <a:endParaRPr lang="nb-NO" sz="1100" dirty="0" smtClean="0">
              <a:solidFill>
                <a:srgbClr val="44546A"/>
              </a:solidFill>
            </a:endParaRPr>
          </a:p>
          <a:p>
            <a:endParaRPr lang="nb-NO" sz="1100" b="1" dirty="0">
              <a:solidFill>
                <a:srgbClr val="44546A"/>
              </a:solidFill>
            </a:endParaRPr>
          </a:p>
          <a:p>
            <a:pPr marL="285750" indent="-285750">
              <a:buFont typeface="Arial" panose="020B0604020202020204" pitchFamily="34" charset="0"/>
              <a:buChar char="•"/>
            </a:pPr>
            <a:r>
              <a:rPr lang="nb-NO" sz="1600" dirty="0" smtClean="0">
                <a:solidFill>
                  <a:schemeClr val="tx2"/>
                </a:solidFill>
              </a:rPr>
              <a:t>Etablere en bred sammensatt arbeidsgruppe med deltakere fra hele geomatikk</a:t>
            </a:r>
            <a:r>
              <a:rPr lang="nb-NO" sz="1600" dirty="0">
                <a:solidFill>
                  <a:schemeClr val="tx2"/>
                </a:solidFill>
              </a:rPr>
              <a:t>-</a:t>
            </a:r>
            <a:r>
              <a:rPr lang="nb-NO" sz="1600" dirty="0" smtClean="0">
                <a:solidFill>
                  <a:schemeClr val="tx2"/>
                </a:solidFill>
              </a:rPr>
              <a:t>Norge og </a:t>
            </a:r>
            <a:br>
              <a:rPr lang="nb-NO" sz="1600" dirty="0" smtClean="0">
                <a:solidFill>
                  <a:schemeClr val="tx2"/>
                </a:solidFill>
              </a:rPr>
            </a:br>
            <a:r>
              <a:rPr lang="nb-NO" sz="1600" dirty="0" smtClean="0">
                <a:solidFill>
                  <a:schemeClr val="tx2"/>
                </a:solidFill>
              </a:rPr>
              <a:t>fremtidens brukermiljøer av posisjonstjenester til utredningsarbeid</a:t>
            </a:r>
          </a:p>
          <a:p>
            <a:pPr marL="285750" indent="-285750">
              <a:buFont typeface="Arial" panose="020B0604020202020204" pitchFamily="34" charset="0"/>
              <a:buChar char="•"/>
            </a:pPr>
            <a:r>
              <a:rPr lang="nb-NO" sz="1600" dirty="0" smtClean="0">
                <a:solidFill>
                  <a:schemeClr val="tx2"/>
                </a:solidFill>
              </a:rPr>
              <a:t>Innføringen vil kreve store omlegginger på alle områder av </a:t>
            </a:r>
            <a:r>
              <a:rPr lang="nb-NO" sz="1600" dirty="0" err="1" smtClean="0">
                <a:solidFill>
                  <a:schemeClr val="tx2"/>
                </a:solidFill>
              </a:rPr>
              <a:t>geodataforvaltningen</a:t>
            </a:r>
            <a:r>
              <a:rPr lang="nb-NO" sz="1600" dirty="0" smtClean="0">
                <a:solidFill>
                  <a:schemeClr val="tx2"/>
                </a:solidFill>
              </a:rPr>
              <a:t>, </a:t>
            </a:r>
            <a:br>
              <a:rPr lang="nb-NO" sz="1600" dirty="0" smtClean="0">
                <a:solidFill>
                  <a:schemeClr val="tx2"/>
                </a:solidFill>
              </a:rPr>
            </a:br>
            <a:r>
              <a:rPr lang="nb-NO" sz="1600" dirty="0" smtClean="0">
                <a:solidFill>
                  <a:schemeClr val="tx2"/>
                </a:solidFill>
              </a:rPr>
              <a:t>og det må derfor gjennomføres egne utredninger for hvert av trinnene:</a:t>
            </a:r>
          </a:p>
          <a:p>
            <a:pPr marL="742950" lvl="1" indent="-285750">
              <a:buFont typeface="Arial" panose="020B0604020202020204" pitchFamily="34" charset="0"/>
              <a:buChar char="•"/>
            </a:pPr>
            <a:r>
              <a:rPr lang="nb-NO" sz="1600" dirty="0" smtClean="0">
                <a:solidFill>
                  <a:schemeClr val="tx2"/>
                </a:solidFill>
              </a:rPr>
              <a:t>Trinn 1: Innføring av en global geodetisk referanseramme som erstatning for Euref89.</a:t>
            </a:r>
          </a:p>
          <a:p>
            <a:pPr marL="742950" lvl="1" indent="-285750">
              <a:buFont typeface="Arial" panose="020B0604020202020204" pitchFamily="34" charset="0"/>
              <a:buChar char="•"/>
            </a:pPr>
            <a:r>
              <a:rPr lang="nb-NO" sz="1600" dirty="0" smtClean="0">
                <a:solidFill>
                  <a:schemeClr val="tx2"/>
                </a:solidFill>
              </a:rPr>
              <a:t>Trinn 2: Gradvis overgang til jevnlig oppdatering av referanserammen for utvalgte datasett i infrastrukturen.</a:t>
            </a:r>
            <a:endParaRPr lang="nb-NO" sz="1600" dirty="0">
              <a:solidFill>
                <a:schemeClr val="tx2"/>
              </a:solidFill>
            </a:endParaRPr>
          </a:p>
          <a:p>
            <a:pPr marL="285750" indent="-285750">
              <a:buFont typeface="Arial" panose="020B0604020202020204" pitchFamily="34" charset="0"/>
              <a:buChar char="•"/>
            </a:pPr>
            <a:r>
              <a:rPr lang="nb-NO" dirty="0">
                <a:solidFill>
                  <a:srgbClr val="44546A"/>
                </a:solidFill>
              </a:rPr>
              <a:t>Aktivitetsplan vil bli utviklet på et senere tidspunkt </a:t>
            </a:r>
            <a:endParaRPr lang="nb-NO" b="1" dirty="0">
              <a:solidFill>
                <a:srgbClr val="5B9BD5">
                  <a:lumMod val="75000"/>
                </a:srgbClr>
              </a:solidFill>
            </a:endParaRPr>
          </a:p>
          <a:p>
            <a:endParaRPr lang="nb-NO" sz="1200" dirty="0">
              <a:solidFill>
                <a:schemeClr val="tx2"/>
              </a:solidFill>
            </a:endParaRPr>
          </a:p>
          <a:p>
            <a:r>
              <a:rPr lang="nb-NO" sz="1600" b="1" dirty="0">
                <a:solidFill>
                  <a:schemeClr val="accent1">
                    <a:lumMod val="75000"/>
                  </a:schemeClr>
                </a:solidFill>
              </a:rPr>
              <a:t>Gjennomføring: </a:t>
            </a:r>
            <a:r>
              <a:rPr lang="nb-NO" sz="1600" b="1" dirty="0" smtClean="0">
                <a:solidFill>
                  <a:schemeClr val="accent1">
                    <a:lumMod val="75000"/>
                  </a:schemeClr>
                </a:solidFill>
              </a:rPr>
              <a:t>2019- </a:t>
            </a:r>
            <a:endParaRPr lang="nb-NO" sz="1600" b="1" dirty="0">
              <a:solidFill>
                <a:schemeClr val="accent1">
                  <a:lumMod val="75000"/>
                </a:schemeClr>
              </a:solidFill>
            </a:endParaRPr>
          </a:p>
          <a:p>
            <a:r>
              <a:rPr lang="nb-NO" sz="1600" b="1" dirty="0">
                <a:solidFill>
                  <a:schemeClr val="accent1">
                    <a:lumMod val="75000"/>
                  </a:schemeClr>
                </a:solidFill>
              </a:rPr>
              <a:t>Ansvarlig: </a:t>
            </a:r>
            <a:r>
              <a:rPr lang="nb-NO" sz="1600" b="1" dirty="0" smtClean="0">
                <a:solidFill>
                  <a:schemeClr val="accent1">
                    <a:lumMod val="75000"/>
                  </a:schemeClr>
                </a:solidFill>
              </a:rPr>
              <a:t>Kartverket</a:t>
            </a:r>
          </a:p>
          <a:p>
            <a:r>
              <a:rPr lang="nb-NO" sz="1600" b="1" dirty="0" smtClean="0">
                <a:solidFill>
                  <a:schemeClr val="accent1">
                    <a:lumMod val="75000"/>
                  </a:schemeClr>
                </a:solidFill>
              </a:rPr>
              <a:t>Medvirkende: Statens vegvesen, Bane NOR, </a:t>
            </a:r>
            <a:br>
              <a:rPr lang="nb-NO" sz="1600" b="1" dirty="0" smtClean="0">
                <a:solidFill>
                  <a:schemeClr val="accent1">
                    <a:lumMod val="75000"/>
                  </a:schemeClr>
                </a:solidFill>
              </a:rPr>
            </a:br>
            <a:r>
              <a:rPr lang="nb-NO" sz="1600" b="1" dirty="0" smtClean="0">
                <a:solidFill>
                  <a:schemeClr val="accent1">
                    <a:lumMod val="75000"/>
                  </a:schemeClr>
                </a:solidFill>
              </a:rPr>
              <a:t>Avinor, ITS Norge, Storkommunegruppa, </a:t>
            </a:r>
            <a:br>
              <a:rPr lang="nb-NO" sz="1600" b="1" dirty="0" smtClean="0">
                <a:solidFill>
                  <a:schemeClr val="accent1">
                    <a:lumMod val="75000"/>
                  </a:schemeClr>
                </a:solidFill>
              </a:rPr>
            </a:br>
            <a:r>
              <a:rPr lang="nb-NO" sz="1600" b="1" dirty="0" smtClean="0">
                <a:solidFill>
                  <a:schemeClr val="accent1">
                    <a:lumMod val="75000"/>
                  </a:schemeClr>
                </a:solidFill>
              </a:rPr>
              <a:t>private tjenesteleverandører.</a:t>
            </a:r>
            <a:endParaRPr lang="nb-NO" sz="1600" b="1" dirty="0">
              <a:solidFill>
                <a:schemeClr val="accent1">
                  <a:lumMod val="75000"/>
                </a:schemeClr>
              </a:solidFill>
            </a:endParaRPr>
          </a:p>
          <a:p>
            <a:r>
              <a:rPr lang="nb-NO" sz="1600" b="1" dirty="0">
                <a:solidFill>
                  <a:srgbClr val="5B9BD5">
                    <a:lumMod val="75000"/>
                  </a:srgbClr>
                </a:solidFill>
              </a:rPr>
              <a:t>Delmål: </a:t>
            </a:r>
            <a:r>
              <a:rPr lang="nb-NO" sz="1600" b="1" dirty="0" smtClean="0">
                <a:solidFill>
                  <a:srgbClr val="5B9BD5">
                    <a:lumMod val="75000"/>
                  </a:srgbClr>
                </a:solidFill>
              </a:rPr>
              <a:t>1.4</a:t>
            </a:r>
            <a:endParaRPr lang="nb-NO" sz="1600" b="1" dirty="0">
              <a:solidFill>
                <a:srgbClr val="5B9BD5">
                  <a:lumMod val="75000"/>
                </a:srgbClr>
              </a:solidFill>
            </a:endParaRPr>
          </a:p>
          <a:p>
            <a:endParaRPr lang="nb-NO" b="1" dirty="0">
              <a:solidFill>
                <a:schemeClr val="accent1">
                  <a:lumMod val="75000"/>
                </a:schemeClr>
              </a:solidFill>
            </a:endParaRPr>
          </a:p>
        </p:txBody>
      </p:sp>
      <p:pic>
        <p:nvPicPr>
          <p:cNvPr id="3" name="Bilde 2" descr="Hva tiltaket berører" title="Hva tiltaket berøre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581094" y="5583419"/>
            <a:ext cx="5227584" cy="496360"/>
          </a:xfrm>
          <a:prstGeom prst="rect">
            <a:avLst/>
          </a:prstGeom>
        </p:spPr>
      </p:pic>
      <p:sp>
        <p:nvSpPr>
          <p:cNvPr id="6" name="Pil ned 5" descr="Pil" title="Pil"/>
          <p:cNvSpPr/>
          <p:nvPr/>
        </p:nvSpPr>
        <p:spPr>
          <a:xfrm>
            <a:off x="6069101" y="5221439"/>
            <a:ext cx="312616" cy="244601"/>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solidFill>
                <a:prstClr val="white"/>
              </a:solidFill>
            </a:endParaRPr>
          </a:p>
        </p:txBody>
      </p:sp>
      <p:sp>
        <p:nvSpPr>
          <p:cNvPr id="7" name="Pil ned 6" descr="Pil" title="Pil"/>
          <p:cNvSpPr/>
          <p:nvPr/>
        </p:nvSpPr>
        <p:spPr>
          <a:xfrm>
            <a:off x="9855199" y="5221439"/>
            <a:ext cx="312616" cy="244601"/>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solidFill>
                <a:prstClr val="white"/>
              </a:solidFill>
            </a:endParaRPr>
          </a:p>
        </p:txBody>
      </p:sp>
      <p:sp>
        <p:nvSpPr>
          <p:cNvPr id="4" name="Tittel 3" hidden="1"/>
          <p:cNvSpPr>
            <a:spLocks noGrp="1"/>
          </p:cNvSpPr>
          <p:nvPr>
            <p:ph type="title" idx="4294967295"/>
          </p:nvPr>
        </p:nvSpPr>
        <p:spPr/>
        <p:txBody>
          <a:bodyPr/>
          <a:lstStyle/>
          <a:p>
            <a:r>
              <a:rPr lang="en-US" dirty="0" err="1" smtClean="0"/>
              <a:t>Tiltak</a:t>
            </a:r>
            <a:r>
              <a:rPr lang="en-US" dirty="0" smtClean="0"/>
              <a:t> 23: </a:t>
            </a:r>
            <a:r>
              <a:rPr lang="en-US" dirty="0" err="1" smtClean="0"/>
              <a:t>Posisjonstjenester</a:t>
            </a:r>
            <a:r>
              <a:rPr lang="en-US" dirty="0" smtClean="0"/>
              <a:t> </a:t>
            </a:r>
            <a:r>
              <a:rPr lang="en-US" dirty="0" err="1" smtClean="0"/>
              <a:t>og</a:t>
            </a:r>
            <a:r>
              <a:rPr lang="en-US" baseline="0" dirty="0" smtClean="0"/>
              <a:t> </a:t>
            </a:r>
            <a:r>
              <a:rPr lang="en-US" baseline="0" dirty="0" err="1" smtClean="0"/>
              <a:t>tilhørende</a:t>
            </a:r>
            <a:r>
              <a:rPr lang="en-US" baseline="0" dirty="0" smtClean="0"/>
              <a:t> </a:t>
            </a:r>
            <a:r>
              <a:rPr lang="en-US" baseline="0" dirty="0" err="1" smtClean="0"/>
              <a:t>geodetisk</a:t>
            </a:r>
            <a:r>
              <a:rPr lang="en-US" baseline="0" dirty="0" smtClean="0"/>
              <a:t> </a:t>
            </a:r>
            <a:r>
              <a:rPr lang="en-US" baseline="0" dirty="0" err="1" smtClean="0"/>
              <a:t>infrastruktur</a:t>
            </a:r>
            <a:endParaRPr lang="en-US" dirty="0"/>
          </a:p>
        </p:txBody>
      </p:sp>
    </p:spTree>
    <p:extLst>
      <p:ext uri="{BB962C8B-B14F-4D97-AF65-F5344CB8AC3E}">
        <p14:creationId xmlns:p14="http://schemas.microsoft.com/office/powerpoint/2010/main" val="328675026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Sylinder 1">
            <a:extLst>
              <a:ext uri="{FF2B5EF4-FFF2-40B4-BE49-F238E27FC236}">
                <a16:creationId xmlns:a16="http://schemas.microsoft.com/office/drawing/2014/main" xmlns="" id="{4873E8A9-48D4-4006-870B-6BB30E4DF54C}"/>
              </a:ext>
            </a:extLst>
          </p:cNvPr>
          <p:cNvSpPr txBox="1"/>
          <p:nvPr/>
        </p:nvSpPr>
        <p:spPr>
          <a:xfrm>
            <a:off x="925232" y="548580"/>
            <a:ext cx="8977249" cy="6309420"/>
          </a:xfrm>
          <a:prstGeom prst="rect">
            <a:avLst/>
          </a:prstGeom>
          <a:noFill/>
        </p:spPr>
        <p:txBody>
          <a:bodyPr wrap="square" rtlCol="0">
            <a:spAutoFit/>
          </a:bodyPr>
          <a:lstStyle/>
          <a:p>
            <a:r>
              <a:rPr lang="nb-NO" b="1" dirty="0">
                <a:solidFill>
                  <a:schemeClr val="accent1">
                    <a:lumMod val="75000"/>
                  </a:schemeClr>
                </a:solidFill>
              </a:rPr>
              <a:t>TILTAK </a:t>
            </a:r>
            <a:r>
              <a:rPr lang="nb-NO" b="1" dirty="0" smtClean="0">
                <a:solidFill>
                  <a:schemeClr val="accent1">
                    <a:lumMod val="75000"/>
                  </a:schemeClr>
                </a:solidFill>
              </a:rPr>
              <a:t>24: </a:t>
            </a:r>
            <a:endParaRPr lang="nb-NO" dirty="0">
              <a:solidFill>
                <a:schemeClr val="accent1">
                  <a:lumMod val="75000"/>
                </a:schemeClr>
              </a:solidFill>
            </a:endParaRPr>
          </a:p>
          <a:p>
            <a:r>
              <a:rPr lang="nb-NO" b="1" dirty="0">
                <a:solidFill>
                  <a:schemeClr val="tx2"/>
                </a:solidFill>
              </a:rPr>
              <a:t>UTVIKLE FOU-STRATEGI </a:t>
            </a:r>
            <a:r>
              <a:rPr lang="nb-NO" b="1" dirty="0" smtClean="0">
                <a:solidFill>
                  <a:schemeClr val="tx2"/>
                </a:solidFill>
              </a:rPr>
              <a:t>OG </a:t>
            </a:r>
            <a:r>
              <a:rPr lang="nb-NO" b="1" dirty="0">
                <a:solidFill>
                  <a:schemeClr val="tx2"/>
                </a:solidFill>
              </a:rPr>
              <a:t>ETABLERE ET FOU-PROGRAM FOR GEOGRAFISK INFORMASJON</a:t>
            </a:r>
            <a:endParaRPr lang="nb-NO" dirty="0">
              <a:solidFill>
                <a:schemeClr val="tx2"/>
              </a:solidFill>
            </a:endParaRPr>
          </a:p>
          <a:p>
            <a:endParaRPr lang="nb-NO" sz="1600" dirty="0" smtClean="0">
              <a:solidFill>
                <a:schemeClr val="tx2"/>
              </a:solidFill>
            </a:endParaRPr>
          </a:p>
          <a:p>
            <a:r>
              <a:rPr lang="nb-NO" sz="1600" dirty="0" smtClean="0">
                <a:solidFill>
                  <a:schemeClr val="tx2"/>
                </a:solidFill>
              </a:rPr>
              <a:t>Det </a:t>
            </a:r>
            <a:r>
              <a:rPr lang="nb-NO" sz="1600" dirty="0">
                <a:solidFill>
                  <a:schemeClr val="tx2"/>
                </a:solidFill>
              </a:rPr>
              <a:t>trengs en strategi for å </a:t>
            </a:r>
            <a:r>
              <a:rPr lang="nb-NO" sz="1600" dirty="0" err="1" smtClean="0">
                <a:solidFill>
                  <a:schemeClr val="tx2"/>
                </a:solidFill>
              </a:rPr>
              <a:t>målrette</a:t>
            </a:r>
            <a:r>
              <a:rPr lang="nb-NO" sz="1600" dirty="0" smtClean="0">
                <a:solidFill>
                  <a:schemeClr val="tx2"/>
                </a:solidFill>
              </a:rPr>
              <a:t> </a:t>
            </a:r>
            <a:r>
              <a:rPr lang="nb-NO" sz="1600" dirty="0">
                <a:solidFill>
                  <a:schemeClr val="tx2"/>
                </a:solidFill>
              </a:rPr>
              <a:t>og systematisere FoU for videreutviklingen av den geografiske infrastrukturen. Strategien må understøtte prioriterte tiltak i handlingsplanen. Det er særskilt behov for innsats i sentrale deler av kjeden (lagring, forvaltning, tilrettelegging og distribusjon). Det må legges vekt på å mobilisere nasjonale FoU-miljøer innenfor fagområdet</a:t>
            </a:r>
            <a:r>
              <a:rPr lang="nb-NO" sz="1600" dirty="0" smtClean="0">
                <a:solidFill>
                  <a:schemeClr val="tx2"/>
                </a:solidFill>
              </a:rPr>
              <a:t>. </a:t>
            </a:r>
            <a:endParaRPr lang="nb-NO" sz="1600" dirty="0">
              <a:solidFill>
                <a:schemeClr val="tx2"/>
              </a:solidFill>
            </a:endParaRPr>
          </a:p>
          <a:p>
            <a:endParaRPr lang="nb-NO" sz="1600" dirty="0">
              <a:solidFill>
                <a:schemeClr val="tx2"/>
              </a:solidFill>
            </a:endParaRPr>
          </a:p>
          <a:p>
            <a:endParaRPr lang="nb-NO" sz="1600" dirty="0">
              <a:solidFill>
                <a:schemeClr val="tx2"/>
              </a:solidFill>
            </a:endParaRPr>
          </a:p>
          <a:p>
            <a:endParaRPr lang="nb-NO" sz="1600" dirty="0">
              <a:solidFill>
                <a:schemeClr val="tx2"/>
              </a:solidFill>
            </a:endParaRPr>
          </a:p>
          <a:p>
            <a:endParaRPr lang="nb-NO" sz="1600" dirty="0">
              <a:solidFill>
                <a:schemeClr val="tx2"/>
              </a:solidFill>
            </a:endParaRPr>
          </a:p>
          <a:p>
            <a:endParaRPr lang="nb-NO" sz="1600" dirty="0">
              <a:solidFill>
                <a:schemeClr val="tx2"/>
              </a:solidFill>
            </a:endParaRPr>
          </a:p>
          <a:p>
            <a:endParaRPr lang="nb-NO" sz="1600" dirty="0">
              <a:solidFill>
                <a:schemeClr val="tx2"/>
              </a:solidFill>
            </a:endParaRPr>
          </a:p>
          <a:p>
            <a:endParaRPr lang="nb-NO" sz="1600" dirty="0">
              <a:solidFill>
                <a:schemeClr val="tx2"/>
              </a:solidFill>
            </a:endParaRPr>
          </a:p>
          <a:p>
            <a:endParaRPr lang="nb-NO" sz="1600" dirty="0">
              <a:solidFill>
                <a:schemeClr val="tx2"/>
              </a:solidFill>
            </a:endParaRPr>
          </a:p>
          <a:p>
            <a:endParaRPr lang="nb-NO" sz="1600" dirty="0">
              <a:solidFill>
                <a:schemeClr val="tx2"/>
              </a:solidFill>
            </a:endParaRPr>
          </a:p>
          <a:p>
            <a:endParaRPr lang="nb-NO" sz="1600" dirty="0">
              <a:solidFill>
                <a:schemeClr val="tx2"/>
              </a:solidFill>
            </a:endParaRPr>
          </a:p>
          <a:p>
            <a:endParaRPr lang="nb-NO" sz="1600" b="1" dirty="0">
              <a:solidFill>
                <a:schemeClr val="accent1">
                  <a:lumMod val="75000"/>
                </a:schemeClr>
              </a:solidFill>
            </a:endParaRPr>
          </a:p>
          <a:p>
            <a:endParaRPr lang="nb-NO" sz="1600" b="1" dirty="0">
              <a:solidFill>
                <a:schemeClr val="accent1">
                  <a:lumMod val="75000"/>
                </a:schemeClr>
              </a:solidFill>
            </a:endParaRPr>
          </a:p>
          <a:p>
            <a:endParaRPr lang="nb-NO" sz="100" b="1" dirty="0" smtClean="0">
              <a:solidFill>
                <a:schemeClr val="accent1">
                  <a:lumMod val="75000"/>
                </a:schemeClr>
              </a:solidFill>
            </a:endParaRPr>
          </a:p>
          <a:p>
            <a:r>
              <a:rPr lang="nb-NO" sz="1600" b="1" dirty="0" smtClean="0">
                <a:solidFill>
                  <a:schemeClr val="accent1">
                    <a:lumMod val="75000"/>
                  </a:schemeClr>
                </a:solidFill>
              </a:rPr>
              <a:t>Gjennomføring</a:t>
            </a:r>
            <a:r>
              <a:rPr lang="nb-NO" sz="1600" b="1" dirty="0">
                <a:solidFill>
                  <a:schemeClr val="accent1">
                    <a:lumMod val="75000"/>
                  </a:schemeClr>
                </a:solidFill>
              </a:rPr>
              <a:t>: </a:t>
            </a:r>
            <a:r>
              <a:rPr lang="nb-NO" sz="1600" b="1" dirty="0" smtClean="0">
                <a:solidFill>
                  <a:schemeClr val="accent1">
                    <a:lumMod val="75000"/>
                  </a:schemeClr>
                </a:solidFill>
              </a:rPr>
              <a:t>2019-2021 </a:t>
            </a:r>
            <a:endParaRPr lang="nb-NO" sz="1600" b="1" dirty="0">
              <a:solidFill>
                <a:schemeClr val="accent1">
                  <a:lumMod val="75000"/>
                </a:schemeClr>
              </a:solidFill>
            </a:endParaRPr>
          </a:p>
          <a:p>
            <a:r>
              <a:rPr lang="nb-NO" sz="1600" b="1" dirty="0">
                <a:solidFill>
                  <a:schemeClr val="accent1">
                    <a:lumMod val="75000"/>
                  </a:schemeClr>
                </a:solidFill>
              </a:rPr>
              <a:t>Ansvarlig: </a:t>
            </a:r>
            <a:r>
              <a:rPr lang="nb-NO" sz="1600" b="1" dirty="0" smtClean="0">
                <a:solidFill>
                  <a:schemeClr val="accent1">
                    <a:lumMod val="75000"/>
                  </a:schemeClr>
                </a:solidFill>
              </a:rPr>
              <a:t>Norsk institutt for </a:t>
            </a:r>
            <a:r>
              <a:rPr lang="nb-NO" sz="1600" b="1" dirty="0" err="1" smtClean="0">
                <a:solidFill>
                  <a:schemeClr val="accent1">
                    <a:lumMod val="75000"/>
                  </a:schemeClr>
                </a:solidFill>
              </a:rPr>
              <a:t>bioøkonomi</a:t>
            </a:r>
            <a:endParaRPr lang="nb-NO" sz="1600" b="1" dirty="0" smtClean="0">
              <a:solidFill>
                <a:schemeClr val="accent1">
                  <a:lumMod val="75000"/>
                </a:schemeClr>
              </a:solidFill>
            </a:endParaRPr>
          </a:p>
          <a:p>
            <a:r>
              <a:rPr lang="nb-NO" sz="1600" b="1" dirty="0" smtClean="0">
                <a:solidFill>
                  <a:schemeClr val="accent1">
                    <a:lumMod val="75000"/>
                  </a:schemeClr>
                </a:solidFill>
              </a:rPr>
              <a:t>Medvirkende</a:t>
            </a:r>
            <a:r>
              <a:rPr lang="nb-NO" sz="1600" b="1" dirty="0">
                <a:solidFill>
                  <a:schemeClr val="accent1">
                    <a:lumMod val="75000"/>
                  </a:schemeClr>
                </a:solidFill>
              </a:rPr>
              <a:t>: </a:t>
            </a:r>
            <a:r>
              <a:rPr lang="nb-NO" sz="1600" b="1" dirty="0" smtClean="0">
                <a:solidFill>
                  <a:schemeClr val="accent1">
                    <a:lumMod val="75000"/>
                  </a:schemeClr>
                </a:solidFill>
              </a:rPr>
              <a:t>Fagetater, Forskningsrådet, </a:t>
            </a:r>
            <a:br>
              <a:rPr lang="nb-NO" sz="1600" b="1" dirty="0" smtClean="0">
                <a:solidFill>
                  <a:schemeClr val="accent1">
                    <a:lumMod val="75000"/>
                  </a:schemeClr>
                </a:solidFill>
              </a:rPr>
            </a:br>
            <a:r>
              <a:rPr lang="nb-NO" sz="1600" b="1" dirty="0" smtClean="0">
                <a:solidFill>
                  <a:schemeClr val="accent1">
                    <a:lumMod val="75000"/>
                  </a:schemeClr>
                </a:solidFill>
              </a:rPr>
              <a:t>kommuner, privat sektor</a:t>
            </a:r>
            <a:endParaRPr lang="nb-NO" sz="1600" b="1" dirty="0">
              <a:solidFill>
                <a:schemeClr val="accent1">
                  <a:lumMod val="75000"/>
                </a:schemeClr>
              </a:solidFill>
            </a:endParaRPr>
          </a:p>
          <a:p>
            <a:r>
              <a:rPr lang="nb-NO" sz="1600" b="1" dirty="0" smtClean="0">
                <a:solidFill>
                  <a:schemeClr val="accent1">
                    <a:lumMod val="75000"/>
                  </a:schemeClr>
                </a:solidFill>
              </a:rPr>
              <a:t>Delmål</a:t>
            </a:r>
            <a:r>
              <a:rPr lang="nb-NO" sz="1600" b="1" dirty="0">
                <a:solidFill>
                  <a:schemeClr val="accent1">
                    <a:lumMod val="75000"/>
                  </a:schemeClr>
                </a:solidFill>
              </a:rPr>
              <a:t>: 3.4, 3.1, 3.2, 3.3, 3.5, 2.4, 2.5,…</a:t>
            </a:r>
          </a:p>
        </p:txBody>
      </p:sp>
      <p:pic>
        <p:nvPicPr>
          <p:cNvPr id="3" name="Bilde 2" descr="4 deler&#10;innsamling av data&#10;lagring og forvaltning&#10;tilrettelegging og distribusjon&#10;tilgang og bruk " title="Hva tiltaket berøre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581094" y="5806052"/>
            <a:ext cx="5227584" cy="496360"/>
          </a:xfrm>
          <a:prstGeom prst="rect">
            <a:avLst/>
          </a:prstGeom>
        </p:spPr>
      </p:pic>
      <p:pic>
        <p:nvPicPr>
          <p:cNvPr id="8" name="Bilde 7" descr="Trafikkmønster- by - heat map" title="Trafikkmønster- by - heat map"/>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8984537" y="3080474"/>
            <a:ext cx="1531718" cy="2094405"/>
          </a:xfrm>
          <a:prstGeom prst="rect">
            <a:avLst/>
          </a:prstGeom>
          <a:ln>
            <a:noFill/>
          </a:ln>
          <a:effectLst>
            <a:outerShdw blurRad="292100" dist="139700" dir="2700000" algn="tl" rotWithShape="0">
              <a:srgbClr val="333333">
                <a:alpha val="65000"/>
              </a:srgbClr>
            </a:outerShdw>
          </a:effectLst>
        </p:spPr>
      </p:pic>
      <p:sp>
        <p:nvSpPr>
          <p:cNvPr id="9" name="TekstSylinder 8">
            <a:extLst>
              <a:ext uri="{FF2B5EF4-FFF2-40B4-BE49-F238E27FC236}">
                <a16:creationId xmlns:a16="http://schemas.microsoft.com/office/drawing/2014/main" xmlns="" id="{4873E8A9-48D4-4006-870B-6BB30E4DF54C}"/>
              </a:ext>
            </a:extLst>
          </p:cNvPr>
          <p:cNvSpPr txBox="1"/>
          <p:nvPr/>
        </p:nvSpPr>
        <p:spPr>
          <a:xfrm>
            <a:off x="1199454" y="2467915"/>
            <a:ext cx="7790178" cy="2862322"/>
          </a:xfrm>
          <a:prstGeom prst="rect">
            <a:avLst/>
          </a:prstGeom>
          <a:noFill/>
        </p:spPr>
        <p:txBody>
          <a:bodyPr wrap="square" rtlCol="0">
            <a:spAutoFit/>
          </a:bodyPr>
          <a:lstStyle/>
          <a:p>
            <a:pPr marL="285750" indent="-285750">
              <a:buFont typeface="Arial" panose="020B0604020202020204" pitchFamily="34" charset="0"/>
              <a:buChar char="•"/>
            </a:pPr>
            <a:r>
              <a:rPr lang="nb-NO" sz="1600" dirty="0">
                <a:solidFill>
                  <a:schemeClr val="tx2"/>
                </a:solidFill>
              </a:rPr>
              <a:t>Kartlegge norske FoU-miljø og deres virksomhet innenfor fagområdet.</a:t>
            </a:r>
          </a:p>
          <a:p>
            <a:pPr marL="285750" indent="-285750">
              <a:buFont typeface="Arial" panose="020B0604020202020204" pitchFamily="34" charset="0"/>
              <a:buChar char="•"/>
            </a:pPr>
            <a:r>
              <a:rPr lang="nb-NO" sz="1600" dirty="0">
                <a:solidFill>
                  <a:schemeClr val="tx2"/>
                </a:solidFill>
              </a:rPr>
              <a:t>Kartlegge den internasjonale forskningsfronten innfor fagområdet.</a:t>
            </a:r>
          </a:p>
          <a:p>
            <a:pPr marL="285750" indent="-285750">
              <a:buFont typeface="Arial" panose="020B0604020202020204" pitchFamily="34" charset="0"/>
              <a:buChar char="•"/>
            </a:pPr>
            <a:r>
              <a:rPr lang="nb-NO" sz="1600" dirty="0">
                <a:solidFill>
                  <a:schemeClr val="tx2"/>
                </a:solidFill>
              </a:rPr>
              <a:t>Etablere dialog med eksisterende forskningsmiljøer, -arenaer og -programmer.</a:t>
            </a:r>
          </a:p>
          <a:p>
            <a:pPr marL="285750" indent="-285750">
              <a:buFont typeface="Arial" panose="020B0604020202020204" pitchFamily="34" charset="0"/>
              <a:buChar char="•"/>
            </a:pPr>
            <a:r>
              <a:rPr lang="nb-NO" sz="1600" dirty="0">
                <a:solidFill>
                  <a:schemeClr val="tx2"/>
                </a:solidFill>
              </a:rPr>
              <a:t>Utvikle en nasjonal FoU-strategi for geodataområdet.</a:t>
            </a:r>
          </a:p>
          <a:p>
            <a:pPr marL="285750" indent="-285750">
              <a:buFont typeface="Arial" panose="020B0604020202020204" pitchFamily="34" charset="0"/>
              <a:buChar char="•"/>
            </a:pPr>
            <a:r>
              <a:rPr lang="nb-NO" sz="1600" dirty="0">
                <a:solidFill>
                  <a:schemeClr val="tx2"/>
                </a:solidFill>
              </a:rPr>
              <a:t>Utrede behovet for et nasjonalt forskningsprogram innen geografiske data, teknikker og teknologier. </a:t>
            </a:r>
          </a:p>
          <a:p>
            <a:pPr marL="285750" indent="-285750">
              <a:buFont typeface="Arial" panose="020B0604020202020204" pitchFamily="34" charset="0"/>
              <a:buChar char="•"/>
            </a:pPr>
            <a:r>
              <a:rPr lang="nb-NO" sz="1600" dirty="0">
                <a:solidFill>
                  <a:schemeClr val="tx2"/>
                </a:solidFill>
              </a:rPr>
              <a:t>Arbeide for å få geodataområdets problemstillinger inn i Forskningsrådets øvrige satsinger, særlig knyttet til endene i verdikjeden (innsamling av geodata, forskningsinfrastruktur, bruk av geodata) </a:t>
            </a:r>
          </a:p>
          <a:p>
            <a:pPr marL="285750" indent="-285750">
              <a:buFont typeface="Arial" panose="020B0604020202020204" pitchFamily="34" charset="0"/>
              <a:buChar char="•"/>
            </a:pPr>
            <a:r>
              <a:rPr lang="nb-NO" sz="1600" dirty="0">
                <a:solidFill>
                  <a:schemeClr val="tx2"/>
                </a:solidFill>
              </a:rPr>
              <a:t>Knytte nasjonal FoU-innsats opp mot europeiske programmer som ISA². </a:t>
            </a:r>
          </a:p>
          <a:p>
            <a:pPr marL="285750" indent="-285750">
              <a:buFont typeface="Arial" panose="020B0604020202020204" pitchFamily="34" charset="0"/>
              <a:buChar char="•"/>
            </a:pPr>
            <a:r>
              <a:rPr lang="nb-NO" sz="1600" dirty="0">
                <a:solidFill>
                  <a:schemeClr val="tx2"/>
                </a:solidFill>
              </a:rPr>
              <a:t>Utrede et felles kompetansemiljø for avansert analyse, statistikk og stordata. </a:t>
            </a:r>
          </a:p>
        </p:txBody>
      </p:sp>
      <p:pic>
        <p:nvPicPr>
          <p:cNvPr id="10" name="Bilde 9" descr="Illustrasjon - lyspære - gode ideer" title="Illustrasjon - lyspære - gode idee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902481" y="2109053"/>
            <a:ext cx="1481749" cy="208150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5" name="Pil ned 14" descr="Pil" title="Pil"/>
          <p:cNvSpPr/>
          <p:nvPr/>
        </p:nvSpPr>
        <p:spPr>
          <a:xfrm>
            <a:off x="6069101" y="5443510"/>
            <a:ext cx="312616" cy="244601"/>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solidFill>
                <a:prstClr val="white"/>
              </a:solidFill>
            </a:endParaRPr>
          </a:p>
        </p:txBody>
      </p:sp>
      <p:sp>
        <p:nvSpPr>
          <p:cNvPr id="16" name="Pil ned 15" descr="Pil" title="Pil"/>
          <p:cNvSpPr/>
          <p:nvPr/>
        </p:nvSpPr>
        <p:spPr>
          <a:xfrm>
            <a:off x="9855199" y="5443510"/>
            <a:ext cx="312616" cy="244601"/>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solidFill>
                <a:prstClr val="white"/>
              </a:solidFill>
            </a:endParaRPr>
          </a:p>
        </p:txBody>
      </p:sp>
      <p:sp>
        <p:nvSpPr>
          <p:cNvPr id="17" name="Pil ned 16" descr="Pil" title="Pil"/>
          <p:cNvSpPr/>
          <p:nvPr/>
        </p:nvSpPr>
        <p:spPr>
          <a:xfrm>
            <a:off x="7291094" y="5438184"/>
            <a:ext cx="312616" cy="244601"/>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solidFill>
                <a:prstClr val="white"/>
              </a:solidFill>
            </a:endParaRPr>
          </a:p>
        </p:txBody>
      </p:sp>
      <p:sp>
        <p:nvSpPr>
          <p:cNvPr id="18" name="Pil ned 17" descr="Pil" title="Pil"/>
          <p:cNvSpPr/>
          <p:nvPr/>
        </p:nvSpPr>
        <p:spPr>
          <a:xfrm>
            <a:off x="8553813" y="5443509"/>
            <a:ext cx="312616" cy="244601"/>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solidFill>
                <a:prstClr val="white"/>
              </a:solidFill>
            </a:endParaRPr>
          </a:p>
        </p:txBody>
      </p:sp>
      <p:sp>
        <p:nvSpPr>
          <p:cNvPr id="4" name="Tittel 3" hidden="1"/>
          <p:cNvSpPr>
            <a:spLocks noGrp="1"/>
          </p:cNvSpPr>
          <p:nvPr>
            <p:ph type="title" idx="4294967295"/>
          </p:nvPr>
        </p:nvSpPr>
        <p:spPr/>
        <p:txBody>
          <a:bodyPr/>
          <a:lstStyle/>
          <a:p>
            <a:r>
              <a:rPr lang="en-US" dirty="0" err="1" smtClean="0"/>
              <a:t>Tiltak</a:t>
            </a:r>
            <a:r>
              <a:rPr lang="en-US" dirty="0" smtClean="0"/>
              <a:t> 24: </a:t>
            </a:r>
            <a:r>
              <a:rPr lang="en-US" dirty="0" err="1" smtClean="0"/>
              <a:t>Etablere</a:t>
            </a:r>
            <a:r>
              <a:rPr lang="en-US" dirty="0" smtClean="0"/>
              <a:t> FOU-</a:t>
            </a:r>
            <a:r>
              <a:rPr lang="en-US" dirty="0" err="1" smtClean="0"/>
              <a:t>strategi</a:t>
            </a:r>
            <a:r>
              <a:rPr lang="en-US" dirty="0" smtClean="0"/>
              <a:t> </a:t>
            </a:r>
            <a:r>
              <a:rPr lang="en-US" dirty="0" err="1" smtClean="0"/>
              <a:t>og</a:t>
            </a:r>
            <a:r>
              <a:rPr lang="en-US" dirty="0" smtClean="0"/>
              <a:t> </a:t>
            </a:r>
            <a:r>
              <a:rPr lang="en-US" dirty="0" err="1" smtClean="0"/>
              <a:t>etablere</a:t>
            </a:r>
            <a:r>
              <a:rPr lang="en-US" dirty="0" smtClean="0"/>
              <a:t> et FOU-program for </a:t>
            </a:r>
            <a:r>
              <a:rPr lang="en-US" dirty="0" err="1" smtClean="0"/>
              <a:t>geografisk</a:t>
            </a:r>
            <a:r>
              <a:rPr lang="en-US" dirty="0" smtClean="0"/>
              <a:t> </a:t>
            </a:r>
            <a:r>
              <a:rPr lang="en-US" dirty="0" err="1" smtClean="0"/>
              <a:t>informasjon</a:t>
            </a:r>
            <a:endParaRPr lang="en-US" dirty="0"/>
          </a:p>
        </p:txBody>
      </p:sp>
    </p:spTree>
    <p:extLst>
      <p:ext uri="{BB962C8B-B14F-4D97-AF65-F5344CB8AC3E}">
        <p14:creationId xmlns:p14="http://schemas.microsoft.com/office/powerpoint/2010/main" val="2644673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Sylinder 1"/>
          <p:cNvSpPr txBox="1"/>
          <p:nvPr/>
        </p:nvSpPr>
        <p:spPr>
          <a:xfrm>
            <a:off x="950977" y="1075335"/>
            <a:ext cx="1419148" cy="4278094"/>
          </a:xfrm>
          <a:prstGeom prst="rect">
            <a:avLst/>
          </a:prstGeom>
          <a:noFill/>
        </p:spPr>
        <p:txBody>
          <a:bodyPr wrap="square" rtlCol="0">
            <a:spAutoFit/>
          </a:bodyPr>
          <a:lstStyle/>
          <a:p>
            <a:endParaRPr lang="nb-NO" sz="1600" dirty="0"/>
          </a:p>
          <a:p>
            <a:r>
              <a:rPr lang="nb-NO" sz="1600" b="1" dirty="0" smtClean="0"/>
              <a:t>Hvorfor: </a:t>
            </a:r>
          </a:p>
          <a:p>
            <a:endParaRPr lang="nb-NO" sz="1600" dirty="0"/>
          </a:p>
          <a:p>
            <a:endParaRPr lang="nb-NO" sz="1600" dirty="0" smtClean="0"/>
          </a:p>
          <a:p>
            <a:endParaRPr lang="nb-NO" sz="1600" dirty="0" smtClean="0"/>
          </a:p>
          <a:p>
            <a:endParaRPr lang="nb-NO" sz="1600" dirty="0" smtClean="0"/>
          </a:p>
          <a:p>
            <a:r>
              <a:rPr lang="nb-NO" sz="1600" b="1" dirty="0" smtClean="0"/>
              <a:t>Hva: </a:t>
            </a:r>
          </a:p>
          <a:p>
            <a:endParaRPr lang="nb-NO" sz="1600" dirty="0"/>
          </a:p>
          <a:p>
            <a:endParaRPr lang="nb-NO" sz="1600" dirty="0" smtClean="0"/>
          </a:p>
          <a:p>
            <a:endParaRPr lang="nb-NO" sz="1600" dirty="0" smtClean="0"/>
          </a:p>
          <a:p>
            <a:r>
              <a:rPr lang="nb-NO" sz="1600" b="1" dirty="0" smtClean="0"/>
              <a:t>Hvem:</a:t>
            </a:r>
          </a:p>
          <a:p>
            <a:endParaRPr lang="nb-NO" sz="1600" dirty="0"/>
          </a:p>
          <a:p>
            <a:endParaRPr lang="nb-NO" sz="1600" dirty="0" smtClean="0"/>
          </a:p>
          <a:p>
            <a:endParaRPr lang="nb-NO" sz="1600" dirty="0" smtClean="0"/>
          </a:p>
          <a:p>
            <a:r>
              <a:rPr lang="nb-NO" sz="1600" b="1" dirty="0" smtClean="0"/>
              <a:t>Ansvar og koordinering: </a:t>
            </a:r>
          </a:p>
          <a:p>
            <a:endParaRPr lang="nb-NO" sz="1600" dirty="0"/>
          </a:p>
        </p:txBody>
      </p:sp>
      <p:sp>
        <p:nvSpPr>
          <p:cNvPr id="3" name="TekstSylinder 2"/>
          <p:cNvSpPr txBox="1"/>
          <p:nvPr/>
        </p:nvSpPr>
        <p:spPr>
          <a:xfrm>
            <a:off x="2296972" y="1075335"/>
            <a:ext cx="4996282" cy="5016758"/>
          </a:xfrm>
          <a:prstGeom prst="rect">
            <a:avLst/>
          </a:prstGeom>
          <a:noFill/>
        </p:spPr>
        <p:txBody>
          <a:bodyPr wrap="square" rtlCol="0">
            <a:spAutoFit/>
          </a:bodyPr>
          <a:lstStyle/>
          <a:p>
            <a:endParaRPr lang="nb-NO" sz="1600" dirty="0"/>
          </a:p>
          <a:p>
            <a:r>
              <a:rPr lang="nb-NO" sz="1600" dirty="0" smtClean="0"/>
              <a:t>Handlingsplanen skal adressere </a:t>
            </a:r>
            <a:r>
              <a:rPr lang="nb-NO" sz="1600" dirty="0"/>
              <a:t>viktige utfordringer på </a:t>
            </a:r>
            <a:r>
              <a:rPr lang="nb-NO" sz="1600" dirty="0" err="1"/>
              <a:t>geodataområdet</a:t>
            </a:r>
            <a:r>
              <a:rPr lang="nb-NO" sz="1600" dirty="0"/>
              <a:t>. Den skal understøtte arbeidet knyttet til de sentrale </a:t>
            </a:r>
            <a:r>
              <a:rPr lang="nb-NO" sz="1600" dirty="0" smtClean="0"/>
              <a:t>samfunnsutfordringene</a:t>
            </a:r>
            <a:r>
              <a:rPr lang="nb-NO" sz="1600" dirty="0"/>
              <a:t>, herunder digitaliseringen av offentlig sektor. </a:t>
            </a:r>
            <a:endParaRPr lang="nb-NO" sz="1600" dirty="0" smtClean="0"/>
          </a:p>
          <a:p>
            <a:endParaRPr lang="nb-NO" sz="1600" dirty="0"/>
          </a:p>
          <a:p>
            <a:r>
              <a:rPr lang="nb-NO" sz="1600" dirty="0" smtClean="0"/>
              <a:t>Handlingsplanen inneholder korte beskrivelser av identifiserte tiltak, både tversgående fellestiltak og sektorspesifikke tiltak.</a:t>
            </a:r>
          </a:p>
          <a:p>
            <a:endParaRPr lang="nb-NO" sz="1600" dirty="0"/>
          </a:p>
          <a:p>
            <a:r>
              <a:rPr lang="nb-NO" sz="1600" dirty="0" smtClean="0"/>
              <a:t>Tiltakene er utviklet av etater og organisasjoner. Det forventes at departementer, direktoratet, kommuner, privat sektor mv vil utvikle tiltak i løpet av de neste årene. </a:t>
            </a:r>
          </a:p>
          <a:p>
            <a:endParaRPr lang="nb-NO" sz="1600" dirty="0"/>
          </a:p>
          <a:p>
            <a:r>
              <a:rPr lang="nb-NO" sz="1600" dirty="0" smtClean="0"/>
              <a:t>Kommunal- og moderniseringsdepartementet er ansvarlig for arbeidet med handlingsplan mv. KMD har bedt Kartverket å koordinere arbeidet og har også bedt  Samordningsgruppen for geografisk informasjon godkjenne handlingsplanen.  </a:t>
            </a:r>
            <a:endParaRPr lang="nb-NO" sz="1600" dirty="0"/>
          </a:p>
          <a:p>
            <a:endParaRPr lang="nb-NO" sz="1600" dirty="0"/>
          </a:p>
        </p:txBody>
      </p:sp>
      <p:pic>
        <p:nvPicPr>
          <p:cNvPr id="4" name="Bilde 3" descr="Bilde- telefon med kart" title="Bilde- telefon med kart"/>
          <p:cNvPicPr>
            <a:picLocks noChangeAspect="1"/>
          </p:cNvPicPr>
          <p:nvPr/>
        </p:nvPicPr>
        <p:blipFill>
          <a:blip r:embed="rId3"/>
          <a:stretch>
            <a:fillRect/>
          </a:stretch>
        </p:blipFill>
        <p:spPr>
          <a:xfrm>
            <a:off x="7371937" y="1441095"/>
            <a:ext cx="3727018" cy="4550053"/>
          </a:xfrm>
          <a:prstGeom prst="rect">
            <a:avLst/>
          </a:prstGeom>
          <a:ln>
            <a:noFill/>
          </a:ln>
          <a:effectLst>
            <a:outerShdw blurRad="292100" dist="139700" dir="2700000" algn="tl" rotWithShape="0">
              <a:srgbClr val="333333">
                <a:alpha val="65000"/>
              </a:srgbClr>
            </a:outerShdw>
          </a:effectLst>
        </p:spPr>
      </p:pic>
      <p:sp>
        <p:nvSpPr>
          <p:cNvPr id="5" name="TekstSylinder 4">
            <a:extLst>
              <a:ext uri="{FF2B5EF4-FFF2-40B4-BE49-F238E27FC236}">
                <a16:creationId xmlns:a16="http://schemas.microsoft.com/office/drawing/2014/main" xmlns="" id="{2C925CB5-0AB8-45E1-8142-0A7B9B2F13FF}"/>
              </a:ext>
            </a:extLst>
          </p:cNvPr>
          <p:cNvSpPr txBox="1"/>
          <p:nvPr/>
        </p:nvSpPr>
        <p:spPr>
          <a:xfrm>
            <a:off x="952493" y="628597"/>
            <a:ext cx="10312915" cy="584775"/>
          </a:xfrm>
          <a:prstGeom prst="rect">
            <a:avLst/>
          </a:prstGeom>
          <a:noFill/>
        </p:spPr>
        <p:txBody>
          <a:bodyPr wrap="square" rtlCol="0">
            <a:spAutoFit/>
          </a:bodyPr>
          <a:lstStyle/>
          <a:p>
            <a:pPr>
              <a:spcAft>
                <a:spcPts val="800"/>
              </a:spcAft>
            </a:pPr>
            <a:r>
              <a:rPr lang="nb-NO" sz="3200" b="1" cap="small" dirty="0" smtClean="0">
                <a:solidFill>
                  <a:srgbClr val="44546A"/>
                </a:solidFill>
              </a:rPr>
              <a:t>HANDLINGSPLANEN - TILTAK FOR Å LØSE UTFORDRINGER</a:t>
            </a:r>
            <a:endParaRPr lang="nb-NO" dirty="0">
              <a:solidFill>
                <a:srgbClr val="44546A"/>
              </a:solidFill>
            </a:endParaRPr>
          </a:p>
        </p:txBody>
      </p:sp>
      <p:sp>
        <p:nvSpPr>
          <p:cNvPr id="6" name="Tittel 5" hidden="1"/>
          <p:cNvSpPr>
            <a:spLocks noGrp="1"/>
          </p:cNvSpPr>
          <p:nvPr>
            <p:ph type="title" idx="4294967295"/>
          </p:nvPr>
        </p:nvSpPr>
        <p:spPr/>
        <p:txBody>
          <a:bodyPr/>
          <a:lstStyle/>
          <a:p>
            <a:r>
              <a:rPr lang="nb-NO" dirty="0" smtClean="0"/>
              <a:t>Handlingsplan</a:t>
            </a:r>
            <a:r>
              <a:rPr lang="nb-NO" baseline="0" dirty="0" smtClean="0"/>
              <a:t> – tiltak for å løse utfordringer</a:t>
            </a:r>
            <a:endParaRPr lang="en-US" dirty="0"/>
          </a:p>
        </p:txBody>
      </p:sp>
    </p:spTree>
    <p:extLst>
      <p:ext uri="{BB962C8B-B14F-4D97-AF65-F5344CB8AC3E}">
        <p14:creationId xmlns:p14="http://schemas.microsoft.com/office/powerpoint/2010/main" val="235342533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lternativ prosess 1"/>
          <p:cNvSpPr/>
          <p:nvPr/>
        </p:nvSpPr>
        <p:spPr>
          <a:xfrm>
            <a:off x="637820" y="530310"/>
            <a:ext cx="10652369" cy="6221046"/>
          </a:xfrm>
          <a:prstGeom prst="flowChartAlternateProcess">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b-NO" b="1" dirty="0">
                <a:solidFill>
                  <a:srgbClr val="5B9BD5">
                    <a:lumMod val="75000"/>
                  </a:srgbClr>
                </a:solidFill>
              </a:rPr>
              <a:t>TILTAK </a:t>
            </a:r>
            <a:r>
              <a:rPr lang="nb-NO" b="1" dirty="0" smtClean="0">
                <a:solidFill>
                  <a:srgbClr val="5B9BD5">
                    <a:lumMod val="75000"/>
                  </a:srgbClr>
                </a:solidFill>
              </a:rPr>
              <a:t>25: </a:t>
            </a:r>
            <a:endParaRPr lang="nb-NO" dirty="0">
              <a:solidFill>
                <a:srgbClr val="5B9BD5">
                  <a:lumMod val="75000"/>
                </a:srgbClr>
              </a:solidFill>
            </a:endParaRPr>
          </a:p>
          <a:p>
            <a:r>
              <a:rPr lang="nb-NO" b="1" dirty="0" smtClean="0">
                <a:solidFill>
                  <a:srgbClr val="44546A"/>
                </a:solidFill>
              </a:rPr>
              <a:t>STYRKE UTDANNING </a:t>
            </a:r>
            <a:r>
              <a:rPr lang="nb-NO" b="1" dirty="0">
                <a:solidFill>
                  <a:srgbClr val="44546A"/>
                </a:solidFill>
              </a:rPr>
              <a:t>INNEN GEOGRAFISK INFORMASJON</a:t>
            </a:r>
          </a:p>
          <a:p>
            <a:endParaRPr lang="nb-NO" dirty="0">
              <a:solidFill>
                <a:schemeClr val="tx1"/>
              </a:solidFill>
            </a:endParaRPr>
          </a:p>
          <a:p>
            <a:r>
              <a:rPr lang="nb-NO" sz="1600" dirty="0">
                <a:solidFill>
                  <a:schemeClr val="tx1"/>
                </a:solidFill>
              </a:rPr>
              <a:t>Geografisk informasjon brukes i nær alle sektorer og blir i stadig større grad integrert i ulike brukerløsninger. Med vekst i bruken av geografisk informasjon trengs mer og ny kompetanse og kapasitet. Riktig bruk av geografisk informasjon krever høy kompetanse på kart og geodata. </a:t>
            </a:r>
            <a:r>
              <a:rPr lang="nb-NO" sz="1600" dirty="0" smtClean="0">
                <a:solidFill>
                  <a:schemeClr val="tx1"/>
                </a:solidFill>
              </a:rPr>
              <a:t>Geodata </a:t>
            </a:r>
            <a:r>
              <a:rPr lang="nb-NO" sz="1600" dirty="0">
                <a:solidFill>
                  <a:schemeClr val="tx1"/>
                </a:solidFill>
              </a:rPr>
              <a:t>er et eget fagfelt og skal samspille med annen kunnskap. Teknologisk skjer det en rivende utvikling på sensorteknologier, stordata, dynamisk informasjon, satellitt- og droneteknologier mv</a:t>
            </a:r>
            <a:r>
              <a:rPr lang="nb-NO" sz="1600" dirty="0" smtClean="0">
                <a:solidFill>
                  <a:schemeClr val="tx1"/>
                </a:solidFill>
              </a:rPr>
              <a:t>.</a:t>
            </a:r>
            <a:br>
              <a:rPr lang="nb-NO" sz="1600" dirty="0" smtClean="0">
                <a:solidFill>
                  <a:schemeClr val="tx1"/>
                </a:solidFill>
              </a:rPr>
            </a:br>
            <a:endParaRPr lang="nb-NO" sz="1600" dirty="0">
              <a:solidFill>
                <a:schemeClr val="tx1"/>
              </a:solidFill>
            </a:endParaRPr>
          </a:p>
          <a:p>
            <a:pPr marL="285750" indent="-285750">
              <a:buFont typeface="Arial" panose="020B0604020202020204" pitchFamily="34" charset="0"/>
              <a:buChar char="•"/>
            </a:pPr>
            <a:r>
              <a:rPr lang="nb-NO" sz="1600" dirty="0">
                <a:solidFill>
                  <a:schemeClr val="tx1"/>
                </a:solidFill>
              </a:rPr>
              <a:t>Utdanningen </a:t>
            </a:r>
            <a:r>
              <a:rPr lang="nb-NO" sz="1600" dirty="0" smtClean="0">
                <a:solidFill>
                  <a:schemeClr val="tx1"/>
                </a:solidFill>
              </a:rPr>
              <a:t>må </a:t>
            </a:r>
            <a:r>
              <a:rPr lang="nb-NO" sz="1600" dirty="0">
                <a:solidFill>
                  <a:schemeClr val="tx1"/>
                </a:solidFill>
              </a:rPr>
              <a:t>utvikles og </a:t>
            </a:r>
            <a:r>
              <a:rPr lang="nb-NO" sz="1600" dirty="0" smtClean="0">
                <a:solidFill>
                  <a:schemeClr val="tx1"/>
                </a:solidFill>
              </a:rPr>
              <a:t>moderniseres gjennom langsiktige tiltak </a:t>
            </a:r>
            <a:r>
              <a:rPr lang="nb-NO" sz="1600" dirty="0">
                <a:solidFill>
                  <a:schemeClr val="tx1"/>
                </a:solidFill>
              </a:rPr>
              <a:t>på mange fagfelt. </a:t>
            </a:r>
          </a:p>
          <a:p>
            <a:pPr marL="285750" lvl="0" indent="-285750">
              <a:buFont typeface="Arial" panose="020B0604020202020204" pitchFamily="34" charset="0"/>
              <a:buChar char="•"/>
            </a:pPr>
            <a:r>
              <a:rPr lang="nb-NO" sz="1600" dirty="0" smtClean="0">
                <a:solidFill>
                  <a:schemeClr val="tx1"/>
                </a:solidFill>
              </a:rPr>
              <a:t>Utdanning </a:t>
            </a:r>
            <a:r>
              <a:rPr lang="nb-NO" sz="1600" dirty="0">
                <a:solidFill>
                  <a:schemeClr val="tx1"/>
                </a:solidFill>
              </a:rPr>
              <a:t>på alle trinn </a:t>
            </a:r>
            <a:r>
              <a:rPr lang="nb-NO" sz="1600" dirty="0" smtClean="0">
                <a:solidFill>
                  <a:schemeClr val="tx1"/>
                </a:solidFill>
              </a:rPr>
              <a:t>må moderniseres </a:t>
            </a:r>
            <a:r>
              <a:rPr lang="nb-NO" sz="1600" dirty="0">
                <a:solidFill>
                  <a:schemeClr val="tx1"/>
                </a:solidFill>
              </a:rPr>
              <a:t>og </a:t>
            </a:r>
            <a:r>
              <a:rPr lang="nb-NO" sz="1600" dirty="0" smtClean="0">
                <a:solidFill>
                  <a:schemeClr val="tx1"/>
                </a:solidFill>
              </a:rPr>
              <a:t>ta </a:t>
            </a:r>
            <a:r>
              <a:rPr lang="nb-NO" sz="1600" dirty="0">
                <a:solidFill>
                  <a:schemeClr val="tx1"/>
                </a:solidFill>
              </a:rPr>
              <a:t>inn nye og kommende teknologier, </a:t>
            </a:r>
            <a:r>
              <a:rPr lang="nb-NO" sz="1600" dirty="0" smtClean="0">
                <a:solidFill>
                  <a:schemeClr val="tx1"/>
                </a:solidFill>
              </a:rPr>
              <a:t>teknikker og datakilder.</a:t>
            </a:r>
            <a:endParaRPr lang="nb-NO" sz="1600" dirty="0">
              <a:solidFill>
                <a:schemeClr val="tx1"/>
              </a:solidFill>
            </a:endParaRPr>
          </a:p>
          <a:p>
            <a:pPr marL="285750" lvl="0" indent="-285750">
              <a:buFont typeface="Arial" panose="020B0604020202020204" pitchFamily="34" charset="0"/>
              <a:buChar char="•"/>
            </a:pPr>
            <a:r>
              <a:rPr lang="nb-NO" sz="1600" dirty="0" smtClean="0">
                <a:solidFill>
                  <a:schemeClr val="tx1"/>
                </a:solidFill>
              </a:rPr>
              <a:t>Det må utvikles utdanningstilbud tilpasset ulike brukergrupper og som inkluderer </a:t>
            </a:r>
            <a:r>
              <a:rPr lang="nb-NO" sz="1600" dirty="0" err="1" smtClean="0">
                <a:solidFill>
                  <a:schemeClr val="tx1"/>
                </a:solidFill>
              </a:rPr>
              <a:t>georelatert</a:t>
            </a:r>
            <a:r>
              <a:rPr lang="nb-NO" sz="1600" dirty="0" smtClean="0">
                <a:solidFill>
                  <a:schemeClr val="tx1"/>
                </a:solidFill>
              </a:rPr>
              <a:t> </a:t>
            </a:r>
            <a:r>
              <a:rPr lang="nb-NO" sz="1600" dirty="0">
                <a:solidFill>
                  <a:schemeClr val="tx1"/>
                </a:solidFill>
              </a:rPr>
              <a:t>IT, informasjonssikkerhet, innovasjon, geodesi, kartografi, og oppmåling. Det genuine med geografisk informasjon, lokasjon, areal, geografisk analyse og geografiske </a:t>
            </a:r>
            <a:r>
              <a:rPr lang="nb-NO" sz="1600" dirty="0" smtClean="0">
                <a:solidFill>
                  <a:schemeClr val="tx1"/>
                </a:solidFill>
              </a:rPr>
              <a:t>mønstre </a:t>
            </a:r>
            <a:r>
              <a:rPr lang="nb-NO" sz="1600" dirty="0">
                <a:solidFill>
                  <a:schemeClr val="tx1"/>
                </a:solidFill>
              </a:rPr>
              <a:t>må tillegges vekt.   </a:t>
            </a:r>
            <a:endParaRPr lang="nb-NO" sz="1600" dirty="0" smtClean="0">
              <a:solidFill>
                <a:schemeClr val="tx1"/>
              </a:solidFill>
            </a:endParaRPr>
          </a:p>
          <a:p>
            <a:pPr marL="285750" lvl="0" indent="-285750">
              <a:buFont typeface="Arial" panose="020B0604020202020204" pitchFamily="34" charset="0"/>
              <a:buChar char="•"/>
            </a:pPr>
            <a:r>
              <a:rPr lang="nb-NO" sz="1600" dirty="0" smtClean="0">
                <a:solidFill>
                  <a:schemeClr val="tx1"/>
                </a:solidFill>
              </a:rPr>
              <a:t>Læresteder </a:t>
            </a:r>
            <a:r>
              <a:rPr lang="nb-NO" sz="1600" dirty="0">
                <a:solidFill>
                  <a:schemeClr val="tx1"/>
                </a:solidFill>
              </a:rPr>
              <a:t>med geomatikk og geografisk analyse skal sikres oppdatert kompetanse og læremidler</a:t>
            </a:r>
          </a:p>
          <a:p>
            <a:pPr marL="285750" indent="-285750">
              <a:buFont typeface="Arial" panose="020B0604020202020204" pitchFamily="34" charset="0"/>
              <a:buChar char="•"/>
            </a:pPr>
            <a:r>
              <a:rPr lang="nb-NO" sz="1600" dirty="0" smtClean="0">
                <a:solidFill>
                  <a:schemeClr val="tx1"/>
                </a:solidFill>
              </a:rPr>
              <a:t>Utveksling </a:t>
            </a:r>
            <a:r>
              <a:rPr lang="nb-NO" sz="1600" dirty="0">
                <a:solidFill>
                  <a:schemeClr val="tx1"/>
                </a:solidFill>
              </a:rPr>
              <a:t>av kompetanse mellom utdanningssektor og offentlig og private kart/</a:t>
            </a:r>
            <a:r>
              <a:rPr lang="nb-NO" sz="1600" dirty="0" err="1">
                <a:solidFill>
                  <a:schemeClr val="tx1"/>
                </a:solidFill>
              </a:rPr>
              <a:t>geodataaktører</a:t>
            </a:r>
            <a:r>
              <a:rPr lang="nb-NO" sz="1600" dirty="0">
                <a:solidFill>
                  <a:schemeClr val="tx1"/>
                </a:solidFill>
              </a:rPr>
              <a:t> skal </a:t>
            </a:r>
            <a:r>
              <a:rPr lang="nb-NO" sz="1600" dirty="0" smtClean="0">
                <a:solidFill>
                  <a:schemeClr val="tx1"/>
                </a:solidFill>
              </a:rPr>
              <a:t>utvides. </a:t>
            </a:r>
            <a:r>
              <a:rPr lang="nb-NO" sz="1600" dirty="0" smtClean="0">
                <a:solidFill>
                  <a:schemeClr val="tx1"/>
                </a:solidFill>
                <a:effectLst/>
              </a:rPr>
              <a:t>Bidra til nærhet mellom utdanning, næringsliv og brukere. </a:t>
            </a:r>
            <a:endParaRPr lang="nb-NO" sz="1600" dirty="0">
              <a:solidFill>
                <a:schemeClr val="tx1"/>
              </a:solidFill>
            </a:endParaRPr>
          </a:p>
          <a:p>
            <a:pPr marL="285750" lvl="0" indent="-285750">
              <a:buFont typeface="Arial" panose="020B0604020202020204" pitchFamily="34" charset="0"/>
              <a:buChar char="•"/>
            </a:pPr>
            <a:r>
              <a:rPr lang="nb-NO" sz="1600" dirty="0" smtClean="0">
                <a:solidFill>
                  <a:schemeClr val="tx1"/>
                </a:solidFill>
              </a:rPr>
              <a:t>Markedsføring </a:t>
            </a:r>
            <a:r>
              <a:rPr lang="nb-NO" sz="1600" dirty="0">
                <a:solidFill>
                  <a:schemeClr val="tx1"/>
                </a:solidFill>
              </a:rPr>
              <a:t>av fagområdet </a:t>
            </a:r>
            <a:r>
              <a:rPr lang="nb-NO" sz="1600" dirty="0" smtClean="0">
                <a:solidFill>
                  <a:schemeClr val="tx1"/>
                </a:solidFill>
              </a:rPr>
              <a:t>må styrkes for å sikre bredere rekruttering</a:t>
            </a:r>
          </a:p>
          <a:p>
            <a:pPr marL="285750" lvl="0" indent="-285750">
              <a:buFont typeface="Arial" panose="020B0604020202020204" pitchFamily="34" charset="0"/>
              <a:buChar char="•"/>
            </a:pPr>
            <a:r>
              <a:rPr lang="nb-NO" sz="1600" dirty="0" smtClean="0">
                <a:solidFill>
                  <a:schemeClr val="tx1"/>
                </a:solidFill>
              </a:rPr>
              <a:t>Det må avklares roller, ansvar og samarbeidsformer innen utdanningssektoren, ansvarlige myndigheter og fagetater. </a:t>
            </a:r>
            <a:endParaRPr lang="nb-NO" sz="1600" dirty="0">
              <a:solidFill>
                <a:schemeClr val="tx1"/>
              </a:solidFill>
            </a:endParaRPr>
          </a:p>
          <a:p>
            <a:r>
              <a:rPr lang="nb-NO" sz="1600" dirty="0">
                <a:solidFill>
                  <a:schemeClr val="tx1"/>
                </a:solidFill>
              </a:rPr>
              <a:t> </a:t>
            </a:r>
          </a:p>
          <a:p>
            <a:r>
              <a:rPr lang="nb-NO" sz="1600" b="1" dirty="0">
                <a:solidFill>
                  <a:schemeClr val="accent1">
                    <a:lumMod val="75000"/>
                  </a:schemeClr>
                </a:solidFill>
              </a:rPr>
              <a:t>Gjennomføring: 2019-2021</a:t>
            </a:r>
          </a:p>
          <a:p>
            <a:r>
              <a:rPr lang="nb-NO" sz="1600" b="1" dirty="0">
                <a:solidFill>
                  <a:schemeClr val="accent1">
                    <a:lumMod val="75000"/>
                  </a:schemeClr>
                </a:solidFill>
              </a:rPr>
              <a:t>Ansvarlig: </a:t>
            </a:r>
            <a:r>
              <a:rPr lang="nb-NO" sz="1600" b="1" dirty="0" err="1" smtClean="0">
                <a:solidFill>
                  <a:schemeClr val="accent1">
                    <a:lumMod val="75000"/>
                  </a:schemeClr>
                </a:solidFill>
              </a:rPr>
              <a:t>Geoforum</a:t>
            </a:r>
            <a:r>
              <a:rPr lang="nb-NO" sz="1600" b="1" dirty="0" smtClean="0">
                <a:solidFill>
                  <a:schemeClr val="accent1">
                    <a:lumMod val="75000"/>
                  </a:schemeClr>
                </a:solidFill>
              </a:rPr>
              <a:t> </a:t>
            </a:r>
          </a:p>
          <a:p>
            <a:r>
              <a:rPr lang="nb-NO" sz="1600" b="1" dirty="0" smtClean="0">
                <a:solidFill>
                  <a:schemeClr val="accent1">
                    <a:lumMod val="75000"/>
                  </a:schemeClr>
                </a:solidFill>
              </a:rPr>
              <a:t>Medvirkende</a:t>
            </a:r>
            <a:r>
              <a:rPr lang="nb-NO" sz="1600" b="1" dirty="0">
                <a:solidFill>
                  <a:schemeClr val="accent1">
                    <a:lumMod val="75000"/>
                  </a:schemeClr>
                </a:solidFill>
              </a:rPr>
              <a:t>: Kartverket, Norge digitalt-etater</a:t>
            </a:r>
          </a:p>
          <a:p>
            <a:r>
              <a:rPr lang="nb-NO" sz="1600" b="1" dirty="0">
                <a:solidFill>
                  <a:schemeClr val="accent1">
                    <a:lumMod val="75000"/>
                  </a:schemeClr>
                </a:solidFill>
              </a:rPr>
              <a:t>Delmål: </a:t>
            </a:r>
            <a:r>
              <a:rPr lang="nb-NO" sz="1600" b="1" dirty="0" smtClean="0">
                <a:solidFill>
                  <a:schemeClr val="accent1">
                    <a:lumMod val="75000"/>
                  </a:schemeClr>
                </a:solidFill>
              </a:rPr>
              <a:t>3.5</a:t>
            </a:r>
            <a:endParaRPr lang="nb-NO" sz="1600" b="1" dirty="0">
              <a:solidFill>
                <a:schemeClr val="accent1">
                  <a:lumMod val="75000"/>
                </a:schemeClr>
              </a:solidFill>
            </a:endParaRPr>
          </a:p>
          <a:p>
            <a:endParaRPr lang="nb-NO" b="1" dirty="0">
              <a:solidFill>
                <a:schemeClr val="accent1">
                  <a:lumMod val="75000"/>
                </a:schemeClr>
              </a:solidFill>
            </a:endParaRPr>
          </a:p>
        </p:txBody>
      </p:sp>
      <p:pic>
        <p:nvPicPr>
          <p:cNvPr id="3" name="Bilde 2" descr="4 deler&#10;innsamling av data&#10;lagring og forvaltning&#10;tilrettelegging og distribusjon&#10;tilgang og bruk " title="Hva tiltaket berøre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573143" y="5815540"/>
            <a:ext cx="5227584" cy="496360"/>
          </a:xfrm>
          <a:prstGeom prst="rect">
            <a:avLst/>
          </a:prstGeom>
        </p:spPr>
      </p:pic>
      <p:sp>
        <p:nvSpPr>
          <p:cNvPr id="4" name="Tittel 3" hidden="1"/>
          <p:cNvSpPr>
            <a:spLocks noGrp="1"/>
          </p:cNvSpPr>
          <p:nvPr>
            <p:ph type="title" idx="4294967295"/>
          </p:nvPr>
        </p:nvSpPr>
        <p:spPr/>
        <p:txBody>
          <a:bodyPr/>
          <a:lstStyle/>
          <a:p>
            <a:r>
              <a:rPr lang="en-US" dirty="0" err="1" smtClean="0"/>
              <a:t>Tiltak</a:t>
            </a:r>
            <a:r>
              <a:rPr lang="en-US" dirty="0" smtClean="0"/>
              <a:t> 25: </a:t>
            </a:r>
            <a:r>
              <a:rPr lang="en-US" dirty="0" err="1" smtClean="0"/>
              <a:t>Styrke</a:t>
            </a:r>
            <a:r>
              <a:rPr lang="en-US" dirty="0" smtClean="0"/>
              <a:t> </a:t>
            </a:r>
            <a:r>
              <a:rPr lang="en-US" dirty="0" err="1" smtClean="0"/>
              <a:t>utdanning</a:t>
            </a:r>
            <a:r>
              <a:rPr lang="en-US" dirty="0" smtClean="0"/>
              <a:t> </a:t>
            </a:r>
            <a:r>
              <a:rPr lang="en-US" dirty="0" err="1" smtClean="0"/>
              <a:t>innen</a:t>
            </a:r>
            <a:r>
              <a:rPr lang="en-US" dirty="0" smtClean="0"/>
              <a:t> </a:t>
            </a:r>
            <a:r>
              <a:rPr lang="en-US" dirty="0" err="1" smtClean="0"/>
              <a:t>geografisk</a:t>
            </a:r>
            <a:r>
              <a:rPr lang="en-US" baseline="0" dirty="0" smtClean="0"/>
              <a:t> </a:t>
            </a:r>
            <a:r>
              <a:rPr lang="en-US" baseline="0" dirty="0" err="1" smtClean="0"/>
              <a:t>informasjon</a:t>
            </a:r>
            <a:endParaRPr lang="en-US" dirty="0"/>
          </a:p>
        </p:txBody>
      </p:sp>
    </p:spTree>
    <p:extLst>
      <p:ext uri="{BB962C8B-B14F-4D97-AF65-F5344CB8AC3E}">
        <p14:creationId xmlns:p14="http://schemas.microsoft.com/office/powerpoint/2010/main" val="174095387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lternativ prosess 1" descr="tekstboks" title="tekstboks"/>
          <p:cNvSpPr/>
          <p:nvPr/>
        </p:nvSpPr>
        <p:spPr>
          <a:xfrm>
            <a:off x="838200" y="359878"/>
            <a:ext cx="10652369" cy="6221046"/>
          </a:xfrm>
          <a:prstGeom prst="flowChartAlternateProcess">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nb-NO" b="1" dirty="0">
              <a:solidFill>
                <a:srgbClr val="5B9BD5">
                  <a:lumMod val="75000"/>
                </a:srgbClr>
              </a:solidFill>
            </a:endParaRPr>
          </a:p>
        </p:txBody>
      </p:sp>
      <p:pic>
        <p:nvPicPr>
          <p:cNvPr id="4" name="Bilde 3" descr="4 deler&#10;innsamling av data&#10;lagring og forvaltning&#10;tilrettelegging og distribusjon&#10;tilgang og bruk " title="Hva tiltaket berøre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941305" y="5721960"/>
            <a:ext cx="5227584" cy="496360"/>
          </a:xfrm>
          <a:prstGeom prst="rect">
            <a:avLst/>
          </a:prstGeom>
        </p:spPr>
      </p:pic>
      <p:sp>
        <p:nvSpPr>
          <p:cNvPr id="5" name="TekstSylinder 4">
            <a:extLst>
              <a:ext uri="{FF2B5EF4-FFF2-40B4-BE49-F238E27FC236}">
                <a16:creationId xmlns:a16="http://schemas.microsoft.com/office/drawing/2014/main" xmlns="" id="{1B438B18-560A-43F0-9AE1-3E3967810E29}"/>
              </a:ext>
            </a:extLst>
          </p:cNvPr>
          <p:cNvSpPr txBox="1"/>
          <p:nvPr/>
        </p:nvSpPr>
        <p:spPr>
          <a:xfrm>
            <a:off x="1016001" y="676575"/>
            <a:ext cx="7178886" cy="5816977"/>
          </a:xfrm>
          <a:prstGeom prst="rect">
            <a:avLst/>
          </a:prstGeom>
          <a:noFill/>
        </p:spPr>
        <p:txBody>
          <a:bodyPr wrap="square" rtlCol="0">
            <a:spAutoFit/>
          </a:bodyPr>
          <a:lstStyle/>
          <a:p>
            <a:r>
              <a:rPr lang="nb-NO" b="1" dirty="0">
                <a:solidFill>
                  <a:srgbClr val="5B9BD5">
                    <a:lumMod val="75000"/>
                  </a:srgbClr>
                </a:solidFill>
              </a:rPr>
              <a:t>TILTAK </a:t>
            </a:r>
            <a:r>
              <a:rPr lang="nb-NO" b="1" dirty="0" smtClean="0">
                <a:solidFill>
                  <a:srgbClr val="5B9BD5">
                    <a:lumMod val="75000"/>
                  </a:srgbClr>
                </a:solidFill>
              </a:rPr>
              <a:t>26: </a:t>
            </a:r>
            <a:endParaRPr lang="nb-NO" dirty="0">
              <a:solidFill>
                <a:srgbClr val="5B9BD5">
                  <a:lumMod val="75000"/>
                </a:srgbClr>
              </a:solidFill>
            </a:endParaRPr>
          </a:p>
          <a:p>
            <a:r>
              <a:rPr lang="nb-NO" b="1" dirty="0">
                <a:solidFill>
                  <a:srgbClr val="44546A"/>
                </a:solidFill>
              </a:rPr>
              <a:t>UTVIKLE MODELLER FOR OFFENTLIG-PRIVAT SAMARBEID</a:t>
            </a:r>
          </a:p>
          <a:p>
            <a:endParaRPr lang="nb-NO" sz="1050" dirty="0" smtClean="0">
              <a:solidFill>
                <a:srgbClr val="44546A"/>
              </a:solidFill>
            </a:endParaRPr>
          </a:p>
          <a:p>
            <a:r>
              <a:rPr lang="nb-NO" sz="1600" dirty="0" smtClean="0">
                <a:solidFill>
                  <a:srgbClr val="44546A"/>
                </a:solidFill>
              </a:rPr>
              <a:t>Både </a:t>
            </a:r>
            <a:r>
              <a:rPr lang="nb-NO" sz="1600" dirty="0">
                <a:solidFill>
                  <a:srgbClr val="44546A"/>
                </a:solidFill>
              </a:rPr>
              <a:t>offentlig og privat sektor har interesser i infrastrukturen, både som produsenter, forvaltere, </a:t>
            </a:r>
            <a:r>
              <a:rPr lang="nb-NO" sz="1600" dirty="0" err="1">
                <a:solidFill>
                  <a:srgbClr val="44546A"/>
                </a:solidFill>
              </a:rPr>
              <a:t>verdiøkere</a:t>
            </a:r>
            <a:r>
              <a:rPr lang="nb-NO" sz="1600" dirty="0">
                <a:solidFill>
                  <a:srgbClr val="44546A"/>
                </a:solidFill>
              </a:rPr>
              <a:t> og brukere av geodata.</a:t>
            </a:r>
          </a:p>
          <a:p>
            <a:endParaRPr lang="nb-NO" sz="900" dirty="0">
              <a:solidFill>
                <a:srgbClr val="44546A"/>
              </a:solidFill>
            </a:endParaRPr>
          </a:p>
          <a:p>
            <a:pPr marL="285750" indent="-285750">
              <a:buFont typeface="Arial" panose="020B0604020202020204" pitchFamily="34" charset="0"/>
              <a:buChar char="•"/>
            </a:pPr>
            <a:r>
              <a:rPr lang="nb-NO" sz="1600" dirty="0">
                <a:solidFill>
                  <a:srgbClr val="44546A"/>
                </a:solidFill>
              </a:rPr>
              <a:t>Evaluere eksisterende nettverk og samarbeid.</a:t>
            </a:r>
          </a:p>
          <a:p>
            <a:pPr marL="285750" indent="-285750">
              <a:buFont typeface="Arial" panose="020B0604020202020204" pitchFamily="34" charset="0"/>
              <a:buChar char="•"/>
            </a:pPr>
            <a:r>
              <a:rPr lang="nb-NO" sz="1600" dirty="0">
                <a:solidFill>
                  <a:srgbClr val="44546A"/>
                </a:solidFill>
              </a:rPr>
              <a:t>Etablere faste fellesarenaer mellom offentlig og privat sektor for å avklare ansvar og iverksette samordnende tiltak.</a:t>
            </a:r>
          </a:p>
          <a:p>
            <a:pPr marL="285750" indent="-285750">
              <a:buFont typeface="Arial" panose="020B0604020202020204" pitchFamily="34" charset="0"/>
              <a:buChar char="•"/>
            </a:pPr>
            <a:r>
              <a:rPr lang="nb-NO" sz="1600" dirty="0">
                <a:solidFill>
                  <a:srgbClr val="44546A"/>
                </a:solidFill>
              </a:rPr>
              <a:t>Utrede mulighetene for å utnytte eksisterende virkemidler for samarbeid på en bedre måte.</a:t>
            </a:r>
          </a:p>
          <a:p>
            <a:pPr marL="285750" indent="-285750">
              <a:buFont typeface="Arial" panose="020B0604020202020204" pitchFamily="34" charset="0"/>
              <a:buChar char="•"/>
            </a:pPr>
            <a:r>
              <a:rPr lang="nb-NO" sz="1600" dirty="0">
                <a:solidFill>
                  <a:srgbClr val="44546A"/>
                </a:solidFill>
              </a:rPr>
              <a:t>Informere om innovative tiltak som kan påvirke organisering </a:t>
            </a:r>
            <a:br>
              <a:rPr lang="nb-NO" sz="1600" dirty="0">
                <a:solidFill>
                  <a:srgbClr val="44546A"/>
                </a:solidFill>
              </a:rPr>
            </a:br>
            <a:r>
              <a:rPr lang="nb-NO" sz="1600" dirty="0">
                <a:solidFill>
                  <a:srgbClr val="44546A"/>
                </a:solidFill>
              </a:rPr>
              <a:t>og gjennomføring av det offentliges oppgaver på området.</a:t>
            </a:r>
          </a:p>
          <a:p>
            <a:pPr marL="285750" indent="-285750">
              <a:buFont typeface="Arial" panose="020B0604020202020204" pitchFamily="34" charset="0"/>
              <a:buChar char="•"/>
            </a:pPr>
            <a:r>
              <a:rPr lang="nb-NO" sz="1600" dirty="0">
                <a:solidFill>
                  <a:srgbClr val="44546A"/>
                </a:solidFill>
              </a:rPr>
              <a:t>Koble privat sektor og geodatamiljøet i forbindelse </a:t>
            </a:r>
            <a:r>
              <a:rPr lang="nb-NO" sz="1600" dirty="0" smtClean="0">
                <a:solidFill>
                  <a:srgbClr val="44546A"/>
                </a:solidFill>
              </a:rPr>
              <a:t>med </a:t>
            </a:r>
            <a:r>
              <a:rPr lang="nb-NO" sz="1600" dirty="0">
                <a:solidFill>
                  <a:srgbClr val="44546A"/>
                </a:solidFill>
              </a:rPr>
              <a:t>offentlige anskaffelser. </a:t>
            </a:r>
          </a:p>
          <a:p>
            <a:pPr marL="285750" indent="-285750">
              <a:buFont typeface="Arial" panose="020B0604020202020204" pitchFamily="34" charset="0"/>
              <a:buChar char="•"/>
            </a:pPr>
            <a:r>
              <a:rPr lang="nb-NO" sz="1600" dirty="0">
                <a:solidFill>
                  <a:srgbClr val="44546A"/>
                </a:solidFill>
              </a:rPr>
              <a:t>Bidra i arbeidet med å utvikle regelverket for offentlige anskaffelser. </a:t>
            </a:r>
          </a:p>
          <a:p>
            <a:pPr marL="285750" indent="-285750">
              <a:buFont typeface="Arial" panose="020B0604020202020204" pitchFamily="34" charset="0"/>
              <a:buChar char="•"/>
            </a:pPr>
            <a:r>
              <a:rPr lang="nb-NO" sz="1600" dirty="0">
                <a:solidFill>
                  <a:srgbClr val="44546A"/>
                </a:solidFill>
              </a:rPr>
              <a:t>Skape forutsigbarhet rundt datatilgang og lisenser for databruk. </a:t>
            </a:r>
          </a:p>
          <a:p>
            <a:pPr marL="285750" indent="-285750">
              <a:buFont typeface="Arial" panose="020B0604020202020204" pitchFamily="34" charset="0"/>
              <a:buChar char="•"/>
            </a:pPr>
            <a:r>
              <a:rPr lang="nb-NO" sz="1600" dirty="0">
                <a:solidFill>
                  <a:srgbClr val="44546A"/>
                </a:solidFill>
              </a:rPr>
              <a:t>Realisere felles FoU-aktiviteter på tvers av offentlig og privat sektor.</a:t>
            </a:r>
          </a:p>
          <a:p>
            <a:r>
              <a:rPr lang="nb-NO" sz="1600" dirty="0">
                <a:solidFill>
                  <a:srgbClr val="44546A"/>
                </a:solidFill>
              </a:rPr>
              <a:t>Det etableres innledningsvis en arbeidsgruppe med representasjon på tvers av offentlig og privat </a:t>
            </a:r>
            <a:r>
              <a:rPr lang="nb-NO" sz="1600" dirty="0" smtClean="0">
                <a:solidFill>
                  <a:srgbClr val="44546A"/>
                </a:solidFill>
              </a:rPr>
              <a:t>sektor. </a:t>
            </a:r>
            <a:endParaRPr lang="nb-NO" sz="1600" dirty="0">
              <a:solidFill>
                <a:srgbClr val="44546A"/>
              </a:solidFill>
            </a:endParaRPr>
          </a:p>
          <a:p>
            <a:endParaRPr lang="nb-NO" sz="1100" b="1" dirty="0" smtClean="0">
              <a:solidFill>
                <a:srgbClr val="5B9BD5">
                  <a:lumMod val="75000"/>
                </a:srgbClr>
              </a:solidFill>
            </a:endParaRPr>
          </a:p>
          <a:p>
            <a:r>
              <a:rPr lang="nb-NO" sz="1600" b="1" dirty="0" smtClean="0">
                <a:solidFill>
                  <a:srgbClr val="5B9BD5">
                    <a:lumMod val="75000"/>
                  </a:srgbClr>
                </a:solidFill>
              </a:rPr>
              <a:t>Gjennomføring</a:t>
            </a:r>
            <a:r>
              <a:rPr lang="nb-NO" sz="1600" b="1" dirty="0">
                <a:solidFill>
                  <a:srgbClr val="5B9BD5">
                    <a:lumMod val="75000"/>
                  </a:srgbClr>
                </a:solidFill>
              </a:rPr>
              <a:t>: 2019- </a:t>
            </a:r>
          </a:p>
          <a:p>
            <a:r>
              <a:rPr lang="nb-NO" sz="1600" b="1" dirty="0">
                <a:solidFill>
                  <a:srgbClr val="5B9BD5">
                    <a:lumMod val="75000"/>
                  </a:srgbClr>
                </a:solidFill>
              </a:rPr>
              <a:t>Ansvarlig: </a:t>
            </a:r>
            <a:r>
              <a:rPr lang="nb-NO" sz="1600" b="1" dirty="0" smtClean="0">
                <a:solidFill>
                  <a:srgbClr val="5B9BD5">
                    <a:lumMod val="75000"/>
                  </a:srgbClr>
                </a:solidFill>
              </a:rPr>
              <a:t>Kartverket, </a:t>
            </a:r>
            <a:r>
              <a:rPr lang="nb-NO" sz="1600" b="1" dirty="0" err="1" smtClean="0">
                <a:solidFill>
                  <a:srgbClr val="5B9BD5">
                    <a:lumMod val="75000"/>
                  </a:srgbClr>
                </a:solidFill>
              </a:rPr>
              <a:t>Geomatikkbedriftene</a:t>
            </a:r>
            <a:r>
              <a:rPr lang="nb-NO" sz="1600" b="1" dirty="0" smtClean="0">
                <a:solidFill>
                  <a:srgbClr val="5B9BD5">
                    <a:lumMod val="75000"/>
                  </a:srgbClr>
                </a:solidFill>
              </a:rPr>
              <a:t>?</a:t>
            </a:r>
            <a:endParaRPr lang="nb-NO" sz="1600" b="1" dirty="0">
              <a:solidFill>
                <a:srgbClr val="5B9BD5">
                  <a:lumMod val="75000"/>
                </a:srgbClr>
              </a:solidFill>
            </a:endParaRPr>
          </a:p>
          <a:p>
            <a:r>
              <a:rPr lang="nb-NO" sz="1600" b="1" dirty="0">
                <a:solidFill>
                  <a:srgbClr val="5B9BD5">
                    <a:lumMod val="75000"/>
                  </a:srgbClr>
                </a:solidFill>
              </a:rPr>
              <a:t>Medvirkende: </a:t>
            </a:r>
            <a:r>
              <a:rPr lang="nb-NO" sz="1600" b="1" dirty="0" smtClean="0">
                <a:solidFill>
                  <a:srgbClr val="5B9BD5">
                    <a:lumMod val="75000"/>
                  </a:srgbClr>
                </a:solidFill>
              </a:rPr>
              <a:t>Norge digitalt, Abelia. IKT-Norge m.fl. </a:t>
            </a:r>
            <a:endParaRPr lang="nb-NO" sz="1600" b="1" dirty="0">
              <a:solidFill>
                <a:srgbClr val="5B9BD5">
                  <a:lumMod val="75000"/>
                </a:srgbClr>
              </a:solidFill>
            </a:endParaRPr>
          </a:p>
          <a:p>
            <a:r>
              <a:rPr lang="nb-NO" sz="1600" b="1" dirty="0" smtClean="0">
                <a:solidFill>
                  <a:srgbClr val="5B9BD5">
                    <a:lumMod val="75000"/>
                  </a:srgbClr>
                </a:solidFill>
              </a:rPr>
              <a:t>Delmål</a:t>
            </a:r>
            <a:r>
              <a:rPr lang="nb-NO" sz="1600" b="1" dirty="0">
                <a:solidFill>
                  <a:srgbClr val="5B9BD5">
                    <a:lumMod val="75000"/>
                  </a:srgbClr>
                </a:solidFill>
              </a:rPr>
              <a:t>: </a:t>
            </a:r>
            <a:r>
              <a:rPr lang="nb-NO" sz="1600" b="1" dirty="0" smtClean="0">
                <a:solidFill>
                  <a:srgbClr val="5B9BD5">
                    <a:lumMod val="75000"/>
                  </a:srgbClr>
                </a:solidFill>
              </a:rPr>
              <a:t>3.5</a:t>
            </a:r>
            <a:endParaRPr lang="nb-NO" sz="1600" dirty="0">
              <a:solidFill>
                <a:prstClr val="black"/>
              </a:solidFill>
            </a:endParaRPr>
          </a:p>
        </p:txBody>
      </p:sp>
      <p:pic>
        <p:nvPicPr>
          <p:cNvPr id="6" name="Picture 2" title="Big- data - samarbeid - dataflyt "/>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7894253" y="1771088"/>
            <a:ext cx="3719228" cy="2065266"/>
          </a:xfrm>
          <a:prstGeom prst="rect">
            <a:avLst/>
          </a:prstGeom>
          <a:noFill/>
          <a:extLst>
            <a:ext uri="{909E8E84-426E-40DD-AFC4-6F175D3DCCD1}">
              <a14:hiddenFill xmlns:a14="http://schemas.microsoft.com/office/drawing/2010/main">
                <a:solidFill>
                  <a:srgbClr val="FFFFFF"/>
                </a:solidFill>
              </a14:hiddenFill>
            </a:ext>
          </a:extLst>
        </p:spPr>
      </p:pic>
      <p:sp>
        <p:nvSpPr>
          <p:cNvPr id="7" name="Pil ned 6" descr="Pil" title="Pil"/>
          <p:cNvSpPr/>
          <p:nvPr/>
        </p:nvSpPr>
        <p:spPr>
          <a:xfrm>
            <a:off x="6429312" y="5386106"/>
            <a:ext cx="312616" cy="244601"/>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solidFill>
                <a:prstClr val="white"/>
              </a:solidFill>
            </a:endParaRPr>
          </a:p>
        </p:txBody>
      </p:sp>
      <p:sp>
        <p:nvSpPr>
          <p:cNvPr id="8" name="Pil ned 7" descr="Pil" title="Pil"/>
          <p:cNvSpPr/>
          <p:nvPr/>
        </p:nvSpPr>
        <p:spPr>
          <a:xfrm>
            <a:off x="10215410" y="5386106"/>
            <a:ext cx="312616" cy="244601"/>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solidFill>
                <a:prstClr val="white"/>
              </a:solidFill>
            </a:endParaRPr>
          </a:p>
        </p:txBody>
      </p:sp>
      <p:sp>
        <p:nvSpPr>
          <p:cNvPr id="9" name="Pil ned 8" descr="Pil" title="Pil"/>
          <p:cNvSpPr/>
          <p:nvPr/>
        </p:nvSpPr>
        <p:spPr>
          <a:xfrm>
            <a:off x="7651305" y="5380780"/>
            <a:ext cx="312616" cy="244601"/>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solidFill>
                <a:prstClr val="white"/>
              </a:solidFill>
            </a:endParaRPr>
          </a:p>
        </p:txBody>
      </p:sp>
      <p:sp>
        <p:nvSpPr>
          <p:cNvPr id="10" name="Pil ned 9" descr="Pil" title="Pil"/>
          <p:cNvSpPr/>
          <p:nvPr/>
        </p:nvSpPr>
        <p:spPr>
          <a:xfrm>
            <a:off x="8914024" y="5386105"/>
            <a:ext cx="312616" cy="244601"/>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solidFill>
                <a:prstClr val="white"/>
              </a:solidFill>
            </a:endParaRPr>
          </a:p>
        </p:txBody>
      </p:sp>
      <p:sp>
        <p:nvSpPr>
          <p:cNvPr id="3" name="Tittel 2" hidden="1"/>
          <p:cNvSpPr>
            <a:spLocks noGrp="1"/>
          </p:cNvSpPr>
          <p:nvPr>
            <p:ph type="title" idx="4294967295"/>
          </p:nvPr>
        </p:nvSpPr>
        <p:spPr/>
        <p:txBody>
          <a:bodyPr/>
          <a:lstStyle/>
          <a:p>
            <a:r>
              <a:rPr lang="en-US" dirty="0" err="1" smtClean="0"/>
              <a:t>Tiltak</a:t>
            </a:r>
            <a:r>
              <a:rPr lang="en-US" dirty="0" smtClean="0"/>
              <a:t> 26: </a:t>
            </a:r>
            <a:r>
              <a:rPr lang="en-US" dirty="0" err="1" smtClean="0"/>
              <a:t>Utvikle</a:t>
            </a:r>
            <a:r>
              <a:rPr lang="en-US" dirty="0" smtClean="0"/>
              <a:t> modeler for </a:t>
            </a:r>
            <a:r>
              <a:rPr lang="en-US" dirty="0" err="1" smtClean="0"/>
              <a:t>offentlig-privat</a:t>
            </a:r>
            <a:r>
              <a:rPr lang="en-US" baseline="0" dirty="0" smtClean="0"/>
              <a:t> </a:t>
            </a:r>
            <a:r>
              <a:rPr lang="en-US" baseline="0" dirty="0" err="1" smtClean="0"/>
              <a:t>samarbeid</a:t>
            </a:r>
            <a:endParaRPr lang="en-US" dirty="0"/>
          </a:p>
        </p:txBody>
      </p:sp>
    </p:spTree>
    <p:extLst>
      <p:ext uri="{BB962C8B-B14F-4D97-AF65-F5344CB8AC3E}">
        <p14:creationId xmlns:p14="http://schemas.microsoft.com/office/powerpoint/2010/main" val="317668575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e 2" descr="Hva tiltaket berører" title="Hva tiltaket berøre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581094" y="5583419"/>
            <a:ext cx="5227584" cy="496360"/>
          </a:xfrm>
          <a:prstGeom prst="rect">
            <a:avLst/>
          </a:prstGeom>
        </p:spPr>
      </p:pic>
      <p:sp>
        <p:nvSpPr>
          <p:cNvPr id="4" name="TekstSylinder 3">
            <a:extLst>
              <a:ext uri="{FF2B5EF4-FFF2-40B4-BE49-F238E27FC236}">
                <a16:creationId xmlns:a16="http://schemas.microsoft.com/office/drawing/2014/main" xmlns="" id="{A126163B-6255-45FE-8786-3CAF96418848}"/>
              </a:ext>
            </a:extLst>
          </p:cNvPr>
          <p:cNvSpPr txBox="1"/>
          <p:nvPr/>
        </p:nvSpPr>
        <p:spPr>
          <a:xfrm>
            <a:off x="939414" y="622913"/>
            <a:ext cx="6415543" cy="5601533"/>
          </a:xfrm>
          <a:prstGeom prst="rect">
            <a:avLst/>
          </a:prstGeom>
          <a:noFill/>
        </p:spPr>
        <p:txBody>
          <a:bodyPr wrap="square" rtlCol="0">
            <a:spAutoFit/>
          </a:bodyPr>
          <a:lstStyle/>
          <a:p>
            <a:r>
              <a:rPr lang="nb-NO" b="1" dirty="0">
                <a:solidFill>
                  <a:srgbClr val="5B9BD5">
                    <a:lumMod val="75000"/>
                  </a:srgbClr>
                </a:solidFill>
              </a:rPr>
              <a:t>TILTAK </a:t>
            </a:r>
            <a:r>
              <a:rPr lang="nb-NO" b="1" dirty="0" smtClean="0">
                <a:solidFill>
                  <a:srgbClr val="5B9BD5">
                    <a:lumMod val="75000"/>
                  </a:srgbClr>
                </a:solidFill>
              </a:rPr>
              <a:t>27: </a:t>
            </a:r>
            <a:endParaRPr lang="nb-NO" dirty="0">
              <a:solidFill>
                <a:srgbClr val="5B9BD5">
                  <a:lumMod val="75000"/>
                </a:srgbClr>
              </a:solidFill>
            </a:endParaRPr>
          </a:p>
          <a:p>
            <a:r>
              <a:rPr lang="nb-NO" b="1" dirty="0">
                <a:solidFill>
                  <a:srgbClr val="44546A"/>
                </a:solidFill>
              </a:rPr>
              <a:t>SYNLIGGJØRE GEVINSTER AV INVESTERINGENE I DEN GEOGRAFISKE INFRASTRUKTUREN</a:t>
            </a:r>
            <a:endParaRPr lang="nb-NO" dirty="0">
              <a:solidFill>
                <a:srgbClr val="44546A"/>
              </a:solidFill>
            </a:endParaRPr>
          </a:p>
          <a:p>
            <a:endParaRPr lang="nb-NO" sz="1600" dirty="0" smtClean="0">
              <a:solidFill>
                <a:srgbClr val="44546A"/>
              </a:solidFill>
            </a:endParaRPr>
          </a:p>
          <a:p>
            <a:r>
              <a:rPr lang="nb-NO" sz="1600" dirty="0" smtClean="0">
                <a:solidFill>
                  <a:srgbClr val="44546A"/>
                </a:solidFill>
              </a:rPr>
              <a:t>Geodata </a:t>
            </a:r>
            <a:r>
              <a:rPr lang="nb-NO" sz="1600" dirty="0">
                <a:solidFill>
                  <a:srgbClr val="44546A"/>
                </a:solidFill>
              </a:rPr>
              <a:t>skal brukes på bred basis og på tvers av sektorer og forvaltningsnivåer, og gi effektive beslutningsprosesser og en mer kunnskapsbasert forvaltning. Målrettet gevinstrealisering skal bidra til å sikre nødvendig finansiering, mer innovasjon og næringsutvikling. </a:t>
            </a:r>
          </a:p>
          <a:p>
            <a:endParaRPr lang="nb-NO" sz="1600" dirty="0">
              <a:solidFill>
                <a:srgbClr val="44546A"/>
              </a:solidFill>
            </a:endParaRPr>
          </a:p>
          <a:p>
            <a:r>
              <a:rPr lang="nb-NO" sz="1600" dirty="0">
                <a:solidFill>
                  <a:srgbClr val="44546A"/>
                </a:solidFill>
              </a:rPr>
              <a:t>For å synliggjøre gevinstene av investeringene i den geografiske infrastrukturen skal: </a:t>
            </a:r>
          </a:p>
          <a:p>
            <a:pPr marL="285750" indent="-285750">
              <a:buSzPct val="80000"/>
              <a:buFont typeface="Arial" panose="020B0604020202020204" pitchFamily="34" charset="0"/>
              <a:buChar char="•"/>
            </a:pPr>
            <a:r>
              <a:rPr lang="nb-NO" sz="1600" dirty="0">
                <a:solidFill>
                  <a:srgbClr val="44546A"/>
                </a:solidFill>
              </a:rPr>
              <a:t>gevinstene kartlegges, beskrives og kvantifiseres,</a:t>
            </a:r>
          </a:p>
          <a:p>
            <a:pPr marL="285750" indent="-285750">
              <a:buSzPct val="80000"/>
              <a:buFont typeface="Arial" panose="020B0604020202020204" pitchFamily="34" charset="0"/>
              <a:buChar char="•"/>
            </a:pPr>
            <a:r>
              <a:rPr lang="nb-NO" sz="1600" dirty="0">
                <a:solidFill>
                  <a:srgbClr val="44546A"/>
                </a:solidFill>
              </a:rPr>
              <a:t>det utarbeides en «veileder for gevinstrealisering»,</a:t>
            </a:r>
          </a:p>
          <a:p>
            <a:pPr marL="285750" indent="-285750">
              <a:buSzPct val="80000"/>
              <a:buFont typeface="Arial" panose="020B0604020202020204" pitchFamily="34" charset="0"/>
              <a:buChar char="•"/>
            </a:pPr>
            <a:r>
              <a:rPr lang="nb-NO" sz="1600" dirty="0">
                <a:solidFill>
                  <a:srgbClr val="44546A"/>
                </a:solidFill>
              </a:rPr>
              <a:t>det gjennomføres pilotprosjekter som demonstrerer metodikken,</a:t>
            </a:r>
          </a:p>
          <a:p>
            <a:pPr marL="285750" indent="-285750">
              <a:buSzPct val="80000"/>
              <a:buFont typeface="Arial" panose="020B0604020202020204" pitchFamily="34" charset="0"/>
              <a:buChar char="•"/>
            </a:pPr>
            <a:r>
              <a:rPr lang="nb-NO" sz="1600" dirty="0">
                <a:solidFill>
                  <a:srgbClr val="44546A"/>
                </a:solidFill>
              </a:rPr>
              <a:t>dokumentert verdiskapning basert på utnyttelse av geografisk informasjon kommuniseres aktivt til omverden. </a:t>
            </a:r>
          </a:p>
          <a:p>
            <a:r>
              <a:rPr lang="nb-NO" sz="1600" dirty="0" smtClean="0">
                <a:solidFill>
                  <a:srgbClr val="44546A"/>
                </a:solidFill>
              </a:rPr>
              <a:t>Aktivitetsplan vil bli utviklet på et senere tidspunkt </a:t>
            </a:r>
          </a:p>
          <a:p>
            <a:endParaRPr lang="nb-NO" sz="1600" dirty="0">
              <a:solidFill>
                <a:srgbClr val="44546A"/>
              </a:solidFill>
            </a:endParaRPr>
          </a:p>
          <a:p>
            <a:r>
              <a:rPr lang="nb-NO" sz="1600" b="1" dirty="0">
                <a:solidFill>
                  <a:srgbClr val="5B9BD5">
                    <a:lumMod val="75000"/>
                  </a:srgbClr>
                </a:solidFill>
              </a:rPr>
              <a:t>Gjennomføring: </a:t>
            </a:r>
            <a:r>
              <a:rPr lang="nb-NO" sz="1600" b="1" dirty="0" smtClean="0">
                <a:solidFill>
                  <a:srgbClr val="5B9BD5">
                    <a:lumMod val="75000"/>
                  </a:srgbClr>
                </a:solidFill>
              </a:rPr>
              <a:t>2020- </a:t>
            </a:r>
            <a:endParaRPr lang="nb-NO" sz="1600" b="1" dirty="0">
              <a:solidFill>
                <a:srgbClr val="5B9BD5">
                  <a:lumMod val="75000"/>
                </a:srgbClr>
              </a:solidFill>
            </a:endParaRPr>
          </a:p>
          <a:p>
            <a:r>
              <a:rPr lang="nb-NO" sz="1600" b="1" dirty="0">
                <a:solidFill>
                  <a:srgbClr val="5B9BD5">
                    <a:lumMod val="75000"/>
                  </a:srgbClr>
                </a:solidFill>
              </a:rPr>
              <a:t>Ansvarlig: Norge </a:t>
            </a:r>
            <a:r>
              <a:rPr lang="nb-NO" sz="1600" b="1" dirty="0" smtClean="0">
                <a:solidFill>
                  <a:srgbClr val="5B9BD5">
                    <a:lumMod val="75000"/>
                  </a:srgbClr>
                </a:solidFill>
              </a:rPr>
              <a:t>digitalt-samarbeidet</a:t>
            </a:r>
          </a:p>
          <a:p>
            <a:r>
              <a:rPr lang="nb-NO" sz="1600" b="1" dirty="0">
                <a:solidFill>
                  <a:srgbClr val="5B9BD5">
                    <a:lumMod val="75000"/>
                  </a:srgbClr>
                </a:solidFill>
              </a:rPr>
              <a:t>Medvirkende: </a:t>
            </a:r>
          </a:p>
          <a:p>
            <a:r>
              <a:rPr lang="nb-NO" sz="1600" b="1" dirty="0">
                <a:solidFill>
                  <a:srgbClr val="5B9BD5">
                    <a:lumMod val="75000"/>
                  </a:srgbClr>
                </a:solidFill>
              </a:rPr>
              <a:t>Delmål: 4.2, 4.3, 4.4, 4.1, 3,1, 3.2</a:t>
            </a:r>
            <a:endParaRPr lang="nb-NO" sz="1600" dirty="0">
              <a:solidFill>
                <a:prstClr val="black"/>
              </a:solidFill>
            </a:endParaRPr>
          </a:p>
        </p:txBody>
      </p:sp>
      <p:pic>
        <p:nvPicPr>
          <p:cNvPr id="5" name="Bilde 4" descr="Kart over by" title="Kart over by"/>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719467" y="1992506"/>
            <a:ext cx="3271095" cy="2180115"/>
          </a:xfrm>
          <a:prstGeom prst="rect">
            <a:avLst/>
          </a:prstGeom>
          <a:ln>
            <a:noFill/>
          </a:ln>
          <a:effectLst>
            <a:outerShdw blurRad="292100" dist="139700" dir="2700000" algn="tl" rotWithShape="0">
              <a:srgbClr val="333333">
                <a:alpha val="65000"/>
              </a:srgbClr>
            </a:outerShdw>
          </a:effectLst>
        </p:spPr>
      </p:pic>
      <p:sp>
        <p:nvSpPr>
          <p:cNvPr id="7" name="Pil ned 6" descr="Pil" title="Pil"/>
          <p:cNvSpPr/>
          <p:nvPr/>
        </p:nvSpPr>
        <p:spPr>
          <a:xfrm>
            <a:off x="9855199" y="5286754"/>
            <a:ext cx="312616" cy="244601"/>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solidFill>
                <a:prstClr val="white"/>
              </a:solidFill>
            </a:endParaRPr>
          </a:p>
        </p:txBody>
      </p:sp>
      <p:sp>
        <p:nvSpPr>
          <p:cNvPr id="2" name="Tittel 1" hidden="1"/>
          <p:cNvSpPr>
            <a:spLocks noGrp="1"/>
          </p:cNvSpPr>
          <p:nvPr>
            <p:ph type="title" idx="4294967295"/>
          </p:nvPr>
        </p:nvSpPr>
        <p:spPr/>
        <p:txBody>
          <a:bodyPr>
            <a:normAutofit fontScale="90000"/>
          </a:bodyPr>
          <a:lstStyle/>
          <a:p>
            <a:r>
              <a:rPr lang="en-US" dirty="0" err="1" smtClean="0"/>
              <a:t>Tiltak</a:t>
            </a:r>
            <a:r>
              <a:rPr lang="en-US" dirty="0" smtClean="0"/>
              <a:t> 27: </a:t>
            </a:r>
            <a:r>
              <a:rPr lang="en-US" dirty="0" err="1" smtClean="0"/>
              <a:t>Synliggjøre</a:t>
            </a:r>
            <a:r>
              <a:rPr lang="en-US" dirty="0" smtClean="0"/>
              <a:t> </a:t>
            </a:r>
            <a:r>
              <a:rPr lang="nb-NO" noProof="0" dirty="0" smtClean="0"/>
              <a:t>gevinster</a:t>
            </a:r>
            <a:r>
              <a:rPr lang="en-US" dirty="0" smtClean="0"/>
              <a:t> </a:t>
            </a:r>
            <a:r>
              <a:rPr lang="en-US" dirty="0" err="1" smtClean="0"/>
              <a:t>av</a:t>
            </a:r>
            <a:r>
              <a:rPr lang="en-US" baseline="0" dirty="0" smtClean="0"/>
              <a:t> </a:t>
            </a:r>
            <a:r>
              <a:rPr lang="en-US" baseline="0" dirty="0" err="1" smtClean="0"/>
              <a:t>investeringene</a:t>
            </a:r>
            <a:r>
              <a:rPr lang="en-US" baseline="0" dirty="0" smtClean="0"/>
              <a:t> </a:t>
            </a:r>
            <a:r>
              <a:rPr lang="en-US" baseline="0" dirty="0" err="1" smtClean="0"/>
              <a:t>i</a:t>
            </a:r>
            <a:r>
              <a:rPr lang="en-US" baseline="0" dirty="0" smtClean="0"/>
              <a:t> den </a:t>
            </a:r>
            <a:r>
              <a:rPr lang="en-US" baseline="0" dirty="0" err="1" smtClean="0"/>
              <a:t>geografiske</a:t>
            </a:r>
            <a:r>
              <a:rPr lang="en-US" baseline="0" dirty="0" smtClean="0"/>
              <a:t> </a:t>
            </a:r>
            <a:r>
              <a:rPr lang="en-US" baseline="0" dirty="0" err="1" smtClean="0"/>
              <a:t>infrastrukturen</a:t>
            </a:r>
            <a:endParaRPr lang="en-US" dirty="0"/>
          </a:p>
        </p:txBody>
      </p:sp>
    </p:spTree>
    <p:extLst>
      <p:ext uri="{BB962C8B-B14F-4D97-AF65-F5344CB8AC3E}">
        <p14:creationId xmlns:p14="http://schemas.microsoft.com/office/powerpoint/2010/main" val="327992886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e 2" descr="4 deler&#10;innsamling av data&#10;lagring og forvaltning&#10;tilrettelegging og distribusjon&#10;tilgang og bruk " title="Hva tiltaket berøre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317962" y="5643054"/>
            <a:ext cx="5227584" cy="496360"/>
          </a:xfrm>
          <a:prstGeom prst="rect">
            <a:avLst/>
          </a:prstGeom>
        </p:spPr>
      </p:pic>
      <p:sp>
        <p:nvSpPr>
          <p:cNvPr id="5" name="TekstSylinder 4">
            <a:extLst>
              <a:ext uri="{FF2B5EF4-FFF2-40B4-BE49-F238E27FC236}">
                <a16:creationId xmlns:a16="http://schemas.microsoft.com/office/drawing/2014/main" xmlns="" id="{04961AC3-47F5-4999-BFCE-6CAFE3A41CD9}"/>
              </a:ext>
            </a:extLst>
          </p:cNvPr>
          <p:cNvSpPr txBox="1"/>
          <p:nvPr/>
        </p:nvSpPr>
        <p:spPr>
          <a:xfrm>
            <a:off x="1010362" y="715232"/>
            <a:ext cx="6257496" cy="5878532"/>
          </a:xfrm>
          <a:prstGeom prst="rect">
            <a:avLst/>
          </a:prstGeom>
          <a:noFill/>
        </p:spPr>
        <p:txBody>
          <a:bodyPr wrap="square" rtlCol="0">
            <a:spAutoFit/>
          </a:bodyPr>
          <a:lstStyle/>
          <a:p>
            <a:r>
              <a:rPr lang="nb-NO" b="1" dirty="0">
                <a:solidFill>
                  <a:srgbClr val="5B9BD5">
                    <a:lumMod val="75000"/>
                  </a:srgbClr>
                </a:solidFill>
              </a:rPr>
              <a:t>TILTAK </a:t>
            </a:r>
            <a:r>
              <a:rPr lang="nb-NO" b="1" dirty="0" smtClean="0">
                <a:solidFill>
                  <a:srgbClr val="5B9BD5">
                    <a:lumMod val="75000"/>
                  </a:srgbClr>
                </a:solidFill>
              </a:rPr>
              <a:t>28: </a:t>
            </a:r>
            <a:endParaRPr lang="nb-NO" dirty="0">
              <a:solidFill>
                <a:srgbClr val="5B9BD5">
                  <a:lumMod val="75000"/>
                </a:srgbClr>
              </a:solidFill>
            </a:endParaRPr>
          </a:p>
          <a:p>
            <a:r>
              <a:rPr lang="nb-NO" b="1" dirty="0" smtClean="0">
                <a:solidFill>
                  <a:srgbClr val="44546A"/>
                </a:solidFill>
              </a:rPr>
              <a:t>UTREDE </a:t>
            </a:r>
            <a:r>
              <a:rPr lang="nb-NO" b="1" dirty="0">
                <a:solidFill>
                  <a:srgbClr val="44546A"/>
                </a:solidFill>
              </a:rPr>
              <a:t>SAMARBEIDSMODELLER OG FINANSIERINGSMODELLER FOR NASJONAL GEOGRAFISK INFRATRUKTUR</a:t>
            </a:r>
          </a:p>
          <a:p>
            <a:endParaRPr lang="nb-NO" sz="1600" dirty="0" smtClean="0">
              <a:solidFill>
                <a:srgbClr val="44546A"/>
              </a:solidFill>
            </a:endParaRPr>
          </a:p>
          <a:p>
            <a:r>
              <a:rPr lang="nb-NO" sz="1600" dirty="0" smtClean="0">
                <a:solidFill>
                  <a:srgbClr val="44546A"/>
                </a:solidFill>
              </a:rPr>
              <a:t>Det </a:t>
            </a:r>
            <a:r>
              <a:rPr lang="nb-NO" sz="1600" dirty="0">
                <a:solidFill>
                  <a:srgbClr val="44546A"/>
                </a:solidFill>
              </a:rPr>
              <a:t>er nødvendig at den nasjonale geografiske infrastrukturen er sikret vedvarende og robust finansiering. </a:t>
            </a:r>
          </a:p>
          <a:p>
            <a:endParaRPr lang="nb-NO" sz="1600" dirty="0">
              <a:solidFill>
                <a:srgbClr val="44546A"/>
              </a:solidFill>
            </a:endParaRPr>
          </a:p>
          <a:p>
            <a:pPr marL="285750" indent="-285750">
              <a:buFont typeface="Arial" panose="020B0604020202020204" pitchFamily="34" charset="0"/>
              <a:buChar char="•"/>
            </a:pPr>
            <a:r>
              <a:rPr lang="nb-NO" sz="1600" dirty="0">
                <a:solidFill>
                  <a:srgbClr val="44546A"/>
                </a:solidFill>
              </a:rPr>
              <a:t>Klargjøre forutsetningene for å sikre en best mulig felles geografisk infrastruktur hvor det legges vekt både på det offentliges, næringslivets og andre brukeres behov. </a:t>
            </a:r>
          </a:p>
          <a:p>
            <a:pPr marL="285750" indent="-285750">
              <a:buFont typeface="Arial" panose="020B0604020202020204" pitchFamily="34" charset="0"/>
              <a:buChar char="•"/>
            </a:pPr>
            <a:r>
              <a:rPr lang="nb-NO" sz="1600" dirty="0">
                <a:solidFill>
                  <a:srgbClr val="44546A"/>
                </a:solidFill>
              </a:rPr>
              <a:t>Sette i gang et arbeid for å vurdere dagens finansieringsordninger, utfordringer ved dem og </a:t>
            </a:r>
            <a:r>
              <a:rPr lang="nb-NO" sz="1600" dirty="0" smtClean="0">
                <a:solidFill>
                  <a:srgbClr val="44546A"/>
                </a:solidFill>
              </a:rPr>
              <a:t>konsekvenser </a:t>
            </a:r>
            <a:r>
              <a:rPr lang="nb-NO" sz="1600" dirty="0">
                <a:solidFill>
                  <a:srgbClr val="44546A"/>
                </a:solidFill>
              </a:rPr>
              <a:t>av en eventuell omlegging. </a:t>
            </a:r>
          </a:p>
          <a:p>
            <a:pPr marL="285750" indent="-285750">
              <a:buFont typeface="Arial" panose="020B0604020202020204" pitchFamily="34" charset="0"/>
              <a:buChar char="•"/>
            </a:pPr>
            <a:r>
              <a:rPr lang="nb-NO" sz="1600" dirty="0">
                <a:solidFill>
                  <a:srgbClr val="44546A"/>
                </a:solidFill>
              </a:rPr>
              <a:t>Vurdere mulige samarbeidsmodeller som kan sikre enda bredere finansieringsgrunnlag og godt forankrede forpliktelser om videreutvikling av den geografiske infrastrukturen. </a:t>
            </a:r>
            <a:br>
              <a:rPr lang="nb-NO" sz="1600" dirty="0">
                <a:solidFill>
                  <a:srgbClr val="44546A"/>
                </a:solidFill>
              </a:rPr>
            </a:br>
            <a:endParaRPr lang="nb-NO" sz="1600" b="1" dirty="0" smtClean="0">
              <a:solidFill>
                <a:srgbClr val="5B9BD5">
                  <a:lumMod val="75000"/>
                </a:srgbClr>
              </a:solidFill>
            </a:endParaRPr>
          </a:p>
          <a:p>
            <a:r>
              <a:rPr lang="nb-NO" sz="1600" b="1" dirty="0" smtClean="0">
                <a:solidFill>
                  <a:srgbClr val="5B9BD5">
                    <a:lumMod val="75000"/>
                  </a:srgbClr>
                </a:solidFill>
              </a:rPr>
              <a:t>Gjennomføring</a:t>
            </a:r>
            <a:r>
              <a:rPr lang="nb-NO" sz="1600" b="1" dirty="0">
                <a:solidFill>
                  <a:srgbClr val="5B9BD5">
                    <a:lumMod val="75000"/>
                  </a:srgbClr>
                </a:solidFill>
              </a:rPr>
              <a:t>: 2018-2019 </a:t>
            </a:r>
          </a:p>
          <a:p>
            <a:r>
              <a:rPr lang="nb-NO" sz="1600" b="1" dirty="0">
                <a:solidFill>
                  <a:srgbClr val="5B9BD5">
                    <a:lumMod val="75000"/>
                  </a:srgbClr>
                </a:solidFill>
              </a:rPr>
              <a:t>Ansvarlig: </a:t>
            </a:r>
            <a:r>
              <a:rPr lang="nb-NO" sz="1600" b="1" dirty="0" smtClean="0">
                <a:solidFill>
                  <a:srgbClr val="5B9BD5">
                    <a:lumMod val="75000"/>
                  </a:srgbClr>
                </a:solidFill>
              </a:rPr>
              <a:t>KMD</a:t>
            </a:r>
          </a:p>
          <a:p>
            <a:r>
              <a:rPr lang="nb-NO" sz="1600" b="1" dirty="0">
                <a:solidFill>
                  <a:srgbClr val="5B9BD5">
                    <a:lumMod val="75000"/>
                  </a:srgbClr>
                </a:solidFill>
              </a:rPr>
              <a:t>Medvirkende</a:t>
            </a:r>
            <a:r>
              <a:rPr lang="nb-NO" sz="1600" b="1" dirty="0" smtClean="0">
                <a:solidFill>
                  <a:srgbClr val="5B9BD5">
                    <a:lumMod val="75000"/>
                  </a:srgbClr>
                </a:solidFill>
              </a:rPr>
              <a:t>: </a:t>
            </a:r>
            <a:r>
              <a:rPr lang="nb-NO" sz="1600" b="1" dirty="0" err="1" smtClean="0">
                <a:solidFill>
                  <a:srgbClr val="5B9BD5">
                    <a:lumMod val="75000"/>
                  </a:srgbClr>
                </a:solidFill>
              </a:rPr>
              <a:t>Departmentene</a:t>
            </a:r>
            <a:r>
              <a:rPr lang="nb-NO" sz="1600" b="1" dirty="0" smtClean="0">
                <a:solidFill>
                  <a:srgbClr val="5B9BD5">
                    <a:lumMod val="75000"/>
                  </a:srgbClr>
                </a:solidFill>
              </a:rPr>
              <a:t>, KS, </a:t>
            </a:r>
            <a:r>
              <a:rPr lang="nb-NO" sz="1600" b="1" dirty="0" err="1" smtClean="0">
                <a:solidFill>
                  <a:srgbClr val="5B9BD5">
                    <a:lumMod val="75000"/>
                  </a:srgbClr>
                </a:solidFill>
              </a:rPr>
              <a:t>Geomatikkbransjen</a:t>
            </a:r>
            <a:r>
              <a:rPr lang="nb-NO" sz="1600" b="1" dirty="0" smtClean="0">
                <a:solidFill>
                  <a:srgbClr val="5B9BD5">
                    <a:lumMod val="75000"/>
                  </a:srgbClr>
                </a:solidFill>
              </a:rPr>
              <a:t>, </a:t>
            </a:r>
          </a:p>
          <a:p>
            <a:r>
              <a:rPr lang="nb-NO" sz="1600" b="1" dirty="0" smtClean="0">
                <a:solidFill>
                  <a:srgbClr val="5B9BD5">
                    <a:lumMod val="75000"/>
                  </a:srgbClr>
                </a:solidFill>
              </a:rPr>
              <a:t>IKT-Norge, Nasjonalt </a:t>
            </a:r>
            <a:r>
              <a:rPr lang="nb-NO" sz="1600" b="1" dirty="0" err="1" smtClean="0">
                <a:solidFill>
                  <a:srgbClr val="5B9BD5">
                    <a:lumMod val="75000"/>
                  </a:srgbClr>
                </a:solidFill>
              </a:rPr>
              <a:t>geodataråd</a:t>
            </a:r>
            <a:r>
              <a:rPr lang="nb-NO" sz="1600" b="1" dirty="0" smtClean="0">
                <a:solidFill>
                  <a:srgbClr val="5B9BD5">
                    <a:lumMod val="75000"/>
                  </a:srgbClr>
                </a:solidFill>
              </a:rPr>
              <a:t>, Samordningsgruppen </a:t>
            </a:r>
          </a:p>
          <a:p>
            <a:r>
              <a:rPr lang="nb-NO" sz="1600" b="1" dirty="0" smtClean="0">
                <a:solidFill>
                  <a:srgbClr val="5B9BD5">
                    <a:lumMod val="75000"/>
                  </a:srgbClr>
                </a:solidFill>
              </a:rPr>
              <a:t>for geografisk informasjon, eksterne konsulenter</a:t>
            </a:r>
            <a:endParaRPr lang="nb-NO" sz="1600" b="1" dirty="0">
              <a:solidFill>
                <a:srgbClr val="5B9BD5">
                  <a:lumMod val="75000"/>
                </a:srgbClr>
              </a:solidFill>
            </a:endParaRPr>
          </a:p>
          <a:p>
            <a:r>
              <a:rPr lang="nb-NO" sz="1600" b="1" dirty="0">
                <a:solidFill>
                  <a:srgbClr val="5B9BD5">
                    <a:lumMod val="75000"/>
                  </a:srgbClr>
                </a:solidFill>
              </a:rPr>
              <a:t>Delmål: 1.1, 1.3, 1.6, </a:t>
            </a:r>
            <a:r>
              <a:rPr lang="nb-NO" sz="1600" b="1" dirty="0" smtClean="0">
                <a:solidFill>
                  <a:srgbClr val="5B9BD5">
                    <a:lumMod val="75000"/>
                  </a:srgbClr>
                </a:solidFill>
              </a:rPr>
              <a:t>3.3</a:t>
            </a:r>
            <a:endParaRPr lang="nb-NO" sz="1600" b="1" dirty="0">
              <a:solidFill>
                <a:srgbClr val="5B9BD5">
                  <a:lumMod val="75000"/>
                </a:srgbClr>
              </a:solidFill>
            </a:endParaRPr>
          </a:p>
          <a:p>
            <a:endParaRPr lang="nb-NO" dirty="0">
              <a:solidFill>
                <a:prstClr val="black"/>
              </a:solidFill>
            </a:endParaRPr>
          </a:p>
        </p:txBody>
      </p:sp>
      <p:pic>
        <p:nvPicPr>
          <p:cNvPr id="6" name="Picture 2" descr="Typer av data " title="Typer av data "/>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447210" y="1240403"/>
            <a:ext cx="3432009" cy="3580154"/>
          </a:xfrm>
          <a:prstGeom prst="rect">
            <a:avLst/>
          </a:prstGeom>
          <a:noFill/>
          <a:extLst>
            <a:ext uri="{909E8E84-426E-40DD-AFC4-6F175D3DCCD1}">
              <a14:hiddenFill xmlns:a14="http://schemas.microsoft.com/office/drawing/2010/main">
                <a:solidFill>
                  <a:srgbClr val="FFFFFF"/>
                </a:solidFill>
              </a14:hiddenFill>
            </a:ext>
          </a:extLst>
        </p:spPr>
      </p:pic>
      <p:sp>
        <p:nvSpPr>
          <p:cNvPr id="9" name="Pil ned 8" descr="Pil" title="Pil"/>
          <p:cNvSpPr/>
          <p:nvPr/>
        </p:nvSpPr>
        <p:spPr>
          <a:xfrm>
            <a:off x="6852873" y="5286754"/>
            <a:ext cx="312616" cy="244601"/>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solidFill>
                <a:prstClr val="white"/>
              </a:solidFill>
            </a:endParaRPr>
          </a:p>
        </p:txBody>
      </p:sp>
      <p:sp>
        <p:nvSpPr>
          <p:cNvPr id="10" name="Pil ned 9" descr="Pil" title="Pil"/>
          <p:cNvSpPr/>
          <p:nvPr/>
        </p:nvSpPr>
        <p:spPr>
          <a:xfrm>
            <a:off x="10638971" y="5286754"/>
            <a:ext cx="312616" cy="244601"/>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solidFill>
                <a:prstClr val="white"/>
              </a:solidFill>
            </a:endParaRPr>
          </a:p>
        </p:txBody>
      </p:sp>
      <p:sp>
        <p:nvSpPr>
          <p:cNvPr id="11" name="Pil ned 10" descr="Pil" title="Pil"/>
          <p:cNvSpPr/>
          <p:nvPr/>
        </p:nvSpPr>
        <p:spPr>
          <a:xfrm>
            <a:off x="8074866" y="5281428"/>
            <a:ext cx="312616" cy="244601"/>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solidFill>
                <a:prstClr val="white"/>
              </a:solidFill>
            </a:endParaRPr>
          </a:p>
        </p:txBody>
      </p:sp>
      <p:sp>
        <p:nvSpPr>
          <p:cNvPr id="12" name="Pil ned 11" descr="Pil" title="Pil"/>
          <p:cNvSpPr/>
          <p:nvPr/>
        </p:nvSpPr>
        <p:spPr>
          <a:xfrm>
            <a:off x="9337585" y="5286753"/>
            <a:ext cx="312616" cy="244601"/>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solidFill>
                <a:prstClr val="white"/>
              </a:solidFill>
            </a:endParaRPr>
          </a:p>
        </p:txBody>
      </p:sp>
      <p:sp>
        <p:nvSpPr>
          <p:cNvPr id="2" name="Tittel 1" hidden="1"/>
          <p:cNvSpPr>
            <a:spLocks noGrp="1"/>
          </p:cNvSpPr>
          <p:nvPr>
            <p:ph type="title" idx="4294967295"/>
          </p:nvPr>
        </p:nvSpPr>
        <p:spPr/>
        <p:txBody>
          <a:bodyPr>
            <a:normAutofit fontScale="90000"/>
          </a:bodyPr>
          <a:lstStyle/>
          <a:p>
            <a:r>
              <a:rPr lang="en-US" dirty="0" err="1" smtClean="0"/>
              <a:t>Tiltak</a:t>
            </a:r>
            <a:r>
              <a:rPr lang="en-US" dirty="0" smtClean="0"/>
              <a:t> 28:</a:t>
            </a:r>
            <a:r>
              <a:rPr lang="en-US" baseline="0" dirty="0" smtClean="0"/>
              <a:t> </a:t>
            </a:r>
            <a:r>
              <a:rPr lang="en-US" baseline="0" dirty="0" err="1" smtClean="0"/>
              <a:t>Utrede</a:t>
            </a:r>
            <a:r>
              <a:rPr lang="en-US" baseline="0" dirty="0" smtClean="0"/>
              <a:t> </a:t>
            </a:r>
            <a:r>
              <a:rPr lang="en-US" baseline="0" dirty="0" err="1" smtClean="0"/>
              <a:t>samarbeidsmodeller</a:t>
            </a:r>
            <a:r>
              <a:rPr lang="en-US" baseline="0" dirty="0" smtClean="0"/>
              <a:t> </a:t>
            </a:r>
            <a:r>
              <a:rPr lang="en-US" baseline="0" dirty="0" err="1" smtClean="0"/>
              <a:t>og</a:t>
            </a:r>
            <a:r>
              <a:rPr lang="en-US" baseline="0" dirty="0" smtClean="0"/>
              <a:t> </a:t>
            </a:r>
            <a:r>
              <a:rPr lang="en-US" baseline="0" dirty="0" err="1" smtClean="0"/>
              <a:t>finansieringsmodeller</a:t>
            </a:r>
            <a:r>
              <a:rPr lang="en-US" baseline="0" dirty="0" smtClean="0"/>
              <a:t> for </a:t>
            </a:r>
            <a:r>
              <a:rPr lang="en-US" baseline="0" dirty="0" err="1" smtClean="0"/>
              <a:t>nasjonal</a:t>
            </a:r>
            <a:r>
              <a:rPr lang="en-US" baseline="0" dirty="0" smtClean="0"/>
              <a:t> </a:t>
            </a:r>
            <a:r>
              <a:rPr lang="en-US" baseline="0" dirty="0" err="1" smtClean="0"/>
              <a:t>geografisk</a:t>
            </a:r>
            <a:r>
              <a:rPr lang="en-US" baseline="0" dirty="0" smtClean="0"/>
              <a:t> </a:t>
            </a:r>
            <a:r>
              <a:rPr lang="en-US" baseline="0" dirty="0" err="1" smtClean="0"/>
              <a:t>infrastruktur</a:t>
            </a:r>
            <a:endParaRPr lang="en-US" dirty="0"/>
          </a:p>
        </p:txBody>
      </p:sp>
    </p:spTree>
    <p:extLst>
      <p:ext uri="{BB962C8B-B14F-4D97-AF65-F5344CB8AC3E}">
        <p14:creationId xmlns:p14="http://schemas.microsoft.com/office/powerpoint/2010/main" val="216297955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e 2" descr="4 deler&#10;innsamling av data&#10;lagring og forvaltning&#10;tilrettelegging og distribusjon&#10;tilgang og bruk " title="Hva tiltaket berøre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226521" y="5643054"/>
            <a:ext cx="5227584" cy="496360"/>
          </a:xfrm>
          <a:prstGeom prst="rect">
            <a:avLst/>
          </a:prstGeom>
        </p:spPr>
      </p:pic>
      <p:sp>
        <p:nvSpPr>
          <p:cNvPr id="5" name="TekstSylinder 4">
            <a:extLst>
              <a:ext uri="{FF2B5EF4-FFF2-40B4-BE49-F238E27FC236}">
                <a16:creationId xmlns:a16="http://schemas.microsoft.com/office/drawing/2014/main" xmlns="" id="{04961AC3-47F5-4999-BFCE-6CAFE3A41CD9}"/>
              </a:ext>
            </a:extLst>
          </p:cNvPr>
          <p:cNvSpPr txBox="1"/>
          <p:nvPr/>
        </p:nvSpPr>
        <p:spPr>
          <a:xfrm>
            <a:off x="1010362" y="715232"/>
            <a:ext cx="7402118" cy="5693866"/>
          </a:xfrm>
          <a:prstGeom prst="rect">
            <a:avLst/>
          </a:prstGeom>
          <a:noFill/>
        </p:spPr>
        <p:txBody>
          <a:bodyPr wrap="square" rtlCol="0">
            <a:spAutoFit/>
          </a:bodyPr>
          <a:lstStyle/>
          <a:p>
            <a:r>
              <a:rPr lang="nb-NO" b="1" dirty="0">
                <a:solidFill>
                  <a:srgbClr val="5B9BD5">
                    <a:lumMod val="75000"/>
                  </a:srgbClr>
                </a:solidFill>
              </a:rPr>
              <a:t>TILTAK </a:t>
            </a:r>
            <a:r>
              <a:rPr lang="nb-NO" b="1" dirty="0" smtClean="0">
                <a:solidFill>
                  <a:srgbClr val="5B9BD5">
                    <a:lumMod val="75000"/>
                  </a:srgbClr>
                </a:solidFill>
              </a:rPr>
              <a:t>29: </a:t>
            </a:r>
            <a:endParaRPr lang="nb-NO" dirty="0">
              <a:solidFill>
                <a:srgbClr val="5B9BD5">
                  <a:lumMod val="75000"/>
                </a:srgbClr>
              </a:solidFill>
            </a:endParaRPr>
          </a:p>
          <a:p>
            <a:r>
              <a:rPr lang="nb-NO" b="1" dirty="0" smtClean="0">
                <a:solidFill>
                  <a:srgbClr val="44546A"/>
                </a:solidFill>
              </a:rPr>
              <a:t>UTVIDELSE AV NASJONAL REGISTER OVER LUFTFARTSHINDRE</a:t>
            </a:r>
            <a:endParaRPr lang="nb-NO" sz="1600" dirty="0" smtClean="0">
              <a:solidFill>
                <a:srgbClr val="44546A"/>
              </a:solidFill>
            </a:endParaRPr>
          </a:p>
          <a:p>
            <a:endParaRPr lang="nb-NO" sz="1600" dirty="0" smtClean="0">
              <a:solidFill>
                <a:srgbClr val="44546A"/>
              </a:solidFill>
            </a:endParaRPr>
          </a:p>
          <a:p>
            <a:r>
              <a:rPr lang="nb-NO" sz="1600" dirty="0">
                <a:solidFill>
                  <a:srgbClr val="44546A"/>
                </a:solidFill>
              </a:rPr>
              <a:t>Forskrift om rapportering, registrering og merking av luftfartshindre pålegger eier av luftfartshindre å rapportere til nasjonalt register over luftfartshindre (NRL). Geografiske data og tjenester fra NRL blir gjort tilgjengelig for brukere,  f.eks. Forsvaret, luftambulansene, Politiet mv.  </a:t>
            </a:r>
            <a:endParaRPr lang="nb-NO" sz="1200" dirty="0">
              <a:solidFill>
                <a:srgbClr val="44546A"/>
              </a:solidFill>
            </a:endParaRPr>
          </a:p>
          <a:p>
            <a:endParaRPr lang="nb-NO" sz="1200" dirty="0">
              <a:solidFill>
                <a:srgbClr val="44546A"/>
              </a:solidFill>
            </a:endParaRPr>
          </a:p>
          <a:p>
            <a:r>
              <a:rPr lang="nb-NO" sz="1600" dirty="0">
                <a:solidFill>
                  <a:srgbClr val="44546A"/>
                </a:solidFill>
              </a:rPr>
              <a:t>Luftfartstilsynet arbeider med regler som vil øke kravene til rapportering betraktelig, ved at de fleste kabler og ledninger i luft skal inn i registeret. I tillegg legges det opp til innskjerping av nøyaktighetskrav ved rapportering. Dette gir behov for utvikling av NRL.</a:t>
            </a:r>
            <a:endParaRPr lang="nb-NO" sz="1200" dirty="0">
              <a:solidFill>
                <a:srgbClr val="44546A"/>
              </a:solidFill>
            </a:endParaRPr>
          </a:p>
          <a:p>
            <a:endParaRPr lang="nb-NO" sz="1200" dirty="0">
              <a:solidFill>
                <a:srgbClr val="44546A"/>
              </a:solidFill>
            </a:endParaRPr>
          </a:p>
          <a:p>
            <a:r>
              <a:rPr lang="nb-NO" sz="1600" dirty="0">
                <a:solidFill>
                  <a:srgbClr val="44546A"/>
                </a:solidFill>
              </a:rPr>
              <a:t>Viktige oppgaver:</a:t>
            </a:r>
          </a:p>
          <a:p>
            <a:pPr marL="285750" indent="-285750">
              <a:buFont typeface="Arial" panose="020B0604020202020204" pitchFamily="34" charset="0"/>
              <a:buChar char="•"/>
            </a:pPr>
            <a:r>
              <a:rPr lang="nb-NO" sz="1600" dirty="0">
                <a:solidFill>
                  <a:srgbClr val="44546A"/>
                </a:solidFill>
              </a:rPr>
              <a:t>Etablere av tekniske løsninger som kan ta imot, lagre og videreformidle både vesentlig økte volumer og data som tilfredsstiller internasjonale krav.</a:t>
            </a:r>
          </a:p>
          <a:p>
            <a:pPr marL="285750" indent="-285750">
              <a:buFont typeface="Arial" panose="020B0604020202020204" pitchFamily="34" charset="0"/>
              <a:buChar char="•"/>
            </a:pPr>
            <a:r>
              <a:rPr lang="nb-NO" sz="1600" dirty="0">
                <a:solidFill>
                  <a:srgbClr val="44546A"/>
                </a:solidFill>
              </a:rPr>
              <a:t>Etablere opplegg for en mest mulig effektiv flyt av data fra anleggseiere, via Kartverket, til brukerne.</a:t>
            </a:r>
          </a:p>
          <a:p>
            <a:endParaRPr lang="nb-NO" sz="1600" b="1" dirty="0" smtClean="0">
              <a:solidFill>
                <a:srgbClr val="5B9BD5">
                  <a:lumMod val="75000"/>
                </a:srgbClr>
              </a:solidFill>
            </a:endParaRPr>
          </a:p>
          <a:p>
            <a:r>
              <a:rPr lang="nb-NO" sz="1600" b="1" dirty="0" smtClean="0">
                <a:solidFill>
                  <a:srgbClr val="5B9BD5">
                    <a:lumMod val="75000"/>
                  </a:srgbClr>
                </a:solidFill>
              </a:rPr>
              <a:t>Gjennomføring</a:t>
            </a:r>
            <a:r>
              <a:rPr lang="nb-NO" sz="1600" b="1" dirty="0">
                <a:solidFill>
                  <a:srgbClr val="5B9BD5">
                    <a:lumMod val="75000"/>
                  </a:srgbClr>
                </a:solidFill>
              </a:rPr>
              <a:t>: </a:t>
            </a:r>
            <a:r>
              <a:rPr lang="nb-NO" sz="1600" b="1" dirty="0" smtClean="0">
                <a:solidFill>
                  <a:srgbClr val="5B9BD5">
                    <a:lumMod val="75000"/>
                  </a:srgbClr>
                </a:solidFill>
              </a:rPr>
              <a:t>2019-2024</a:t>
            </a:r>
            <a:endParaRPr lang="nb-NO" sz="1600" b="1" dirty="0">
              <a:solidFill>
                <a:srgbClr val="5B9BD5">
                  <a:lumMod val="75000"/>
                </a:srgbClr>
              </a:solidFill>
            </a:endParaRPr>
          </a:p>
          <a:p>
            <a:r>
              <a:rPr lang="nb-NO" sz="1600" b="1" dirty="0">
                <a:solidFill>
                  <a:srgbClr val="5B9BD5">
                    <a:lumMod val="75000"/>
                  </a:srgbClr>
                </a:solidFill>
              </a:rPr>
              <a:t>Ansvarlig: </a:t>
            </a:r>
            <a:r>
              <a:rPr lang="nb-NO" sz="1600" b="1" dirty="0" smtClean="0">
                <a:solidFill>
                  <a:srgbClr val="5B9BD5">
                    <a:lumMod val="75000"/>
                  </a:srgbClr>
                </a:solidFill>
              </a:rPr>
              <a:t>Kartverket</a:t>
            </a:r>
          </a:p>
          <a:p>
            <a:r>
              <a:rPr lang="nb-NO" sz="1600" b="1" dirty="0">
                <a:solidFill>
                  <a:srgbClr val="5B9BD5">
                    <a:lumMod val="75000"/>
                  </a:srgbClr>
                </a:solidFill>
              </a:rPr>
              <a:t>Medvirkende</a:t>
            </a:r>
            <a:r>
              <a:rPr lang="nb-NO" sz="1600" b="1" dirty="0" smtClean="0">
                <a:solidFill>
                  <a:srgbClr val="5B9BD5">
                    <a:lumMod val="75000"/>
                  </a:srgbClr>
                </a:solidFill>
              </a:rPr>
              <a:t>: Luftfartstilsynet, </a:t>
            </a:r>
            <a:r>
              <a:rPr lang="nb-NO" sz="1600" b="1" dirty="0" err="1" smtClean="0">
                <a:solidFill>
                  <a:srgbClr val="5B9BD5">
                    <a:lumMod val="75000"/>
                  </a:srgbClr>
                </a:solidFill>
              </a:rPr>
              <a:t>Samferdselsdep</a:t>
            </a:r>
            <a:r>
              <a:rPr lang="nb-NO" sz="1600" b="1" dirty="0" smtClean="0">
                <a:solidFill>
                  <a:srgbClr val="5B9BD5">
                    <a:lumMod val="75000"/>
                  </a:srgbClr>
                </a:solidFill>
              </a:rPr>
              <a:t>, KMD, </a:t>
            </a:r>
          </a:p>
          <a:p>
            <a:r>
              <a:rPr lang="nb-NO" sz="1600" b="1" dirty="0" smtClean="0">
                <a:solidFill>
                  <a:srgbClr val="5B9BD5">
                    <a:lumMod val="75000"/>
                  </a:srgbClr>
                </a:solidFill>
              </a:rPr>
              <a:t>Eiere av luftfartshindre (anleggseiere</a:t>
            </a:r>
            <a:r>
              <a:rPr lang="nb-NO" sz="1600" b="1" dirty="0">
                <a:solidFill>
                  <a:srgbClr val="5B9BD5">
                    <a:lumMod val="75000"/>
                  </a:srgbClr>
                </a:solidFill>
              </a:rPr>
              <a:t>)</a:t>
            </a:r>
            <a:r>
              <a:rPr lang="nb-NO" sz="1600" b="1" dirty="0" smtClean="0">
                <a:solidFill>
                  <a:srgbClr val="5B9BD5">
                    <a:lumMod val="75000"/>
                  </a:srgbClr>
                </a:solidFill>
              </a:rPr>
              <a:t>, brukere</a:t>
            </a:r>
            <a:endParaRPr lang="nb-NO" sz="1600" b="1" dirty="0">
              <a:solidFill>
                <a:srgbClr val="5B9BD5">
                  <a:lumMod val="75000"/>
                </a:srgbClr>
              </a:solidFill>
            </a:endParaRPr>
          </a:p>
          <a:p>
            <a:r>
              <a:rPr lang="nb-NO" sz="1600" b="1" dirty="0">
                <a:solidFill>
                  <a:srgbClr val="5B9BD5">
                    <a:lumMod val="75000"/>
                  </a:srgbClr>
                </a:solidFill>
              </a:rPr>
              <a:t>Delmål: 1.1, </a:t>
            </a:r>
            <a:r>
              <a:rPr lang="nb-NO" sz="1600" b="1" dirty="0" smtClean="0">
                <a:solidFill>
                  <a:srgbClr val="5B9BD5">
                    <a:lumMod val="75000"/>
                  </a:srgbClr>
                </a:solidFill>
              </a:rPr>
              <a:t>1,2, 1.3</a:t>
            </a:r>
            <a:r>
              <a:rPr lang="nb-NO" sz="1600" b="1">
                <a:solidFill>
                  <a:srgbClr val="5B9BD5">
                    <a:lumMod val="75000"/>
                  </a:srgbClr>
                </a:solidFill>
              </a:rPr>
              <a:t>, </a:t>
            </a:r>
            <a:endParaRPr lang="nb-NO" sz="1600" b="1" dirty="0">
              <a:solidFill>
                <a:srgbClr val="5B9BD5">
                  <a:lumMod val="75000"/>
                </a:srgbClr>
              </a:solidFill>
            </a:endParaRPr>
          </a:p>
        </p:txBody>
      </p:sp>
      <p:pic>
        <p:nvPicPr>
          <p:cNvPr id="10" name="Bilde 9" descr="Helikopter og kraftlinje" title="Helikopter og kraftlinje"/>
          <p:cNvPicPr>
            <a:picLocks noChangeAspect="1"/>
          </p:cNvPicPr>
          <p:nvPr/>
        </p:nvPicPr>
        <p:blipFill>
          <a:blip r:embed="rId3"/>
          <a:stretch>
            <a:fillRect/>
          </a:stretch>
        </p:blipFill>
        <p:spPr>
          <a:xfrm>
            <a:off x="8818641" y="1485373"/>
            <a:ext cx="2320743" cy="3129365"/>
          </a:xfrm>
          <a:prstGeom prst="rect">
            <a:avLst/>
          </a:prstGeom>
          <a:ln>
            <a:noFill/>
          </a:ln>
          <a:effectLst>
            <a:outerShdw blurRad="292100" dist="139700" dir="2700000" algn="tl" rotWithShape="0">
              <a:srgbClr val="333333">
                <a:alpha val="65000"/>
              </a:srgbClr>
            </a:outerShdw>
          </a:effectLst>
        </p:spPr>
      </p:pic>
      <p:sp>
        <p:nvSpPr>
          <p:cNvPr id="9" name="Pil ned 8" descr="Pil" title="Pil"/>
          <p:cNvSpPr/>
          <p:nvPr/>
        </p:nvSpPr>
        <p:spPr>
          <a:xfrm>
            <a:off x="6722240" y="5286754"/>
            <a:ext cx="312616" cy="244601"/>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solidFill>
                <a:prstClr val="white"/>
              </a:solidFill>
            </a:endParaRPr>
          </a:p>
        </p:txBody>
      </p:sp>
      <p:sp>
        <p:nvSpPr>
          <p:cNvPr id="11" name="Pil ned 10" descr="Pil" title="Pil"/>
          <p:cNvSpPr/>
          <p:nvPr/>
        </p:nvSpPr>
        <p:spPr>
          <a:xfrm>
            <a:off x="10508338" y="5286754"/>
            <a:ext cx="312616" cy="244601"/>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solidFill>
                <a:prstClr val="white"/>
              </a:solidFill>
            </a:endParaRPr>
          </a:p>
        </p:txBody>
      </p:sp>
      <p:sp>
        <p:nvSpPr>
          <p:cNvPr id="12" name="Pil ned 11" descr="Pil" title="Pil"/>
          <p:cNvSpPr/>
          <p:nvPr/>
        </p:nvSpPr>
        <p:spPr>
          <a:xfrm>
            <a:off x="7944233" y="5281428"/>
            <a:ext cx="312616" cy="244601"/>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solidFill>
                <a:prstClr val="white"/>
              </a:solidFill>
            </a:endParaRPr>
          </a:p>
        </p:txBody>
      </p:sp>
      <p:sp>
        <p:nvSpPr>
          <p:cNvPr id="13" name="Pil ned 12" descr="Pil" title="Pil"/>
          <p:cNvSpPr/>
          <p:nvPr/>
        </p:nvSpPr>
        <p:spPr>
          <a:xfrm>
            <a:off x="9206952" y="5286753"/>
            <a:ext cx="312616" cy="244601"/>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solidFill>
                <a:prstClr val="white"/>
              </a:solidFill>
            </a:endParaRPr>
          </a:p>
        </p:txBody>
      </p:sp>
      <p:sp>
        <p:nvSpPr>
          <p:cNvPr id="2" name="Tittel 1" hidden="1"/>
          <p:cNvSpPr>
            <a:spLocks noGrp="1"/>
          </p:cNvSpPr>
          <p:nvPr>
            <p:ph type="title" idx="4294967295"/>
          </p:nvPr>
        </p:nvSpPr>
        <p:spPr/>
        <p:txBody>
          <a:bodyPr/>
          <a:lstStyle/>
          <a:p>
            <a:r>
              <a:rPr lang="en-US" dirty="0" err="1" smtClean="0"/>
              <a:t>Tiltak</a:t>
            </a:r>
            <a:r>
              <a:rPr lang="en-US" baseline="0" dirty="0" smtClean="0"/>
              <a:t> 29: </a:t>
            </a:r>
            <a:r>
              <a:rPr lang="en-US" baseline="0" dirty="0" err="1" smtClean="0"/>
              <a:t>Utvidelse</a:t>
            </a:r>
            <a:r>
              <a:rPr lang="en-US" baseline="0" dirty="0" smtClean="0"/>
              <a:t> </a:t>
            </a:r>
            <a:r>
              <a:rPr lang="en-US" baseline="0" dirty="0" err="1" smtClean="0"/>
              <a:t>av</a:t>
            </a:r>
            <a:r>
              <a:rPr lang="en-US" baseline="0" dirty="0" smtClean="0"/>
              <a:t> </a:t>
            </a:r>
            <a:r>
              <a:rPr lang="en-US" baseline="0" dirty="0" err="1" smtClean="0"/>
              <a:t>nasjonal</a:t>
            </a:r>
            <a:r>
              <a:rPr lang="en-US" baseline="0" dirty="0" smtClean="0"/>
              <a:t> register over </a:t>
            </a:r>
            <a:r>
              <a:rPr lang="en-US" baseline="0" dirty="0" err="1" smtClean="0"/>
              <a:t>luftfartshindre</a:t>
            </a:r>
            <a:endParaRPr lang="en-US" dirty="0"/>
          </a:p>
        </p:txBody>
      </p:sp>
    </p:spTree>
    <p:extLst>
      <p:ext uri="{BB962C8B-B14F-4D97-AF65-F5344CB8AC3E}">
        <p14:creationId xmlns:p14="http://schemas.microsoft.com/office/powerpoint/2010/main" val="21755336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e 1" descr="Illustrasjon nivå 1 av dokumentasjon" title="Illustrasjon nivå 1 av dokumentasjon"/>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43080" y="2698362"/>
            <a:ext cx="3059641" cy="1718072"/>
          </a:xfrm>
          <a:prstGeom prst="rect">
            <a:avLst/>
          </a:prstGeom>
          <a:ln>
            <a:noFill/>
          </a:ln>
          <a:effectLst>
            <a:outerShdw blurRad="292100" dist="139700" dir="2700000" algn="tl" rotWithShape="0">
              <a:srgbClr val="333333">
                <a:alpha val="65000"/>
              </a:srgbClr>
            </a:outerShdw>
          </a:effectLst>
        </p:spPr>
      </p:pic>
      <p:pic>
        <p:nvPicPr>
          <p:cNvPr id="3" name="Bilde 2" descr="Illustrasjon - nivå 2 av dokumentasjon" title="Illustrasjon - nivå 2 av dokumentasjon"/>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574695" y="2708331"/>
            <a:ext cx="3059641" cy="1708103"/>
          </a:xfrm>
          <a:prstGeom prst="rect">
            <a:avLst/>
          </a:prstGeom>
          <a:ln>
            <a:noFill/>
          </a:ln>
          <a:effectLst>
            <a:outerShdw blurRad="292100" dist="139700" dir="2700000" algn="tl" rotWithShape="0">
              <a:srgbClr val="333333">
                <a:alpha val="65000"/>
              </a:srgbClr>
            </a:outerShdw>
          </a:effectLst>
        </p:spPr>
      </p:pic>
      <p:sp>
        <p:nvSpPr>
          <p:cNvPr id="4" name="TekstSylinder 3">
            <a:extLst>
              <a:ext uri="{FF2B5EF4-FFF2-40B4-BE49-F238E27FC236}">
                <a16:creationId xmlns:a16="http://schemas.microsoft.com/office/drawing/2014/main" xmlns="" id="{2C925CB5-0AB8-45E1-8142-0A7B9B2F13FF}"/>
              </a:ext>
            </a:extLst>
          </p:cNvPr>
          <p:cNvSpPr txBox="1"/>
          <p:nvPr/>
        </p:nvSpPr>
        <p:spPr>
          <a:xfrm>
            <a:off x="1039725" y="763810"/>
            <a:ext cx="10312915" cy="584775"/>
          </a:xfrm>
          <a:prstGeom prst="rect">
            <a:avLst/>
          </a:prstGeom>
          <a:noFill/>
        </p:spPr>
        <p:txBody>
          <a:bodyPr wrap="square" rtlCol="0">
            <a:spAutoFit/>
          </a:bodyPr>
          <a:lstStyle/>
          <a:p>
            <a:pPr>
              <a:spcAft>
                <a:spcPts val="800"/>
              </a:spcAft>
            </a:pPr>
            <a:r>
              <a:rPr lang="nb-NO" sz="3200" b="1" cap="small" dirty="0" smtClean="0">
                <a:solidFill>
                  <a:srgbClr val="44546A"/>
                </a:solidFill>
              </a:rPr>
              <a:t>HANDLINGSPLANEN – STRUKTUR PÅ DOKUMENTASJON</a:t>
            </a:r>
            <a:endParaRPr lang="nb-NO" sz="3200" b="1" cap="small" dirty="0">
              <a:solidFill>
                <a:srgbClr val="44546A"/>
              </a:solidFill>
            </a:endParaRPr>
          </a:p>
        </p:txBody>
      </p:sp>
      <p:sp>
        <p:nvSpPr>
          <p:cNvPr id="5" name="TekstSylinder 4"/>
          <p:cNvSpPr txBox="1"/>
          <p:nvPr/>
        </p:nvSpPr>
        <p:spPr>
          <a:xfrm>
            <a:off x="2052307" y="1482494"/>
            <a:ext cx="1198918" cy="523220"/>
          </a:xfrm>
          <a:prstGeom prst="rect">
            <a:avLst/>
          </a:prstGeom>
          <a:noFill/>
        </p:spPr>
        <p:txBody>
          <a:bodyPr wrap="none" rtlCol="0">
            <a:spAutoFit/>
          </a:bodyPr>
          <a:lstStyle/>
          <a:p>
            <a:r>
              <a:rPr lang="nb-NO" sz="2800" b="1" dirty="0" smtClean="0"/>
              <a:t>Nivå 1 </a:t>
            </a:r>
            <a:endParaRPr lang="nb-NO" sz="2800" b="1" dirty="0"/>
          </a:p>
        </p:txBody>
      </p:sp>
      <p:sp>
        <p:nvSpPr>
          <p:cNvPr id="6" name="TekstSylinder 5"/>
          <p:cNvSpPr txBox="1"/>
          <p:nvPr/>
        </p:nvSpPr>
        <p:spPr>
          <a:xfrm>
            <a:off x="5491509" y="1482494"/>
            <a:ext cx="1198918" cy="523220"/>
          </a:xfrm>
          <a:prstGeom prst="rect">
            <a:avLst/>
          </a:prstGeom>
          <a:noFill/>
        </p:spPr>
        <p:txBody>
          <a:bodyPr wrap="none" rtlCol="0">
            <a:spAutoFit/>
          </a:bodyPr>
          <a:lstStyle/>
          <a:p>
            <a:r>
              <a:rPr lang="nb-NO" sz="2800" b="1" dirty="0" smtClean="0"/>
              <a:t>Nivå 2 </a:t>
            </a:r>
            <a:endParaRPr lang="nb-NO" sz="2800" b="1" dirty="0"/>
          </a:p>
        </p:txBody>
      </p:sp>
      <p:sp>
        <p:nvSpPr>
          <p:cNvPr id="7" name="TekstSylinder 6"/>
          <p:cNvSpPr txBox="1"/>
          <p:nvPr/>
        </p:nvSpPr>
        <p:spPr>
          <a:xfrm>
            <a:off x="8695985" y="1482494"/>
            <a:ext cx="1198918" cy="523220"/>
          </a:xfrm>
          <a:prstGeom prst="rect">
            <a:avLst/>
          </a:prstGeom>
          <a:noFill/>
        </p:spPr>
        <p:txBody>
          <a:bodyPr wrap="none" rtlCol="0">
            <a:spAutoFit/>
          </a:bodyPr>
          <a:lstStyle/>
          <a:p>
            <a:r>
              <a:rPr lang="nb-NO" sz="2800" b="1" dirty="0" smtClean="0"/>
              <a:t>Nivå 3 </a:t>
            </a:r>
            <a:endParaRPr lang="nb-NO" sz="2800" b="1" dirty="0"/>
          </a:p>
        </p:txBody>
      </p:sp>
      <p:pic>
        <p:nvPicPr>
          <p:cNvPr id="14" name="Bilde 13" descr="Illustrasjon - nivå 3 av dokumentasjon" title="Illustrasjon - nivå 3 av dokumentasjon"/>
          <p:cNvPicPr>
            <a:picLocks noChangeAspect="1"/>
          </p:cNvPicPr>
          <p:nvPr/>
        </p:nvPicPr>
        <p:blipFill>
          <a:blip r:embed="rId4"/>
          <a:stretch>
            <a:fillRect/>
          </a:stretch>
        </p:blipFill>
        <p:spPr>
          <a:xfrm>
            <a:off x="8092765" y="2708331"/>
            <a:ext cx="2438707" cy="3235269"/>
          </a:xfrm>
          <a:prstGeom prst="rect">
            <a:avLst/>
          </a:prstGeom>
          <a:ln>
            <a:noFill/>
          </a:ln>
          <a:effectLst>
            <a:outerShdw blurRad="292100" dist="139700" dir="2700000" algn="tl" rotWithShape="0">
              <a:srgbClr val="333333">
                <a:alpha val="65000"/>
              </a:srgbClr>
            </a:outerShdw>
          </a:effectLst>
        </p:spPr>
      </p:pic>
      <p:sp>
        <p:nvSpPr>
          <p:cNvPr id="15" name="TekstSylinder 14"/>
          <p:cNvSpPr txBox="1"/>
          <p:nvPr/>
        </p:nvSpPr>
        <p:spPr>
          <a:xfrm>
            <a:off x="1544308" y="2005714"/>
            <a:ext cx="1952522" cy="369332"/>
          </a:xfrm>
          <a:prstGeom prst="rect">
            <a:avLst/>
          </a:prstGeom>
          <a:noFill/>
        </p:spPr>
        <p:txBody>
          <a:bodyPr wrap="none" rtlCol="0">
            <a:spAutoFit/>
          </a:bodyPr>
          <a:lstStyle/>
          <a:p>
            <a:r>
              <a:rPr lang="nb-NO" dirty="0" smtClean="0"/>
              <a:t>Tiltak – beskrivelse</a:t>
            </a:r>
          </a:p>
        </p:txBody>
      </p:sp>
      <p:sp>
        <p:nvSpPr>
          <p:cNvPr id="16" name="TekstSylinder 15"/>
          <p:cNvSpPr txBox="1"/>
          <p:nvPr/>
        </p:nvSpPr>
        <p:spPr>
          <a:xfrm>
            <a:off x="8328344" y="2005714"/>
            <a:ext cx="2073516" cy="369332"/>
          </a:xfrm>
          <a:prstGeom prst="rect">
            <a:avLst/>
          </a:prstGeom>
          <a:noFill/>
        </p:spPr>
        <p:txBody>
          <a:bodyPr wrap="none" rtlCol="0">
            <a:spAutoFit/>
          </a:bodyPr>
          <a:lstStyle/>
          <a:p>
            <a:r>
              <a:rPr lang="nb-NO" dirty="0" smtClean="0"/>
              <a:t>Detaljert om tiltaket</a:t>
            </a:r>
            <a:endParaRPr lang="nb-NO" dirty="0"/>
          </a:p>
        </p:txBody>
      </p:sp>
      <p:sp>
        <p:nvSpPr>
          <p:cNvPr id="17" name="TekstSylinder 16"/>
          <p:cNvSpPr txBox="1"/>
          <p:nvPr/>
        </p:nvSpPr>
        <p:spPr>
          <a:xfrm>
            <a:off x="5177385" y="2005714"/>
            <a:ext cx="1827167" cy="369332"/>
          </a:xfrm>
          <a:prstGeom prst="rect">
            <a:avLst/>
          </a:prstGeom>
          <a:noFill/>
        </p:spPr>
        <p:txBody>
          <a:bodyPr wrap="none" rtlCol="0">
            <a:spAutoFit/>
          </a:bodyPr>
          <a:lstStyle/>
          <a:p>
            <a:r>
              <a:rPr lang="nb-NO" dirty="0" smtClean="0"/>
              <a:t>Tiltak - aktiviteter</a:t>
            </a:r>
            <a:endParaRPr lang="nb-NO" dirty="0"/>
          </a:p>
        </p:txBody>
      </p:sp>
      <p:sp>
        <p:nvSpPr>
          <p:cNvPr id="18" name="TekstSylinder 17"/>
          <p:cNvSpPr txBox="1"/>
          <p:nvPr/>
        </p:nvSpPr>
        <p:spPr>
          <a:xfrm>
            <a:off x="1415884" y="6039234"/>
            <a:ext cx="2314031" cy="369332"/>
          </a:xfrm>
          <a:prstGeom prst="rect">
            <a:avLst/>
          </a:prstGeom>
          <a:noFill/>
        </p:spPr>
        <p:txBody>
          <a:bodyPr wrap="none" rtlCol="0">
            <a:spAutoFit/>
          </a:bodyPr>
          <a:lstStyle/>
          <a:p>
            <a:r>
              <a:rPr lang="nb-NO" dirty="0" smtClean="0"/>
              <a:t>PPT for presentasjoner</a:t>
            </a:r>
          </a:p>
        </p:txBody>
      </p:sp>
      <p:sp>
        <p:nvSpPr>
          <p:cNvPr id="19" name="TekstSylinder 18"/>
          <p:cNvSpPr txBox="1"/>
          <p:nvPr/>
        </p:nvSpPr>
        <p:spPr>
          <a:xfrm>
            <a:off x="7894851" y="6053773"/>
            <a:ext cx="2891561" cy="369332"/>
          </a:xfrm>
          <a:prstGeom prst="rect">
            <a:avLst/>
          </a:prstGeom>
          <a:noFill/>
        </p:spPr>
        <p:txBody>
          <a:bodyPr wrap="none" rtlCol="0">
            <a:spAutoFit/>
          </a:bodyPr>
          <a:lstStyle/>
          <a:p>
            <a:r>
              <a:rPr lang="nb-NO" dirty="0" smtClean="0"/>
              <a:t>For fagfolk og administrasjon</a:t>
            </a:r>
            <a:endParaRPr lang="nb-NO" dirty="0"/>
          </a:p>
        </p:txBody>
      </p:sp>
      <p:sp>
        <p:nvSpPr>
          <p:cNvPr id="20" name="TekstSylinder 19"/>
          <p:cNvSpPr txBox="1"/>
          <p:nvPr/>
        </p:nvSpPr>
        <p:spPr>
          <a:xfrm>
            <a:off x="5039166" y="6039234"/>
            <a:ext cx="2314031" cy="369332"/>
          </a:xfrm>
          <a:prstGeom prst="rect">
            <a:avLst/>
          </a:prstGeom>
          <a:noFill/>
        </p:spPr>
        <p:txBody>
          <a:bodyPr wrap="none" rtlCol="0">
            <a:spAutoFit/>
          </a:bodyPr>
          <a:lstStyle/>
          <a:p>
            <a:r>
              <a:rPr lang="nb-NO" dirty="0" smtClean="0"/>
              <a:t>PPT for presentasjoner</a:t>
            </a:r>
            <a:endParaRPr lang="nb-NO" dirty="0"/>
          </a:p>
        </p:txBody>
      </p:sp>
      <p:sp>
        <p:nvSpPr>
          <p:cNvPr id="8" name="Tittel 7" hidden="1"/>
          <p:cNvSpPr>
            <a:spLocks noGrp="1"/>
          </p:cNvSpPr>
          <p:nvPr>
            <p:ph type="title" idx="4294967295"/>
          </p:nvPr>
        </p:nvSpPr>
        <p:spPr/>
        <p:txBody>
          <a:bodyPr/>
          <a:lstStyle/>
          <a:p>
            <a:r>
              <a:rPr lang="en-US" dirty="0" err="1" smtClean="0"/>
              <a:t>Handlingsplanen</a:t>
            </a:r>
            <a:r>
              <a:rPr lang="en-US" dirty="0" smtClean="0"/>
              <a:t> – </a:t>
            </a:r>
            <a:r>
              <a:rPr lang="en-US" dirty="0" err="1" smtClean="0"/>
              <a:t>struktur</a:t>
            </a:r>
            <a:r>
              <a:rPr lang="en-US" dirty="0" smtClean="0"/>
              <a:t> </a:t>
            </a:r>
            <a:r>
              <a:rPr lang="en-US" dirty="0" err="1" smtClean="0"/>
              <a:t>på</a:t>
            </a:r>
            <a:r>
              <a:rPr lang="en-US" dirty="0" smtClean="0"/>
              <a:t> </a:t>
            </a:r>
            <a:r>
              <a:rPr lang="en-US" dirty="0" err="1" smtClean="0"/>
              <a:t>dokumentasjon</a:t>
            </a:r>
            <a:endParaRPr lang="en-US" dirty="0"/>
          </a:p>
        </p:txBody>
      </p:sp>
    </p:spTree>
    <p:extLst>
      <p:ext uri="{BB962C8B-B14F-4D97-AF65-F5344CB8AC3E}">
        <p14:creationId xmlns:p14="http://schemas.microsoft.com/office/powerpoint/2010/main" val="391266485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Sylinder 1" title="TILTAK I FØRSTE VERSJON AV HANDLINGSPLANEN">
            <a:extLst>
              <a:ext uri="{FF2B5EF4-FFF2-40B4-BE49-F238E27FC236}">
                <a16:creationId xmlns:a16="http://schemas.microsoft.com/office/drawing/2014/main" xmlns="" id="{8D7059FD-065F-4247-ACF4-362BE70965A3}"/>
              </a:ext>
            </a:extLst>
          </p:cNvPr>
          <p:cNvSpPr txBox="1"/>
          <p:nvPr/>
        </p:nvSpPr>
        <p:spPr>
          <a:xfrm>
            <a:off x="906992" y="861034"/>
            <a:ext cx="10284883" cy="523220"/>
          </a:xfrm>
          <a:prstGeom prst="rect">
            <a:avLst/>
          </a:prstGeom>
          <a:noFill/>
        </p:spPr>
        <p:txBody>
          <a:bodyPr wrap="square" rtlCol="0">
            <a:spAutoFit/>
          </a:bodyPr>
          <a:lstStyle/>
          <a:p>
            <a:pPr>
              <a:spcAft>
                <a:spcPts val="900"/>
              </a:spcAft>
            </a:pPr>
            <a:r>
              <a:rPr lang="nb-NO" sz="2800" b="1" dirty="0" smtClean="0">
                <a:solidFill>
                  <a:srgbClr val="44546A"/>
                </a:solidFill>
              </a:rPr>
              <a:t>TILTAK </a:t>
            </a:r>
            <a:r>
              <a:rPr lang="nb-NO" sz="2800" b="1" dirty="0">
                <a:solidFill>
                  <a:srgbClr val="44546A"/>
                </a:solidFill>
              </a:rPr>
              <a:t>I FØRSTE VERSJON AV HANDLINGSPLANEN</a:t>
            </a:r>
            <a:endParaRPr lang="nb-NO" sz="2800" dirty="0">
              <a:solidFill>
                <a:srgbClr val="44546A"/>
              </a:solidFill>
            </a:endParaRPr>
          </a:p>
        </p:txBody>
      </p:sp>
      <p:pic>
        <p:nvPicPr>
          <p:cNvPr id="4" name="Bilde 3" descr="Tabell over tiltak  - del 2" title="Tabell over tiltak  - del 2"/>
          <p:cNvPicPr>
            <a:picLocks noChangeAspect="1"/>
          </p:cNvPicPr>
          <p:nvPr/>
        </p:nvPicPr>
        <p:blipFill>
          <a:blip r:embed="rId2"/>
          <a:stretch>
            <a:fillRect/>
          </a:stretch>
        </p:blipFill>
        <p:spPr>
          <a:xfrm>
            <a:off x="6115335" y="1669774"/>
            <a:ext cx="5427050" cy="4009916"/>
          </a:xfrm>
          <a:prstGeom prst="rect">
            <a:avLst/>
          </a:prstGeom>
        </p:spPr>
      </p:pic>
      <p:pic>
        <p:nvPicPr>
          <p:cNvPr id="5" name="Bilde 4" descr="Tabell over tiltak  - del 1" title="Tabell over tiltak  - del 1"/>
          <p:cNvPicPr>
            <a:picLocks noChangeAspect="1"/>
          </p:cNvPicPr>
          <p:nvPr/>
        </p:nvPicPr>
        <p:blipFill>
          <a:blip r:embed="rId3"/>
          <a:stretch>
            <a:fillRect/>
          </a:stretch>
        </p:blipFill>
        <p:spPr>
          <a:xfrm>
            <a:off x="632206" y="1669774"/>
            <a:ext cx="5417227" cy="3560618"/>
          </a:xfrm>
          <a:prstGeom prst="rect">
            <a:avLst/>
          </a:prstGeom>
        </p:spPr>
      </p:pic>
      <p:sp>
        <p:nvSpPr>
          <p:cNvPr id="3" name="Tittel 2" hidden="1"/>
          <p:cNvSpPr>
            <a:spLocks noGrp="1"/>
          </p:cNvSpPr>
          <p:nvPr>
            <p:ph type="title" idx="4294967295"/>
          </p:nvPr>
        </p:nvSpPr>
        <p:spPr/>
        <p:txBody>
          <a:bodyPr/>
          <a:lstStyle/>
          <a:p>
            <a:r>
              <a:rPr lang="en-US" dirty="0" err="1" smtClean="0"/>
              <a:t>Tiltak</a:t>
            </a:r>
            <a:r>
              <a:rPr lang="en-US" dirty="0" smtClean="0"/>
              <a:t> </a:t>
            </a:r>
            <a:r>
              <a:rPr lang="en-US" dirty="0" err="1" smtClean="0"/>
              <a:t>i</a:t>
            </a:r>
            <a:r>
              <a:rPr lang="en-US" baseline="0" dirty="0" smtClean="0"/>
              <a:t> </a:t>
            </a:r>
            <a:r>
              <a:rPr lang="en-US" baseline="0" dirty="0" err="1" smtClean="0"/>
              <a:t>første</a:t>
            </a:r>
            <a:r>
              <a:rPr lang="en-US" baseline="0" dirty="0" smtClean="0"/>
              <a:t> </a:t>
            </a:r>
            <a:r>
              <a:rPr lang="en-US" baseline="0" dirty="0" err="1" smtClean="0"/>
              <a:t>versjon</a:t>
            </a:r>
            <a:r>
              <a:rPr lang="en-US" baseline="0" dirty="0" smtClean="0"/>
              <a:t> </a:t>
            </a:r>
            <a:r>
              <a:rPr lang="en-US" baseline="0" dirty="0" err="1" smtClean="0"/>
              <a:t>av</a:t>
            </a:r>
            <a:r>
              <a:rPr lang="en-US" baseline="0" dirty="0" smtClean="0"/>
              <a:t> </a:t>
            </a:r>
            <a:r>
              <a:rPr lang="en-US" baseline="0" dirty="0" err="1" smtClean="0"/>
              <a:t>handlingsplanen</a:t>
            </a:r>
            <a:endParaRPr lang="en-US" dirty="0"/>
          </a:p>
        </p:txBody>
      </p:sp>
    </p:spTree>
    <p:extLst>
      <p:ext uri="{BB962C8B-B14F-4D97-AF65-F5344CB8AC3E}">
        <p14:creationId xmlns:p14="http://schemas.microsoft.com/office/powerpoint/2010/main" val="315795619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e 1" descr="4 deler&#10;innsamling av data&#10;lagring og forvaltning&#10;tilrettelegging og distribusjon&#10;tilgang og bruk " title="Hva tiltaket berøre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581094" y="5583419"/>
            <a:ext cx="5227584" cy="496360"/>
          </a:xfrm>
          <a:prstGeom prst="rect">
            <a:avLst/>
          </a:prstGeom>
        </p:spPr>
      </p:pic>
      <p:sp>
        <p:nvSpPr>
          <p:cNvPr id="3" name="Pil ned 2" descr="Pil" title="Pil"/>
          <p:cNvSpPr/>
          <p:nvPr/>
        </p:nvSpPr>
        <p:spPr>
          <a:xfrm>
            <a:off x="6069101" y="5286754"/>
            <a:ext cx="312616" cy="244601"/>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solidFill>
                <a:prstClr val="white"/>
              </a:solidFill>
            </a:endParaRPr>
          </a:p>
        </p:txBody>
      </p:sp>
      <p:sp>
        <p:nvSpPr>
          <p:cNvPr id="4" name="Pil ned 3" descr="Pil" title="Pil"/>
          <p:cNvSpPr/>
          <p:nvPr/>
        </p:nvSpPr>
        <p:spPr>
          <a:xfrm>
            <a:off x="9855199" y="5286754"/>
            <a:ext cx="312616" cy="244601"/>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solidFill>
                <a:prstClr val="white"/>
              </a:solidFill>
            </a:endParaRPr>
          </a:p>
        </p:txBody>
      </p:sp>
      <p:sp>
        <p:nvSpPr>
          <p:cNvPr id="5" name="Pil ned 4" descr="Pil" title="Pil"/>
          <p:cNvSpPr/>
          <p:nvPr/>
        </p:nvSpPr>
        <p:spPr>
          <a:xfrm>
            <a:off x="7291094" y="5281428"/>
            <a:ext cx="312616" cy="244601"/>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solidFill>
                <a:prstClr val="white"/>
              </a:solidFill>
            </a:endParaRPr>
          </a:p>
        </p:txBody>
      </p:sp>
      <p:sp>
        <p:nvSpPr>
          <p:cNvPr id="6" name="Pil ned 5" descr="Pil" title="Pil"/>
          <p:cNvSpPr/>
          <p:nvPr/>
        </p:nvSpPr>
        <p:spPr>
          <a:xfrm>
            <a:off x="8553813" y="5286753"/>
            <a:ext cx="312616" cy="244601"/>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solidFill>
                <a:prstClr val="white"/>
              </a:solidFill>
            </a:endParaRPr>
          </a:p>
        </p:txBody>
      </p:sp>
      <p:sp>
        <p:nvSpPr>
          <p:cNvPr id="7" name="TekstSylinder 6">
            <a:extLst>
              <a:ext uri="{FF2B5EF4-FFF2-40B4-BE49-F238E27FC236}">
                <a16:creationId xmlns:a16="http://schemas.microsoft.com/office/drawing/2014/main" xmlns="" id="{ECED4734-2A59-4D17-874E-371F2221B3BF}"/>
              </a:ext>
            </a:extLst>
          </p:cNvPr>
          <p:cNvSpPr txBox="1"/>
          <p:nvPr/>
        </p:nvSpPr>
        <p:spPr>
          <a:xfrm>
            <a:off x="1127876" y="775565"/>
            <a:ext cx="5402233" cy="5570756"/>
          </a:xfrm>
          <a:prstGeom prst="rect">
            <a:avLst/>
          </a:prstGeom>
          <a:noFill/>
        </p:spPr>
        <p:txBody>
          <a:bodyPr wrap="square" rtlCol="0">
            <a:spAutoFit/>
          </a:bodyPr>
          <a:lstStyle/>
          <a:p>
            <a:r>
              <a:rPr lang="nb-NO" b="1" dirty="0">
                <a:solidFill>
                  <a:srgbClr val="5B9BD5">
                    <a:lumMod val="75000"/>
                  </a:srgbClr>
                </a:solidFill>
              </a:rPr>
              <a:t>TILTAK 1: </a:t>
            </a:r>
            <a:endParaRPr lang="nb-NO" dirty="0">
              <a:solidFill>
                <a:srgbClr val="5B9BD5">
                  <a:lumMod val="75000"/>
                </a:srgbClr>
              </a:solidFill>
            </a:endParaRPr>
          </a:p>
          <a:p>
            <a:r>
              <a:rPr lang="nb-NO" b="1" dirty="0">
                <a:solidFill>
                  <a:srgbClr val="44546A"/>
                </a:solidFill>
              </a:rPr>
              <a:t>IDENTIFISERE KJERNEDATASETT I INFRASTRUKTUREN </a:t>
            </a:r>
            <a:endParaRPr lang="nb-NO" dirty="0">
              <a:solidFill>
                <a:srgbClr val="44546A"/>
              </a:solidFill>
            </a:endParaRPr>
          </a:p>
          <a:p>
            <a:endParaRPr lang="nb-NO" sz="1600" dirty="0" smtClean="0">
              <a:solidFill>
                <a:srgbClr val="44546A"/>
              </a:solidFill>
            </a:endParaRPr>
          </a:p>
          <a:p>
            <a:r>
              <a:rPr lang="nb-NO" sz="1600" dirty="0" smtClean="0">
                <a:solidFill>
                  <a:srgbClr val="44546A"/>
                </a:solidFill>
              </a:rPr>
              <a:t>De </a:t>
            </a:r>
            <a:r>
              <a:rPr lang="nb-NO" sz="1600" dirty="0">
                <a:solidFill>
                  <a:srgbClr val="44546A"/>
                </a:solidFill>
              </a:rPr>
              <a:t>viktigste dataene – det vi kan kalle </a:t>
            </a:r>
            <a:r>
              <a:rPr lang="nb-NO" sz="1600" dirty="0" smtClean="0">
                <a:solidFill>
                  <a:srgbClr val="44546A"/>
                </a:solidFill>
              </a:rPr>
              <a:t>kjernedatasettene </a:t>
            </a:r>
            <a:r>
              <a:rPr lang="nb-NO" sz="1600" dirty="0">
                <a:solidFill>
                  <a:srgbClr val="44546A"/>
                </a:solidFill>
              </a:rPr>
              <a:t>– er fundamentet for hele infrastrukturen, og fordrer store ressurser å etablere, drifte og vedlikeholde. </a:t>
            </a:r>
            <a:endParaRPr lang="nb-NO" sz="1600" dirty="0" smtClean="0">
              <a:solidFill>
                <a:srgbClr val="44546A"/>
              </a:solidFill>
            </a:endParaRPr>
          </a:p>
          <a:p>
            <a:endParaRPr lang="nb-NO" sz="1600" dirty="0">
              <a:solidFill>
                <a:srgbClr val="44546A"/>
              </a:solidFill>
            </a:endParaRPr>
          </a:p>
          <a:p>
            <a:pPr marL="285750" indent="-285750">
              <a:buFont typeface="Arial" panose="020B0604020202020204" pitchFamily="34" charset="0"/>
              <a:buChar char="•"/>
            </a:pPr>
            <a:r>
              <a:rPr lang="nb-NO" sz="1600" dirty="0">
                <a:solidFill>
                  <a:srgbClr val="44546A"/>
                </a:solidFill>
              </a:rPr>
              <a:t>Utarbeide en nasjonal oversikt </a:t>
            </a:r>
            <a:r>
              <a:rPr lang="nb-NO" sz="1600" dirty="0" smtClean="0">
                <a:solidFill>
                  <a:srgbClr val="44546A"/>
                </a:solidFill>
              </a:rPr>
              <a:t>for </a:t>
            </a:r>
            <a:r>
              <a:rPr lang="nb-NO" sz="1600" dirty="0">
                <a:solidFill>
                  <a:srgbClr val="44546A"/>
                </a:solidFill>
              </a:rPr>
              <a:t>datasett som </a:t>
            </a:r>
            <a:r>
              <a:rPr lang="nb-NO" sz="1600" dirty="0" smtClean="0">
                <a:solidFill>
                  <a:srgbClr val="44546A"/>
                </a:solidFill>
              </a:rPr>
              <a:t>er kritiske for </a:t>
            </a:r>
            <a:r>
              <a:rPr lang="nb-NO" sz="1600" dirty="0">
                <a:solidFill>
                  <a:srgbClr val="44546A"/>
                </a:solidFill>
              </a:rPr>
              <a:t>mange oppgaver og utfordringer i samfunnet. </a:t>
            </a:r>
            <a:r>
              <a:rPr lang="nb-NO" sz="1600" dirty="0" smtClean="0">
                <a:solidFill>
                  <a:srgbClr val="44546A"/>
                </a:solidFill>
              </a:rPr>
              <a:t>Oversikten </a:t>
            </a:r>
            <a:r>
              <a:rPr lang="nb-NO" sz="1600" dirty="0">
                <a:solidFill>
                  <a:srgbClr val="44546A"/>
                </a:solidFill>
              </a:rPr>
              <a:t>skal være underlag for oppfølging av strategiens delmål og angi status med hensyn til utfordringer og gap.</a:t>
            </a:r>
          </a:p>
          <a:p>
            <a:pPr marL="285750" indent="-285750">
              <a:buFont typeface="Arial" panose="020B0604020202020204" pitchFamily="34" charset="0"/>
              <a:buChar char="•"/>
            </a:pPr>
            <a:r>
              <a:rPr lang="nb-NO" sz="1600" dirty="0">
                <a:solidFill>
                  <a:srgbClr val="44546A"/>
                </a:solidFill>
              </a:rPr>
              <a:t>Kartlegge om datasettene er faglig og tematisk tilrettelagt for bruk og understøtter forvaltningens, innbyggernes og næringslivets behov. </a:t>
            </a:r>
          </a:p>
          <a:p>
            <a:pPr marL="285750" indent="-285750">
              <a:buFont typeface="Arial" panose="020B0604020202020204" pitchFamily="34" charset="0"/>
              <a:buChar char="•"/>
            </a:pPr>
            <a:r>
              <a:rPr lang="nb-NO" sz="1600" dirty="0">
                <a:solidFill>
                  <a:srgbClr val="44546A"/>
                </a:solidFill>
              </a:rPr>
              <a:t>Bruksmønster og behov skal kartlegges sektorvis, ved å få fram behovene innen de enkelte departementenes og underliggende etaters ansvarsområder. </a:t>
            </a:r>
            <a:r>
              <a:rPr lang="nb-NO" sz="1600" dirty="0">
                <a:solidFill>
                  <a:srgbClr val="FF0000"/>
                </a:solidFill>
              </a:rPr>
              <a:t> </a:t>
            </a:r>
            <a:endParaRPr lang="nb-NO" sz="1600" dirty="0" smtClean="0">
              <a:solidFill>
                <a:srgbClr val="FF0000"/>
              </a:solidFill>
            </a:endParaRPr>
          </a:p>
          <a:p>
            <a:endParaRPr lang="nb-NO" sz="1600" dirty="0">
              <a:solidFill>
                <a:srgbClr val="44546A"/>
              </a:solidFill>
            </a:endParaRPr>
          </a:p>
          <a:p>
            <a:r>
              <a:rPr lang="nb-NO" sz="1600" b="1" dirty="0">
                <a:solidFill>
                  <a:srgbClr val="5B9BD5">
                    <a:lumMod val="75000"/>
                  </a:srgbClr>
                </a:solidFill>
              </a:rPr>
              <a:t>Gjennomføring: 2019 </a:t>
            </a:r>
            <a:r>
              <a:rPr lang="nb-NO" sz="1600" b="1" dirty="0" smtClean="0">
                <a:solidFill>
                  <a:srgbClr val="5B9BD5">
                    <a:lumMod val="75000"/>
                  </a:srgbClr>
                </a:solidFill>
              </a:rPr>
              <a:t>-2020 – </a:t>
            </a:r>
            <a:r>
              <a:rPr lang="nb-NO" sz="1600" b="1" dirty="0">
                <a:solidFill>
                  <a:srgbClr val="5B9BD5">
                    <a:lumMod val="75000"/>
                  </a:srgbClr>
                </a:solidFill>
              </a:rPr>
              <a:t>deretter løpende </a:t>
            </a:r>
          </a:p>
          <a:p>
            <a:r>
              <a:rPr lang="nb-NO" sz="1600" b="1" dirty="0">
                <a:solidFill>
                  <a:srgbClr val="5B9BD5">
                    <a:lumMod val="75000"/>
                  </a:srgbClr>
                </a:solidFill>
              </a:rPr>
              <a:t>Ansvarlig: Kartverket</a:t>
            </a:r>
          </a:p>
          <a:p>
            <a:r>
              <a:rPr lang="nb-NO" sz="1600" b="1" dirty="0">
                <a:solidFill>
                  <a:srgbClr val="5B9BD5">
                    <a:lumMod val="75000"/>
                  </a:srgbClr>
                </a:solidFill>
              </a:rPr>
              <a:t>Medvirkende: </a:t>
            </a:r>
            <a:r>
              <a:rPr lang="nb-NO" sz="1600" b="1" dirty="0" smtClean="0">
                <a:solidFill>
                  <a:srgbClr val="5B9BD5">
                    <a:lumMod val="75000"/>
                  </a:srgbClr>
                </a:solidFill>
              </a:rPr>
              <a:t>Aktører i offentlig og privat sektor</a:t>
            </a:r>
            <a:endParaRPr lang="nb-NO" sz="1600" b="1" dirty="0">
              <a:solidFill>
                <a:srgbClr val="5B9BD5">
                  <a:lumMod val="75000"/>
                </a:srgbClr>
              </a:solidFill>
            </a:endParaRPr>
          </a:p>
          <a:p>
            <a:r>
              <a:rPr lang="nb-NO" sz="1600" b="1" dirty="0" smtClean="0">
                <a:solidFill>
                  <a:srgbClr val="5B9BD5">
                    <a:lumMod val="75000"/>
                  </a:srgbClr>
                </a:solidFill>
              </a:rPr>
              <a:t>Delmål</a:t>
            </a:r>
            <a:r>
              <a:rPr lang="nb-NO" sz="1600" b="1" dirty="0">
                <a:solidFill>
                  <a:srgbClr val="5B9BD5">
                    <a:lumMod val="75000"/>
                  </a:srgbClr>
                </a:solidFill>
              </a:rPr>
              <a:t>: 1.1, 1.2, 2.1, 3.1, 3.2 …</a:t>
            </a:r>
            <a:endParaRPr lang="nb-NO" sz="1600" dirty="0">
              <a:solidFill>
                <a:prstClr val="black"/>
              </a:solidFill>
            </a:endParaRPr>
          </a:p>
        </p:txBody>
      </p:sp>
      <p:pic>
        <p:nvPicPr>
          <p:cNvPr id="8" name="Plassholder for innhold 14" descr="Bilde av geonorge - temainndeling" title="Bilde av geonorge - temainndeli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666878" y="1742752"/>
            <a:ext cx="4283812" cy="2409644"/>
          </a:xfrm>
          <a:prstGeom prst="rect">
            <a:avLst/>
          </a:prstGeom>
          <a:ln>
            <a:noFill/>
          </a:ln>
          <a:effectLst>
            <a:outerShdw blurRad="292100" dist="139700" dir="2700000" algn="tl" rotWithShape="0">
              <a:srgbClr val="333333">
                <a:alpha val="65000"/>
              </a:srgbClr>
            </a:outerShdw>
          </a:effectLst>
        </p:spPr>
      </p:pic>
      <p:sp>
        <p:nvSpPr>
          <p:cNvPr id="9" name="Tittel 8" hidden="1"/>
          <p:cNvSpPr>
            <a:spLocks noGrp="1"/>
          </p:cNvSpPr>
          <p:nvPr>
            <p:ph type="title" idx="4294967295"/>
          </p:nvPr>
        </p:nvSpPr>
        <p:spPr/>
        <p:txBody>
          <a:bodyPr/>
          <a:lstStyle/>
          <a:p>
            <a:r>
              <a:rPr lang="en-US" dirty="0" err="1" smtClean="0"/>
              <a:t>Tiltak</a:t>
            </a:r>
            <a:r>
              <a:rPr lang="en-US" dirty="0" smtClean="0"/>
              <a:t> 1: </a:t>
            </a:r>
            <a:r>
              <a:rPr lang="en-US" dirty="0" err="1" smtClean="0"/>
              <a:t>Identifisere</a:t>
            </a:r>
            <a:r>
              <a:rPr lang="en-US" baseline="0" dirty="0" smtClean="0"/>
              <a:t> </a:t>
            </a:r>
            <a:r>
              <a:rPr lang="en-US" baseline="0" dirty="0" err="1" smtClean="0"/>
              <a:t>kjernedatasett</a:t>
            </a:r>
            <a:r>
              <a:rPr lang="en-US" baseline="0" dirty="0" smtClean="0"/>
              <a:t> </a:t>
            </a:r>
            <a:r>
              <a:rPr lang="en-US" baseline="0" dirty="0" err="1" smtClean="0"/>
              <a:t>i</a:t>
            </a:r>
            <a:r>
              <a:rPr lang="en-US" baseline="0" dirty="0" smtClean="0"/>
              <a:t> </a:t>
            </a:r>
            <a:r>
              <a:rPr lang="en-US" baseline="0" dirty="0" err="1" smtClean="0"/>
              <a:t>infrastrukturen</a:t>
            </a:r>
            <a:endParaRPr lang="en-US" dirty="0"/>
          </a:p>
        </p:txBody>
      </p:sp>
    </p:spTree>
    <p:extLst>
      <p:ext uri="{BB962C8B-B14F-4D97-AF65-F5344CB8AC3E}">
        <p14:creationId xmlns:p14="http://schemas.microsoft.com/office/powerpoint/2010/main" val="132417135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e 1" descr="4 deler&#10;innsamling av data&#10;lagring og forvaltning&#10;tilrettelegging og distribusjon&#10;tilgang og bruk " title="Hva tiltaket berøre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581094" y="5809705"/>
            <a:ext cx="5227584" cy="496360"/>
          </a:xfrm>
          <a:prstGeom prst="rect">
            <a:avLst/>
          </a:prstGeom>
        </p:spPr>
      </p:pic>
      <p:sp>
        <p:nvSpPr>
          <p:cNvPr id="3" name="Pil ned 2" descr="pil" title="pil"/>
          <p:cNvSpPr/>
          <p:nvPr/>
        </p:nvSpPr>
        <p:spPr>
          <a:xfrm>
            <a:off x="9869569" y="5497635"/>
            <a:ext cx="312616" cy="244601"/>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solidFill>
                <a:prstClr val="white"/>
              </a:solidFill>
            </a:endParaRPr>
          </a:p>
        </p:txBody>
      </p:sp>
      <p:sp>
        <p:nvSpPr>
          <p:cNvPr id="4" name="TekstSylinder 3">
            <a:extLst>
              <a:ext uri="{FF2B5EF4-FFF2-40B4-BE49-F238E27FC236}">
                <a16:creationId xmlns:a16="http://schemas.microsoft.com/office/drawing/2014/main" xmlns="" id="{6236AE1A-E070-42CD-A632-7E0FD80E4AE4}"/>
              </a:ext>
            </a:extLst>
          </p:cNvPr>
          <p:cNvSpPr txBox="1"/>
          <p:nvPr/>
        </p:nvSpPr>
        <p:spPr>
          <a:xfrm>
            <a:off x="1182255" y="797945"/>
            <a:ext cx="6467509" cy="5601533"/>
          </a:xfrm>
          <a:prstGeom prst="rect">
            <a:avLst/>
          </a:prstGeom>
          <a:noFill/>
        </p:spPr>
        <p:txBody>
          <a:bodyPr wrap="square" rtlCol="0">
            <a:spAutoFit/>
          </a:bodyPr>
          <a:lstStyle/>
          <a:p>
            <a:r>
              <a:rPr lang="nb-NO" b="1" dirty="0">
                <a:solidFill>
                  <a:srgbClr val="5B9BD5">
                    <a:lumMod val="75000"/>
                  </a:srgbClr>
                </a:solidFill>
              </a:rPr>
              <a:t>TILTAK 2: </a:t>
            </a:r>
            <a:endParaRPr lang="nb-NO" dirty="0">
              <a:solidFill>
                <a:srgbClr val="5B9BD5">
                  <a:lumMod val="75000"/>
                </a:srgbClr>
              </a:solidFill>
            </a:endParaRPr>
          </a:p>
          <a:p>
            <a:r>
              <a:rPr lang="nb-NO" b="1" dirty="0">
                <a:solidFill>
                  <a:srgbClr val="44546A"/>
                </a:solidFill>
              </a:rPr>
              <a:t>KARTLEGGE BRUKERBEHOV OG DATATILGANG I </a:t>
            </a:r>
            <a:r>
              <a:rPr lang="nb-NO" b="1" dirty="0" smtClean="0">
                <a:solidFill>
                  <a:srgbClr val="44546A"/>
                </a:solidFill>
              </a:rPr>
              <a:t/>
            </a:r>
            <a:br>
              <a:rPr lang="nb-NO" b="1" dirty="0" smtClean="0">
                <a:solidFill>
                  <a:srgbClr val="44546A"/>
                </a:solidFill>
              </a:rPr>
            </a:br>
            <a:r>
              <a:rPr lang="nb-NO" b="1" dirty="0" smtClean="0">
                <a:solidFill>
                  <a:srgbClr val="44546A"/>
                </a:solidFill>
              </a:rPr>
              <a:t>PRIORITERTE </a:t>
            </a:r>
            <a:r>
              <a:rPr lang="nb-NO" b="1" dirty="0">
                <a:solidFill>
                  <a:srgbClr val="44546A"/>
                </a:solidFill>
              </a:rPr>
              <a:t>ARBEIDSPROSESSER</a:t>
            </a:r>
          </a:p>
          <a:p>
            <a:endParaRPr lang="nb-NO" sz="1600" dirty="0" smtClean="0">
              <a:solidFill>
                <a:srgbClr val="44546A"/>
              </a:solidFill>
            </a:endParaRPr>
          </a:p>
          <a:p>
            <a:r>
              <a:rPr lang="nb-NO" sz="1600" dirty="0" smtClean="0">
                <a:solidFill>
                  <a:srgbClr val="44546A"/>
                </a:solidFill>
              </a:rPr>
              <a:t>Til </a:t>
            </a:r>
            <a:r>
              <a:rPr lang="nb-NO" sz="1600" dirty="0">
                <a:solidFill>
                  <a:srgbClr val="44546A"/>
                </a:solidFill>
              </a:rPr>
              <a:t>grunn for forbedringstiltak for data og felles løsninger må vi vite mer om hvor brukerbehovene er størst.</a:t>
            </a:r>
          </a:p>
          <a:p>
            <a:endParaRPr lang="nb-NO" sz="1600" dirty="0">
              <a:solidFill>
                <a:srgbClr val="44546A"/>
              </a:solidFill>
            </a:endParaRPr>
          </a:p>
          <a:p>
            <a:pPr marL="285750" indent="-285750">
              <a:buFont typeface="Arial" panose="020B0604020202020204" pitchFamily="34" charset="0"/>
              <a:buChar char="•"/>
            </a:pPr>
            <a:r>
              <a:rPr lang="nb-NO" sz="1600" dirty="0">
                <a:solidFill>
                  <a:srgbClr val="44546A"/>
                </a:solidFill>
              </a:rPr>
              <a:t>Utarbeide oversikter over tidligere gjennomførte brukerundersøkelser og gode brukseksempler.</a:t>
            </a:r>
          </a:p>
          <a:p>
            <a:pPr marL="285750" indent="-285750">
              <a:buFont typeface="Arial" panose="020B0604020202020204" pitchFamily="34" charset="0"/>
              <a:buChar char="•"/>
            </a:pPr>
            <a:r>
              <a:rPr lang="nb-NO" sz="1600" dirty="0">
                <a:solidFill>
                  <a:srgbClr val="44546A"/>
                </a:solidFill>
              </a:rPr>
              <a:t>Oppsummere erfaringer fra prosjekter som </a:t>
            </a:r>
            <a:r>
              <a:rPr lang="nb-NO" sz="1600" dirty="0" err="1">
                <a:solidFill>
                  <a:srgbClr val="44546A"/>
                </a:solidFill>
              </a:rPr>
              <a:t>GeoLett</a:t>
            </a:r>
            <a:r>
              <a:rPr lang="nb-NO" sz="1600" dirty="0">
                <a:solidFill>
                  <a:srgbClr val="44546A"/>
                </a:solidFill>
              </a:rPr>
              <a:t> og tilpasse en felles metodikk for å klargjøre brukerbehov.</a:t>
            </a:r>
          </a:p>
          <a:p>
            <a:pPr marL="285750" indent="-285750">
              <a:buFont typeface="Arial" panose="020B0604020202020204" pitchFamily="34" charset="0"/>
              <a:buChar char="•"/>
            </a:pPr>
            <a:r>
              <a:rPr lang="nb-NO" sz="1600" dirty="0" smtClean="0">
                <a:solidFill>
                  <a:srgbClr val="44546A"/>
                </a:solidFill>
              </a:rPr>
              <a:t>Velge </a:t>
            </a:r>
            <a:r>
              <a:rPr lang="nb-NO" sz="1600" dirty="0">
                <a:solidFill>
                  <a:srgbClr val="44546A"/>
                </a:solidFill>
              </a:rPr>
              <a:t>ut og se nærmere på arbeidsprosesser som omfatter saksbehandlere, politikere, innbyggere og næringsliv.</a:t>
            </a:r>
          </a:p>
          <a:p>
            <a:pPr marL="285750" indent="-285750">
              <a:buFont typeface="Arial" panose="020B0604020202020204" pitchFamily="34" charset="0"/>
              <a:buChar char="•"/>
            </a:pPr>
            <a:r>
              <a:rPr lang="nb-NO" sz="1600" dirty="0" smtClean="0">
                <a:solidFill>
                  <a:srgbClr val="44546A"/>
                </a:solidFill>
              </a:rPr>
              <a:t>Utvikle </a:t>
            </a:r>
            <a:r>
              <a:rPr lang="nb-NO" sz="1600" dirty="0">
                <a:solidFill>
                  <a:srgbClr val="44546A"/>
                </a:solidFill>
              </a:rPr>
              <a:t>retningslinjer og veiledning for fagetatenes tilrettelegging av geodata for gjenbruk/viderebruk, og som bidrar til brukerorientering av deres forvaltning av geodata</a:t>
            </a:r>
            <a:r>
              <a:rPr lang="nb-NO" sz="1600" dirty="0" smtClean="0">
                <a:solidFill>
                  <a:srgbClr val="44546A"/>
                </a:solidFill>
              </a:rPr>
              <a:t>.</a:t>
            </a:r>
          </a:p>
          <a:p>
            <a:pPr marL="285750" indent="-285750">
              <a:buFont typeface="Arial" panose="020B0604020202020204" pitchFamily="34" charset="0"/>
              <a:buChar char="•"/>
            </a:pPr>
            <a:r>
              <a:rPr lang="nb-NO" sz="1600" dirty="0" smtClean="0">
                <a:solidFill>
                  <a:srgbClr val="44546A"/>
                </a:solidFill>
              </a:rPr>
              <a:t>Vil gjennomføres som del av tiltak 1, se aktiviteter for denne.</a:t>
            </a:r>
            <a:r>
              <a:rPr lang="nb-NO" sz="1600" dirty="0">
                <a:solidFill>
                  <a:srgbClr val="44546A"/>
                </a:solidFill>
              </a:rPr>
              <a:t/>
            </a:r>
            <a:br>
              <a:rPr lang="nb-NO" sz="1600" dirty="0">
                <a:solidFill>
                  <a:srgbClr val="44546A"/>
                </a:solidFill>
              </a:rPr>
            </a:br>
            <a:endParaRPr lang="nb-NO" sz="1600" b="1" dirty="0" smtClean="0">
              <a:solidFill>
                <a:srgbClr val="5B9BD5">
                  <a:lumMod val="75000"/>
                </a:srgbClr>
              </a:solidFill>
            </a:endParaRPr>
          </a:p>
          <a:p>
            <a:r>
              <a:rPr lang="nb-NO" sz="1600" b="1" dirty="0" smtClean="0">
                <a:solidFill>
                  <a:srgbClr val="5B9BD5">
                    <a:lumMod val="75000"/>
                  </a:srgbClr>
                </a:solidFill>
              </a:rPr>
              <a:t>Gjennomføring</a:t>
            </a:r>
            <a:r>
              <a:rPr lang="nb-NO" sz="1600" b="1" dirty="0">
                <a:solidFill>
                  <a:srgbClr val="5B9BD5">
                    <a:lumMod val="75000"/>
                  </a:srgbClr>
                </a:solidFill>
              </a:rPr>
              <a:t>: 2019-2020 </a:t>
            </a:r>
          </a:p>
          <a:p>
            <a:r>
              <a:rPr lang="nb-NO" sz="1600" b="1" dirty="0">
                <a:solidFill>
                  <a:srgbClr val="5B9BD5">
                    <a:lumMod val="75000"/>
                  </a:srgbClr>
                </a:solidFill>
              </a:rPr>
              <a:t>Ansvarlig: </a:t>
            </a:r>
            <a:r>
              <a:rPr lang="nb-NO" sz="1600" b="1" dirty="0" smtClean="0">
                <a:solidFill>
                  <a:srgbClr val="5B9BD5">
                    <a:lumMod val="75000"/>
                  </a:srgbClr>
                </a:solidFill>
              </a:rPr>
              <a:t>Kartverket</a:t>
            </a:r>
          </a:p>
          <a:p>
            <a:r>
              <a:rPr lang="nb-NO" sz="1600" b="1" dirty="0">
                <a:solidFill>
                  <a:srgbClr val="5B9BD5">
                    <a:lumMod val="75000"/>
                  </a:srgbClr>
                </a:solidFill>
              </a:rPr>
              <a:t>Medvirkende: </a:t>
            </a:r>
            <a:r>
              <a:rPr lang="nb-NO" sz="1600" b="1" dirty="0" smtClean="0">
                <a:solidFill>
                  <a:srgbClr val="5B9BD5">
                    <a:lumMod val="75000"/>
                  </a:srgbClr>
                </a:solidFill>
              </a:rPr>
              <a:t>Fagetater, kommuner, privat sektor</a:t>
            </a:r>
            <a:endParaRPr lang="nb-NO" sz="1600" b="1" dirty="0">
              <a:solidFill>
                <a:srgbClr val="5B9BD5">
                  <a:lumMod val="75000"/>
                </a:srgbClr>
              </a:solidFill>
            </a:endParaRPr>
          </a:p>
          <a:p>
            <a:r>
              <a:rPr lang="nb-NO" sz="1600" b="1" dirty="0" smtClean="0">
                <a:solidFill>
                  <a:srgbClr val="5B9BD5">
                    <a:lumMod val="75000"/>
                  </a:srgbClr>
                </a:solidFill>
              </a:rPr>
              <a:t>Delmål</a:t>
            </a:r>
            <a:r>
              <a:rPr lang="nb-NO" sz="1600" b="1" dirty="0">
                <a:solidFill>
                  <a:srgbClr val="5B9BD5">
                    <a:lumMod val="75000"/>
                  </a:srgbClr>
                </a:solidFill>
              </a:rPr>
              <a:t>: 1.2, 1.1, 2.1, 3.2</a:t>
            </a:r>
            <a:endParaRPr lang="nb-NO" sz="1600" dirty="0">
              <a:solidFill>
                <a:prstClr val="black"/>
              </a:solidFill>
            </a:endParaRPr>
          </a:p>
        </p:txBody>
      </p:sp>
      <p:pic>
        <p:nvPicPr>
          <p:cNvPr id="5" name="Picture 2" descr="Illustrasjon - person på jobb ved skjerm" title="Illustrasjon - person på jobb ved skjerm"/>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8194886" y="1847255"/>
            <a:ext cx="2445797" cy="2445797"/>
          </a:xfrm>
          <a:prstGeom prst="rect">
            <a:avLst/>
          </a:prstGeom>
          <a:ln>
            <a:noFill/>
          </a:ln>
          <a:effectLst>
            <a:outerShdw blurRad="292100" dist="139700" dir="2700000" algn="tl" rotWithShape="0">
              <a:srgbClr val="333333">
                <a:alpha val="65000"/>
              </a:srgbClr>
            </a:outerShdw>
          </a:effectLst>
        </p:spPr>
      </p:pic>
      <p:sp>
        <p:nvSpPr>
          <p:cNvPr id="6" name="Tittel 5" hidden="1"/>
          <p:cNvSpPr>
            <a:spLocks noGrp="1"/>
          </p:cNvSpPr>
          <p:nvPr>
            <p:ph type="title" idx="4294967295"/>
          </p:nvPr>
        </p:nvSpPr>
        <p:spPr/>
        <p:txBody>
          <a:bodyPr/>
          <a:lstStyle/>
          <a:p>
            <a:r>
              <a:rPr lang="en-US" dirty="0" err="1" smtClean="0"/>
              <a:t>Tiltak</a:t>
            </a:r>
            <a:r>
              <a:rPr lang="en-US" dirty="0" smtClean="0"/>
              <a:t> 2: </a:t>
            </a:r>
            <a:r>
              <a:rPr lang="en-US" dirty="0" err="1" smtClean="0"/>
              <a:t>Kartlegge</a:t>
            </a:r>
            <a:r>
              <a:rPr lang="en-US" baseline="0" dirty="0" smtClean="0"/>
              <a:t> </a:t>
            </a:r>
            <a:r>
              <a:rPr lang="en-US" baseline="0" dirty="0" err="1" smtClean="0"/>
              <a:t>brukerbehov</a:t>
            </a:r>
            <a:r>
              <a:rPr lang="en-US" baseline="0" dirty="0" smtClean="0"/>
              <a:t> </a:t>
            </a:r>
            <a:r>
              <a:rPr lang="en-US" baseline="0" dirty="0" err="1" smtClean="0"/>
              <a:t>og</a:t>
            </a:r>
            <a:r>
              <a:rPr lang="en-US" baseline="0" dirty="0" smtClean="0"/>
              <a:t> </a:t>
            </a:r>
            <a:r>
              <a:rPr lang="en-US" baseline="0" dirty="0" err="1" smtClean="0"/>
              <a:t>datatilgang</a:t>
            </a:r>
            <a:r>
              <a:rPr lang="en-US" baseline="0" dirty="0" smtClean="0"/>
              <a:t> </a:t>
            </a:r>
            <a:r>
              <a:rPr lang="en-US" baseline="0" dirty="0" err="1" smtClean="0"/>
              <a:t>i</a:t>
            </a:r>
            <a:r>
              <a:rPr lang="en-US" baseline="0" dirty="0" smtClean="0"/>
              <a:t> </a:t>
            </a:r>
            <a:r>
              <a:rPr lang="en-US" baseline="0" dirty="0" err="1" smtClean="0"/>
              <a:t>prioriterte</a:t>
            </a:r>
            <a:r>
              <a:rPr lang="en-US" baseline="0" dirty="0" smtClean="0"/>
              <a:t> </a:t>
            </a:r>
            <a:r>
              <a:rPr lang="en-US" baseline="0" dirty="0" err="1" smtClean="0"/>
              <a:t>arbeidsprosesser</a:t>
            </a:r>
            <a:endParaRPr lang="en-US" dirty="0"/>
          </a:p>
        </p:txBody>
      </p:sp>
    </p:spTree>
    <p:extLst>
      <p:ext uri="{BB962C8B-B14F-4D97-AF65-F5344CB8AC3E}">
        <p14:creationId xmlns:p14="http://schemas.microsoft.com/office/powerpoint/2010/main" val="184110808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il ned 2" descr="Pil" title="Pil"/>
          <p:cNvSpPr/>
          <p:nvPr/>
        </p:nvSpPr>
        <p:spPr>
          <a:xfrm>
            <a:off x="8758093" y="5389887"/>
            <a:ext cx="312616" cy="244601"/>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solidFill>
                <a:prstClr val="white"/>
              </a:solidFill>
            </a:endParaRPr>
          </a:p>
        </p:txBody>
      </p:sp>
      <p:pic>
        <p:nvPicPr>
          <p:cNvPr id="4" name="Bilde 3" descr="4 deler&#10;innsamling av data&#10;lagring og forvaltning&#10;tilrettelegging og distribusjon&#10;tilgang og bruk " title="Hva tiltaket berøre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828234" y="5701957"/>
            <a:ext cx="5227584" cy="496360"/>
          </a:xfrm>
          <a:prstGeom prst="rect">
            <a:avLst/>
          </a:prstGeom>
        </p:spPr>
      </p:pic>
      <p:sp>
        <p:nvSpPr>
          <p:cNvPr id="5" name="TekstSylinder 4">
            <a:extLst>
              <a:ext uri="{FF2B5EF4-FFF2-40B4-BE49-F238E27FC236}">
                <a16:creationId xmlns:a16="http://schemas.microsoft.com/office/drawing/2014/main" xmlns="" id="{97ED78E9-4A80-47AD-AB6E-11F07ABE65BA}"/>
              </a:ext>
            </a:extLst>
          </p:cNvPr>
          <p:cNvSpPr txBox="1"/>
          <p:nvPr/>
        </p:nvSpPr>
        <p:spPr>
          <a:xfrm>
            <a:off x="1154544" y="603849"/>
            <a:ext cx="6589281" cy="6162969"/>
          </a:xfrm>
          <a:prstGeom prst="rect">
            <a:avLst/>
          </a:prstGeom>
          <a:noFill/>
        </p:spPr>
        <p:txBody>
          <a:bodyPr wrap="square" rtlCol="0">
            <a:spAutoFit/>
          </a:bodyPr>
          <a:lstStyle/>
          <a:p>
            <a:r>
              <a:rPr lang="nb-NO" b="1" dirty="0">
                <a:solidFill>
                  <a:srgbClr val="5B9BD5">
                    <a:lumMod val="75000"/>
                  </a:srgbClr>
                </a:solidFill>
              </a:rPr>
              <a:t>TILTAK </a:t>
            </a:r>
            <a:r>
              <a:rPr lang="nb-NO" b="1" dirty="0" smtClean="0">
                <a:solidFill>
                  <a:srgbClr val="5B9BD5">
                    <a:lumMod val="75000"/>
                  </a:srgbClr>
                </a:solidFill>
              </a:rPr>
              <a:t>3: </a:t>
            </a:r>
            <a:endParaRPr lang="nb-NO" dirty="0">
              <a:solidFill>
                <a:srgbClr val="5B9BD5">
                  <a:lumMod val="75000"/>
                </a:srgbClr>
              </a:solidFill>
            </a:endParaRPr>
          </a:p>
          <a:p>
            <a:r>
              <a:rPr lang="nb-NO" b="1" dirty="0">
                <a:solidFill>
                  <a:srgbClr val="44546A"/>
                </a:solidFill>
              </a:rPr>
              <a:t>HEVE KVALITETEN PÅ DET OFFENTLIGE KARTGRUNNLAGET (DOK)</a:t>
            </a:r>
            <a:br>
              <a:rPr lang="nb-NO" b="1" dirty="0">
                <a:solidFill>
                  <a:srgbClr val="44546A"/>
                </a:solidFill>
              </a:rPr>
            </a:br>
            <a:endParaRPr lang="nb-NO" b="1" dirty="0" smtClean="0">
              <a:solidFill>
                <a:srgbClr val="44546A"/>
              </a:solidFill>
            </a:endParaRPr>
          </a:p>
          <a:p>
            <a:r>
              <a:rPr lang="nb-NO" sz="1600" dirty="0" smtClean="0">
                <a:solidFill>
                  <a:srgbClr val="44546A"/>
                </a:solidFill>
              </a:rPr>
              <a:t>Tilrettelagte</a:t>
            </a:r>
            <a:r>
              <a:rPr lang="nb-NO" sz="1600" dirty="0">
                <a:solidFill>
                  <a:srgbClr val="44546A"/>
                </a:solidFill>
              </a:rPr>
              <a:t>, relevante og kvalitetssikrede geodata skal understøtte prioriterte samfunnsprosesser i kommuner, på fylkesnivå og nasjonalt. En </a:t>
            </a:r>
            <a:r>
              <a:rPr lang="nb-NO" sz="1600" dirty="0" smtClean="0">
                <a:solidFill>
                  <a:srgbClr val="44546A"/>
                </a:solidFill>
              </a:rPr>
              <a:t>satsing i regi av nasjonale </a:t>
            </a:r>
            <a:r>
              <a:rPr lang="nb-NO" sz="1600" dirty="0">
                <a:solidFill>
                  <a:srgbClr val="44546A"/>
                </a:solidFill>
              </a:rPr>
              <a:t>etater og kommuner som produserer prioriterte </a:t>
            </a:r>
            <a:r>
              <a:rPr lang="nb-NO" sz="1600" dirty="0" smtClean="0">
                <a:solidFill>
                  <a:srgbClr val="44546A"/>
                </a:solidFill>
              </a:rPr>
              <a:t>geodata er nødvendig for å dekke behovet. Det </a:t>
            </a:r>
            <a:r>
              <a:rPr lang="nb-NO" sz="1600" dirty="0">
                <a:solidFill>
                  <a:srgbClr val="44546A"/>
                </a:solidFill>
              </a:rPr>
              <a:t>foreligger en omforent plan for dette </a:t>
            </a:r>
            <a:r>
              <a:rPr lang="nb-NO" sz="1600" dirty="0" smtClean="0">
                <a:solidFill>
                  <a:srgbClr val="44546A"/>
                </a:solidFill>
              </a:rPr>
              <a:t>arbeidet</a:t>
            </a:r>
            <a:r>
              <a:rPr lang="nb-NO" sz="1600" dirty="0">
                <a:solidFill>
                  <a:srgbClr val="44546A"/>
                </a:solidFill>
              </a:rPr>
              <a:t>.</a:t>
            </a:r>
            <a:br>
              <a:rPr lang="nb-NO" sz="1600" dirty="0">
                <a:solidFill>
                  <a:srgbClr val="44546A"/>
                </a:solidFill>
              </a:rPr>
            </a:br>
            <a:endParaRPr lang="nb-NO" sz="1600" dirty="0">
              <a:solidFill>
                <a:srgbClr val="44546A"/>
              </a:solidFill>
            </a:endParaRPr>
          </a:p>
          <a:p>
            <a:pPr marL="285750" indent="-285750">
              <a:buFont typeface="Arial" panose="020B0604020202020204" pitchFamily="34" charset="0"/>
              <a:buChar char="•"/>
            </a:pPr>
            <a:r>
              <a:rPr lang="nb-NO" sz="1600" dirty="0">
                <a:solidFill>
                  <a:srgbClr val="44546A"/>
                </a:solidFill>
              </a:rPr>
              <a:t>Sikre et relevant og kvalitetssikret kunnskapsgrunnlag og bidra til økt bruk av dette. </a:t>
            </a:r>
            <a:r>
              <a:rPr lang="nb-NO" sz="1600" dirty="0" smtClean="0">
                <a:solidFill>
                  <a:srgbClr val="44546A"/>
                </a:solidFill>
              </a:rPr>
              <a:t>Kvaliteten heves gjennom å forbedre dekning, innhold og tilrettelegge for et klarere budskap. </a:t>
            </a:r>
          </a:p>
          <a:p>
            <a:pPr marL="285750" indent="-285750">
              <a:buFont typeface="Arial" panose="020B0604020202020204" pitchFamily="34" charset="0"/>
              <a:buChar char="•"/>
            </a:pPr>
            <a:r>
              <a:rPr lang="nb-NO" sz="1600" dirty="0" smtClean="0">
                <a:solidFill>
                  <a:srgbClr val="44546A"/>
                </a:solidFill>
              </a:rPr>
              <a:t>Tydeliggjøre </a:t>
            </a:r>
            <a:r>
              <a:rPr lang="nb-NO" sz="1600" dirty="0">
                <a:solidFill>
                  <a:srgbClr val="44546A"/>
                </a:solidFill>
              </a:rPr>
              <a:t>bruksområdet for de ulike datasettene (nasjonal/kommunal saksbehandling</a:t>
            </a:r>
            <a:r>
              <a:rPr lang="nb-NO" sz="1600" dirty="0" smtClean="0">
                <a:solidFill>
                  <a:srgbClr val="44546A"/>
                </a:solidFill>
              </a:rPr>
              <a:t>) og bidra til økt bruk av disse.</a:t>
            </a:r>
            <a:endParaRPr lang="nb-NO" sz="1600" dirty="0">
              <a:solidFill>
                <a:srgbClr val="44546A"/>
              </a:solidFill>
            </a:endParaRPr>
          </a:p>
          <a:p>
            <a:pPr marL="285750" indent="-285750">
              <a:buFont typeface="Arial" panose="020B0604020202020204" pitchFamily="34" charset="0"/>
              <a:buChar char="•"/>
            </a:pPr>
            <a:r>
              <a:rPr lang="nb-NO" sz="1600" dirty="0">
                <a:solidFill>
                  <a:srgbClr val="44546A"/>
                </a:solidFill>
              </a:rPr>
              <a:t>Utvikle gode rutiner for utveksling av data mellom </a:t>
            </a:r>
            <a:r>
              <a:rPr lang="nb-NO" sz="1600" dirty="0" smtClean="0">
                <a:solidFill>
                  <a:srgbClr val="44546A"/>
                </a:solidFill>
              </a:rPr>
              <a:t>forvaltningsnivåer og gjøre lokale data mer </a:t>
            </a:r>
            <a:r>
              <a:rPr lang="nb-NO" sz="1600" dirty="0">
                <a:solidFill>
                  <a:srgbClr val="44546A"/>
                </a:solidFill>
              </a:rPr>
              <a:t>tilgjengelige. </a:t>
            </a:r>
          </a:p>
          <a:p>
            <a:endParaRPr lang="nb-NO" sz="1600" b="1" dirty="0" smtClean="0">
              <a:solidFill>
                <a:srgbClr val="5B9BD5">
                  <a:lumMod val="75000"/>
                </a:srgbClr>
              </a:solidFill>
            </a:endParaRPr>
          </a:p>
          <a:p>
            <a:r>
              <a:rPr lang="nb-NO" sz="1600" b="1" dirty="0" smtClean="0">
                <a:solidFill>
                  <a:srgbClr val="5B9BD5">
                    <a:lumMod val="75000"/>
                  </a:srgbClr>
                </a:solidFill>
              </a:rPr>
              <a:t>Gjennomføring</a:t>
            </a:r>
            <a:r>
              <a:rPr lang="nb-NO" sz="1600" b="1" dirty="0">
                <a:solidFill>
                  <a:srgbClr val="5B9BD5">
                    <a:lumMod val="75000"/>
                  </a:srgbClr>
                </a:solidFill>
              </a:rPr>
              <a:t>: </a:t>
            </a:r>
            <a:r>
              <a:rPr lang="nb-NO" sz="1600" b="1" dirty="0" smtClean="0">
                <a:solidFill>
                  <a:srgbClr val="5B9BD5">
                    <a:lumMod val="75000"/>
                  </a:srgbClr>
                </a:solidFill>
              </a:rPr>
              <a:t>2019-2021</a:t>
            </a:r>
            <a:endParaRPr lang="nb-NO" sz="1600" b="1" dirty="0">
              <a:solidFill>
                <a:srgbClr val="5B9BD5">
                  <a:lumMod val="75000"/>
                </a:srgbClr>
              </a:solidFill>
            </a:endParaRPr>
          </a:p>
          <a:p>
            <a:r>
              <a:rPr lang="nb-NO" sz="1600" b="1" dirty="0">
                <a:solidFill>
                  <a:srgbClr val="5B9BD5">
                    <a:lumMod val="75000"/>
                  </a:srgbClr>
                </a:solidFill>
              </a:rPr>
              <a:t>Ansvarlig: </a:t>
            </a:r>
            <a:r>
              <a:rPr lang="nb-NO" sz="1600" b="1" dirty="0" smtClean="0">
                <a:solidFill>
                  <a:srgbClr val="5B9BD5">
                    <a:lumMod val="75000"/>
                  </a:srgbClr>
                </a:solidFill>
              </a:rPr>
              <a:t>KMD </a:t>
            </a:r>
            <a:r>
              <a:rPr lang="nb-NO" sz="1600" b="1" dirty="0">
                <a:solidFill>
                  <a:srgbClr val="5B9BD5">
                    <a:lumMod val="75000"/>
                  </a:srgbClr>
                </a:solidFill>
              </a:rPr>
              <a:t>og Kartverket</a:t>
            </a:r>
          </a:p>
          <a:p>
            <a:pPr>
              <a:lnSpc>
                <a:spcPct val="107000"/>
              </a:lnSpc>
              <a:spcAft>
                <a:spcPts val="0"/>
              </a:spcAft>
            </a:pPr>
            <a:r>
              <a:rPr lang="nb-NO" sz="1600" b="1" dirty="0">
                <a:solidFill>
                  <a:srgbClr val="5B9BD5">
                    <a:lumMod val="75000"/>
                  </a:srgbClr>
                </a:solidFill>
              </a:rPr>
              <a:t>Medvirkende: Avinor, </a:t>
            </a:r>
            <a:r>
              <a:rPr lang="nb-NO" sz="1600" b="1" dirty="0" smtClean="0">
                <a:solidFill>
                  <a:srgbClr val="5B9BD5">
                    <a:lumMod val="75000"/>
                  </a:srgbClr>
                </a:solidFill>
              </a:rPr>
              <a:t>Bane NOR, </a:t>
            </a:r>
            <a:r>
              <a:rPr lang="nb-NO" sz="1600" b="1" dirty="0" err="1" smtClean="0">
                <a:solidFill>
                  <a:srgbClr val="5B9BD5">
                    <a:lumMod val="75000"/>
                  </a:srgbClr>
                </a:solidFill>
              </a:rPr>
              <a:t>Dir</a:t>
            </a:r>
            <a:r>
              <a:rPr lang="nb-NO" sz="1600" b="1" dirty="0" smtClean="0">
                <a:solidFill>
                  <a:srgbClr val="5B9BD5">
                    <a:lumMod val="75000"/>
                  </a:srgbClr>
                </a:solidFill>
              </a:rPr>
              <a:t> </a:t>
            </a:r>
            <a:r>
              <a:rPr lang="nb-NO" sz="1600" b="1" dirty="0">
                <a:solidFill>
                  <a:srgbClr val="5B9BD5">
                    <a:lumMod val="75000"/>
                  </a:srgbClr>
                </a:solidFill>
              </a:rPr>
              <a:t>for mineralforvaltning, </a:t>
            </a:r>
            <a:endParaRPr lang="nb-NO" sz="1600" b="1" dirty="0" smtClean="0">
              <a:solidFill>
                <a:srgbClr val="5B9BD5">
                  <a:lumMod val="75000"/>
                </a:srgbClr>
              </a:solidFill>
            </a:endParaRPr>
          </a:p>
          <a:p>
            <a:pPr>
              <a:lnSpc>
                <a:spcPct val="107000"/>
              </a:lnSpc>
              <a:spcAft>
                <a:spcPts val="0"/>
              </a:spcAft>
            </a:pPr>
            <a:r>
              <a:rPr lang="nb-NO" sz="1600" b="1" dirty="0" smtClean="0">
                <a:solidFill>
                  <a:srgbClr val="5B9BD5">
                    <a:lumMod val="75000"/>
                  </a:srgbClr>
                </a:solidFill>
              </a:rPr>
              <a:t>DSB, Fiskeridir, </a:t>
            </a:r>
            <a:r>
              <a:rPr lang="nb-NO" sz="1600" b="1" dirty="0">
                <a:solidFill>
                  <a:srgbClr val="5B9BD5">
                    <a:lumMod val="75000"/>
                  </a:srgbClr>
                </a:solidFill>
              </a:rPr>
              <a:t>Forsvarsbygg, </a:t>
            </a:r>
            <a:r>
              <a:rPr lang="nb-NO" sz="1600" b="1" dirty="0" err="1" smtClean="0">
                <a:solidFill>
                  <a:srgbClr val="5B9BD5">
                    <a:lumMod val="75000"/>
                  </a:srgbClr>
                </a:solidFill>
              </a:rPr>
              <a:t>Havforskningsinst</a:t>
            </a:r>
            <a:r>
              <a:rPr lang="nb-NO" sz="1600" b="1" dirty="0" smtClean="0">
                <a:solidFill>
                  <a:srgbClr val="5B9BD5">
                    <a:lumMod val="75000"/>
                  </a:srgbClr>
                </a:solidFill>
              </a:rPr>
              <a:t>, </a:t>
            </a:r>
          </a:p>
          <a:p>
            <a:pPr>
              <a:lnSpc>
                <a:spcPct val="107000"/>
              </a:lnSpc>
              <a:spcAft>
                <a:spcPts val="0"/>
              </a:spcAft>
            </a:pPr>
            <a:r>
              <a:rPr lang="nb-NO" sz="1600" b="1" dirty="0" smtClean="0">
                <a:solidFill>
                  <a:srgbClr val="5B9BD5">
                    <a:lumMod val="75000"/>
                  </a:srgbClr>
                </a:solidFill>
              </a:rPr>
              <a:t>Kystverket</a:t>
            </a:r>
            <a:r>
              <a:rPr lang="nb-NO" sz="1600" b="1" dirty="0">
                <a:solidFill>
                  <a:srgbClr val="5B9BD5">
                    <a:lumMod val="75000"/>
                  </a:srgbClr>
                </a:solidFill>
              </a:rPr>
              <a:t>, </a:t>
            </a:r>
            <a:r>
              <a:rPr lang="nb-NO" sz="1600" b="1" dirty="0" err="1" smtClean="0">
                <a:solidFill>
                  <a:srgbClr val="5B9BD5">
                    <a:lumMod val="75000"/>
                  </a:srgbClr>
                </a:solidFill>
              </a:rPr>
              <a:t>Landbruksdir</a:t>
            </a:r>
            <a:r>
              <a:rPr lang="nb-NO" sz="1600" b="1" dirty="0" smtClean="0">
                <a:solidFill>
                  <a:srgbClr val="5B9BD5">
                    <a:lumMod val="75000"/>
                  </a:srgbClr>
                </a:solidFill>
              </a:rPr>
              <a:t>, Miljødir, NGU, NVE, NIBIO, </a:t>
            </a:r>
          </a:p>
          <a:p>
            <a:pPr>
              <a:lnSpc>
                <a:spcPct val="107000"/>
              </a:lnSpc>
              <a:spcAft>
                <a:spcPts val="0"/>
              </a:spcAft>
            </a:pPr>
            <a:r>
              <a:rPr lang="nb-NO" sz="1600" b="1" dirty="0" smtClean="0">
                <a:solidFill>
                  <a:srgbClr val="5B9BD5">
                    <a:lumMod val="75000"/>
                  </a:srgbClr>
                </a:solidFill>
              </a:rPr>
              <a:t>Riksantikvaren</a:t>
            </a:r>
            <a:r>
              <a:rPr lang="nb-NO" sz="1600" b="1" dirty="0">
                <a:solidFill>
                  <a:srgbClr val="5B9BD5">
                    <a:lumMod val="75000"/>
                  </a:srgbClr>
                </a:solidFill>
              </a:rPr>
              <a:t>, </a:t>
            </a:r>
            <a:r>
              <a:rPr lang="nb-NO" sz="1600" b="1" dirty="0" smtClean="0">
                <a:solidFill>
                  <a:srgbClr val="5B9BD5">
                    <a:lumMod val="75000"/>
                  </a:srgbClr>
                </a:solidFill>
              </a:rPr>
              <a:t>SVV, Statnett</a:t>
            </a:r>
            <a:r>
              <a:rPr lang="nb-NO" sz="1600" b="1" dirty="0">
                <a:solidFill>
                  <a:srgbClr val="5B9BD5">
                    <a:lumMod val="75000"/>
                  </a:srgbClr>
                </a:solidFill>
              </a:rPr>
              <a:t>, </a:t>
            </a:r>
            <a:r>
              <a:rPr lang="nb-NO" sz="1600" b="1" dirty="0" smtClean="0">
                <a:solidFill>
                  <a:srgbClr val="5B9BD5">
                    <a:lumMod val="75000"/>
                  </a:srgbClr>
                </a:solidFill>
              </a:rPr>
              <a:t>SSB</a:t>
            </a:r>
            <a:endParaRPr lang="nb-NO" sz="1600" b="1" dirty="0">
              <a:solidFill>
                <a:srgbClr val="5B9BD5">
                  <a:lumMod val="75000"/>
                </a:srgbClr>
              </a:solidFill>
            </a:endParaRPr>
          </a:p>
          <a:p>
            <a:r>
              <a:rPr lang="nb-NO" sz="1600" b="1" dirty="0">
                <a:solidFill>
                  <a:srgbClr val="5B9BD5">
                    <a:lumMod val="75000"/>
                  </a:srgbClr>
                </a:solidFill>
              </a:rPr>
              <a:t>Delmål: 1.1 1.2, 2.1, 3.1, 3.2</a:t>
            </a:r>
          </a:p>
        </p:txBody>
      </p:sp>
      <p:pic>
        <p:nvPicPr>
          <p:cNvPr id="6" name="Bilde 5" descr="Bilde av temakart  - ras og flom" title="Bilde av temakart  - ras og flom"/>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060169" y="1946408"/>
            <a:ext cx="2818204" cy="2491760"/>
          </a:xfrm>
          <a:prstGeom prst="rect">
            <a:avLst/>
          </a:prstGeom>
          <a:ln>
            <a:noFill/>
          </a:ln>
          <a:effectLst>
            <a:outerShdw blurRad="292100" dist="139700" dir="2700000" algn="tl" rotWithShape="0">
              <a:srgbClr val="333333">
                <a:alpha val="65000"/>
              </a:srgbClr>
            </a:outerShdw>
          </a:effectLst>
        </p:spPr>
      </p:pic>
      <p:sp>
        <p:nvSpPr>
          <p:cNvPr id="8" name="Pil ned 7" descr="Pil" title="Pil"/>
          <p:cNvSpPr/>
          <p:nvPr/>
        </p:nvSpPr>
        <p:spPr>
          <a:xfrm>
            <a:off x="6563996" y="5423621"/>
            <a:ext cx="312616" cy="244601"/>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solidFill>
                <a:prstClr val="white"/>
              </a:solidFill>
            </a:endParaRPr>
          </a:p>
        </p:txBody>
      </p:sp>
      <p:sp>
        <p:nvSpPr>
          <p:cNvPr id="2" name="Tittel 1" hidden="1"/>
          <p:cNvSpPr>
            <a:spLocks noGrp="1"/>
          </p:cNvSpPr>
          <p:nvPr>
            <p:ph type="title" idx="4294967295"/>
          </p:nvPr>
        </p:nvSpPr>
        <p:spPr/>
        <p:txBody>
          <a:bodyPr/>
          <a:lstStyle/>
          <a:p>
            <a:r>
              <a:rPr lang="en-US" dirty="0" err="1" smtClean="0"/>
              <a:t>Tiltak</a:t>
            </a:r>
            <a:r>
              <a:rPr lang="en-US" dirty="0" smtClean="0"/>
              <a:t> 3: </a:t>
            </a:r>
            <a:r>
              <a:rPr lang="en-US" dirty="0" err="1" smtClean="0"/>
              <a:t>Heve</a:t>
            </a:r>
            <a:r>
              <a:rPr lang="en-US" dirty="0" smtClean="0"/>
              <a:t> </a:t>
            </a:r>
            <a:r>
              <a:rPr lang="en-US" dirty="0" err="1" smtClean="0"/>
              <a:t>kvaliteten</a:t>
            </a:r>
            <a:r>
              <a:rPr lang="en-US" dirty="0" smtClean="0"/>
              <a:t> </a:t>
            </a:r>
            <a:r>
              <a:rPr lang="en-US" dirty="0" err="1" smtClean="0"/>
              <a:t>på</a:t>
            </a:r>
            <a:r>
              <a:rPr lang="en-US" dirty="0" smtClean="0"/>
              <a:t> </a:t>
            </a:r>
            <a:r>
              <a:rPr lang="en-US" dirty="0" err="1" smtClean="0"/>
              <a:t>Det</a:t>
            </a:r>
            <a:r>
              <a:rPr lang="en-US" baseline="0" dirty="0" smtClean="0"/>
              <a:t> </a:t>
            </a:r>
            <a:r>
              <a:rPr lang="en-US" baseline="0" dirty="0" err="1" smtClean="0"/>
              <a:t>offentlige</a:t>
            </a:r>
            <a:r>
              <a:rPr lang="en-US" baseline="0" dirty="0" smtClean="0"/>
              <a:t> </a:t>
            </a:r>
            <a:r>
              <a:rPr lang="en-US" baseline="0" dirty="0" err="1" smtClean="0"/>
              <a:t>kartgrunnlaget</a:t>
            </a:r>
            <a:r>
              <a:rPr lang="en-US" baseline="0" dirty="0" smtClean="0"/>
              <a:t> (DOK)</a:t>
            </a:r>
            <a:endParaRPr lang="en-US" dirty="0"/>
          </a:p>
        </p:txBody>
      </p:sp>
    </p:spTree>
    <p:extLst>
      <p:ext uri="{BB962C8B-B14F-4D97-AF65-F5344CB8AC3E}">
        <p14:creationId xmlns:p14="http://schemas.microsoft.com/office/powerpoint/2010/main" val="165495665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hidden="1"/>
          <p:cNvSpPr>
            <a:spLocks noGrp="1"/>
          </p:cNvSpPr>
          <p:nvPr>
            <p:ph type="title"/>
          </p:nvPr>
        </p:nvSpPr>
        <p:spPr/>
        <p:txBody>
          <a:bodyPr/>
          <a:lstStyle/>
          <a:p>
            <a:r>
              <a:rPr lang="nb-NO" dirty="0" smtClean="0"/>
              <a:t>Tiltak 4: Etablere</a:t>
            </a:r>
            <a:r>
              <a:rPr lang="nb-NO" baseline="0" dirty="0" smtClean="0"/>
              <a:t> program for kvalitetsheving av Matrikkelen</a:t>
            </a:r>
            <a:endParaRPr lang="nb-NO" dirty="0"/>
          </a:p>
        </p:txBody>
      </p:sp>
      <p:sp>
        <p:nvSpPr>
          <p:cNvPr id="5" name="Alternativ prosess 4" descr="Bakgrunnsfarge" title="Bakgrunnsfarge"/>
          <p:cNvSpPr/>
          <p:nvPr/>
        </p:nvSpPr>
        <p:spPr>
          <a:xfrm>
            <a:off x="701431" y="411041"/>
            <a:ext cx="10652369" cy="6221046"/>
          </a:xfrm>
          <a:prstGeom prst="flowChartAlternateProcess">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nb-NO" b="1" dirty="0">
              <a:solidFill>
                <a:srgbClr val="5B9BD5">
                  <a:lumMod val="75000"/>
                </a:srgbClr>
              </a:solidFill>
            </a:endParaRPr>
          </a:p>
        </p:txBody>
      </p:sp>
      <p:sp>
        <p:nvSpPr>
          <p:cNvPr id="4" name="Pil ned 3" descr="Pil" title="Pil"/>
          <p:cNvSpPr/>
          <p:nvPr/>
        </p:nvSpPr>
        <p:spPr>
          <a:xfrm>
            <a:off x="9344879" y="5476676"/>
            <a:ext cx="312616" cy="244601"/>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solidFill>
                <a:prstClr val="white"/>
              </a:solidFill>
            </a:endParaRPr>
          </a:p>
        </p:txBody>
      </p:sp>
      <p:pic>
        <p:nvPicPr>
          <p:cNvPr id="9" name="Bilde 8" descr="4 deler&#10;innsamling av data&#10;lagring og forvaltning&#10;tilrettelegging og distribusjon&#10;tilgang og bruk " title="Hva tiltaket berøre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581094" y="5786619"/>
            <a:ext cx="5227584" cy="496360"/>
          </a:xfrm>
          <a:prstGeom prst="rect">
            <a:avLst/>
          </a:prstGeom>
        </p:spPr>
      </p:pic>
      <p:sp>
        <p:nvSpPr>
          <p:cNvPr id="3" name="TekstSylinder 2">
            <a:extLst>
              <a:ext uri="{FF2B5EF4-FFF2-40B4-BE49-F238E27FC236}">
                <a16:creationId xmlns:a16="http://schemas.microsoft.com/office/drawing/2014/main" xmlns="" id="{73D6D511-DAE7-46E7-B154-EED031AE28CA}"/>
              </a:ext>
            </a:extLst>
          </p:cNvPr>
          <p:cNvSpPr txBox="1"/>
          <p:nvPr/>
        </p:nvSpPr>
        <p:spPr>
          <a:xfrm>
            <a:off x="1162051" y="499346"/>
            <a:ext cx="7049266" cy="5816977"/>
          </a:xfrm>
          <a:prstGeom prst="rect">
            <a:avLst/>
          </a:prstGeom>
          <a:noFill/>
        </p:spPr>
        <p:txBody>
          <a:bodyPr wrap="square" rtlCol="0">
            <a:spAutoFit/>
          </a:bodyPr>
          <a:lstStyle/>
          <a:p>
            <a:r>
              <a:rPr lang="nb-NO" b="1" dirty="0">
                <a:solidFill>
                  <a:srgbClr val="5B9BD5">
                    <a:lumMod val="75000"/>
                  </a:srgbClr>
                </a:solidFill>
              </a:rPr>
              <a:t>TILTAK </a:t>
            </a:r>
            <a:r>
              <a:rPr lang="nb-NO" b="1" dirty="0" smtClean="0">
                <a:solidFill>
                  <a:srgbClr val="5B9BD5">
                    <a:lumMod val="75000"/>
                  </a:srgbClr>
                </a:solidFill>
              </a:rPr>
              <a:t>4: </a:t>
            </a:r>
            <a:endParaRPr lang="nb-NO" dirty="0">
              <a:solidFill>
                <a:srgbClr val="5B9BD5">
                  <a:lumMod val="75000"/>
                </a:srgbClr>
              </a:solidFill>
            </a:endParaRPr>
          </a:p>
          <a:p>
            <a:r>
              <a:rPr lang="nb-NO" b="1" dirty="0">
                <a:solidFill>
                  <a:srgbClr val="44546A"/>
                </a:solidFill>
              </a:rPr>
              <a:t>ETABLERE PROGRAM FOR KVALITETSHEVING AV MATRIKKELEN</a:t>
            </a:r>
            <a:endParaRPr lang="nb-NO" dirty="0">
              <a:solidFill>
                <a:srgbClr val="44546A"/>
              </a:solidFill>
            </a:endParaRPr>
          </a:p>
          <a:p>
            <a:endParaRPr lang="nb-NO" sz="1600" dirty="0" smtClean="0">
              <a:solidFill>
                <a:srgbClr val="44546A"/>
              </a:solidFill>
            </a:endParaRPr>
          </a:p>
          <a:p>
            <a:r>
              <a:rPr lang="nb-NO" sz="1600" dirty="0">
                <a:solidFill>
                  <a:srgbClr val="44546A"/>
                </a:solidFill>
              </a:rPr>
              <a:t>Matrikkelen er en nasjonal felleskomponent og ett av tre basis registre i Norge på lik linje med folkeregistret og enhetsregistret. Matrikkelen inneholder informasjon om matrikkelenheter (eiendom), bygninger og adresser. Mange offentlige etater er     avhengige av høy datakvalitet, fullstendighet og ensartethet. Det er betydelig behov for kvalitetsheving av eksisterende data i registeret, og å sikre at ny informasjon er komplett og oppfyller gjeldende kvalitetskrav.</a:t>
            </a:r>
          </a:p>
          <a:p>
            <a:pPr marL="285750" indent="-285750">
              <a:buFont typeface="Arial" panose="020B0604020202020204" pitchFamily="34" charset="0"/>
              <a:buChar char="•"/>
            </a:pPr>
            <a:r>
              <a:rPr lang="nb-NO" sz="1600" dirty="0" smtClean="0">
                <a:solidFill>
                  <a:srgbClr val="44546A"/>
                </a:solidFill>
              </a:rPr>
              <a:t>Etablere </a:t>
            </a:r>
            <a:r>
              <a:rPr lang="nb-NO" sz="1600" dirty="0">
                <a:solidFill>
                  <a:srgbClr val="44546A"/>
                </a:solidFill>
              </a:rPr>
              <a:t>en overordnet kvalitetsstrategi for å ivareta prioriterte behov gjennom god dialog med </a:t>
            </a:r>
            <a:r>
              <a:rPr lang="nb-NO" sz="1600" dirty="0" smtClean="0">
                <a:solidFill>
                  <a:srgbClr val="44546A"/>
                </a:solidFill>
              </a:rPr>
              <a:t>interessentene</a:t>
            </a:r>
            <a:endParaRPr lang="nb-NO" sz="1600" dirty="0">
              <a:solidFill>
                <a:srgbClr val="44546A"/>
              </a:solidFill>
            </a:endParaRPr>
          </a:p>
          <a:p>
            <a:pPr marL="285750" indent="-285750">
              <a:buFont typeface="Arial" panose="020B0604020202020204" pitchFamily="34" charset="0"/>
              <a:buChar char="•"/>
            </a:pPr>
            <a:r>
              <a:rPr lang="nb-NO" sz="1600" dirty="0" smtClean="0">
                <a:solidFill>
                  <a:srgbClr val="44546A"/>
                </a:solidFill>
              </a:rPr>
              <a:t>Tiltak </a:t>
            </a:r>
            <a:r>
              <a:rPr lang="nb-NO" sz="1600" dirty="0">
                <a:solidFill>
                  <a:srgbClr val="44546A"/>
                </a:solidFill>
              </a:rPr>
              <a:t>for forbedring av eksisterende og ny informasjon i </a:t>
            </a:r>
            <a:r>
              <a:rPr lang="nb-NO" sz="1600" dirty="0" smtClean="0">
                <a:solidFill>
                  <a:srgbClr val="44546A"/>
                </a:solidFill>
              </a:rPr>
              <a:t>matrikkelen</a:t>
            </a:r>
          </a:p>
          <a:p>
            <a:pPr marL="285750" indent="-285750">
              <a:buFont typeface="Arial" panose="020B0604020202020204" pitchFamily="34" charset="0"/>
              <a:buChar char="•"/>
            </a:pPr>
            <a:r>
              <a:rPr lang="nb-NO" sz="1600" dirty="0" smtClean="0">
                <a:solidFill>
                  <a:srgbClr val="44546A"/>
                </a:solidFill>
              </a:rPr>
              <a:t>Avklare </a:t>
            </a:r>
            <a:r>
              <a:rPr lang="nb-NO" sz="1600" dirty="0">
                <a:solidFill>
                  <a:srgbClr val="44546A"/>
                </a:solidFill>
              </a:rPr>
              <a:t>og utvikle bygningsdelen i matrikkelen i tråd med </a:t>
            </a:r>
            <a:r>
              <a:rPr lang="nb-NO" sz="1600" dirty="0" smtClean="0">
                <a:solidFill>
                  <a:srgbClr val="44546A"/>
                </a:solidFill>
              </a:rPr>
              <a:t>bygningsstrategien</a:t>
            </a:r>
          </a:p>
          <a:p>
            <a:pPr marL="285750" indent="-285750">
              <a:buFont typeface="Arial" panose="020B0604020202020204" pitchFamily="34" charset="0"/>
              <a:buChar char="•"/>
            </a:pPr>
            <a:r>
              <a:rPr lang="nb-NO" sz="1600" dirty="0" smtClean="0">
                <a:solidFill>
                  <a:srgbClr val="44546A"/>
                </a:solidFill>
              </a:rPr>
              <a:t>Sikre effektiv integrasjon </a:t>
            </a:r>
            <a:r>
              <a:rPr lang="nb-NO" sz="1600" dirty="0">
                <a:solidFill>
                  <a:srgbClr val="44546A"/>
                </a:solidFill>
              </a:rPr>
              <a:t>mellom relevante </a:t>
            </a:r>
            <a:r>
              <a:rPr lang="nb-NO" sz="1600" dirty="0" smtClean="0">
                <a:solidFill>
                  <a:srgbClr val="44546A"/>
                </a:solidFill>
              </a:rPr>
              <a:t>registre – eksisterende og nye.</a:t>
            </a:r>
            <a:endParaRPr lang="nb-NO" sz="1600" dirty="0">
              <a:solidFill>
                <a:srgbClr val="44546A"/>
              </a:solidFill>
            </a:endParaRPr>
          </a:p>
          <a:p>
            <a:pPr marL="285750" indent="-285750">
              <a:buFont typeface="Arial" panose="020B0604020202020204" pitchFamily="34" charset="0"/>
              <a:buChar char="•"/>
            </a:pPr>
            <a:r>
              <a:rPr lang="nb-NO" sz="1600" dirty="0" smtClean="0">
                <a:solidFill>
                  <a:srgbClr val="44546A"/>
                </a:solidFill>
              </a:rPr>
              <a:t>Beskrive </a:t>
            </a:r>
            <a:r>
              <a:rPr lang="nb-NO" sz="1600" dirty="0">
                <a:solidFill>
                  <a:srgbClr val="44546A"/>
                </a:solidFill>
              </a:rPr>
              <a:t>brukerreiser for saksbehandlere, næringsliv og innbyggere</a:t>
            </a:r>
          </a:p>
          <a:p>
            <a:pPr marL="285750" indent="-285750">
              <a:buFont typeface="Arial" panose="020B0604020202020204" pitchFamily="34" charset="0"/>
              <a:buChar char="•"/>
            </a:pPr>
            <a:r>
              <a:rPr lang="nb-NO" sz="1600" dirty="0" smtClean="0">
                <a:solidFill>
                  <a:srgbClr val="44546A"/>
                </a:solidFill>
              </a:rPr>
              <a:t>Vurdere </a:t>
            </a:r>
            <a:r>
              <a:rPr lang="nb-NO" sz="1600" dirty="0">
                <a:solidFill>
                  <a:srgbClr val="44546A"/>
                </a:solidFill>
              </a:rPr>
              <a:t>behovet for og eventuelt foreslå endringer i lovverket for i størst mulig grad sikre ensartet og pålitelig føring av informasjon i matrikkelen</a:t>
            </a:r>
          </a:p>
          <a:p>
            <a:pPr marL="285750" indent="-285750">
              <a:buFont typeface="Arial" panose="020B0604020202020204" pitchFamily="34" charset="0"/>
              <a:buChar char="•"/>
            </a:pPr>
            <a:r>
              <a:rPr lang="nb-NO" sz="1600" dirty="0" smtClean="0">
                <a:solidFill>
                  <a:srgbClr val="44546A"/>
                </a:solidFill>
              </a:rPr>
              <a:t>Videreføre </a:t>
            </a:r>
            <a:r>
              <a:rPr lang="nb-NO" sz="1600" dirty="0">
                <a:solidFill>
                  <a:srgbClr val="44546A"/>
                </a:solidFill>
              </a:rPr>
              <a:t>vegadressearbeidet med mål om minst 98% andel med vegadresser</a:t>
            </a:r>
          </a:p>
          <a:p>
            <a:pPr marL="285750" indent="-285750">
              <a:buFont typeface="Arial" panose="020B0604020202020204" pitchFamily="34" charset="0"/>
              <a:buChar char="•"/>
            </a:pPr>
            <a:endParaRPr lang="nb-NO" sz="1600" dirty="0">
              <a:solidFill>
                <a:srgbClr val="44546A"/>
              </a:solidFill>
            </a:endParaRPr>
          </a:p>
          <a:p>
            <a:r>
              <a:rPr lang="nb-NO" sz="1600" b="1" dirty="0" smtClean="0">
                <a:solidFill>
                  <a:srgbClr val="5B9BD5">
                    <a:lumMod val="75000"/>
                  </a:srgbClr>
                </a:solidFill>
              </a:rPr>
              <a:t>Gjennomføring</a:t>
            </a:r>
            <a:r>
              <a:rPr lang="nb-NO" sz="1600" b="1" dirty="0">
                <a:solidFill>
                  <a:srgbClr val="5B9BD5">
                    <a:lumMod val="75000"/>
                  </a:srgbClr>
                </a:solidFill>
              </a:rPr>
              <a:t>: 2018-</a:t>
            </a:r>
          </a:p>
          <a:p>
            <a:r>
              <a:rPr lang="nb-NO" sz="1600" b="1" dirty="0">
                <a:solidFill>
                  <a:srgbClr val="5B9BD5">
                    <a:lumMod val="75000"/>
                  </a:srgbClr>
                </a:solidFill>
              </a:rPr>
              <a:t>Ansvarlig: </a:t>
            </a:r>
            <a:r>
              <a:rPr lang="nb-NO" sz="1600" b="1" dirty="0" smtClean="0">
                <a:solidFill>
                  <a:srgbClr val="5B9BD5">
                    <a:lumMod val="75000"/>
                  </a:srgbClr>
                </a:solidFill>
              </a:rPr>
              <a:t>Kartverket</a:t>
            </a:r>
            <a:endParaRPr lang="nb-NO" sz="1600" b="1" dirty="0">
              <a:solidFill>
                <a:srgbClr val="5B9BD5">
                  <a:lumMod val="75000"/>
                </a:srgbClr>
              </a:solidFill>
            </a:endParaRPr>
          </a:p>
          <a:p>
            <a:r>
              <a:rPr lang="nb-NO" sz="1600" b="1" dirty="0">
                <a:solidFill>
                  <a:srgbClr val="5B9BD5">
                    <a:lumMod val="75000"/>
                  </a:srgbClr>
                </a:solidFill>
              </a:rPr>
              <a:t>Medvirkende</a:t>
            </a:r>
            <a:r>
              <a:rPr lang="nb-NO" sz="1600" b="1" dirty="0" smtClean="0">
                <a:solidFill>
                  <a:srgbClr val="5B9BD5">
                    <a:lumMod val="75000"/>
                  </a:srgbClr>
                </a:solidFill>
              </a:rPr>
              <a:t>: Kommunene</a:t>
            </a:r>
            <a:endParaRPr lang="nb-NO" sz="1600" b="1" dirty="0">
              <a:solidFill>
                <a:srgbClr val="5B9BD5">
                  <a:lumMod val="75000"/>
                </a:srgbClr>
              </a:solidFill>
            </a:endParaRPr>
          </a:p>
          <a:p>
            <a:r>
              <a:rPr lang="nb-NO" sz="1600" b="1" dirty="0" smtClean="0">
                <a:solidFill>
                  <a:srgbClr val="5B9BD5">
                    <a:lumMod val="75000"/>
                  </a:srgbClr>
                </a:solidFill>
              </a:rPr>
              <a:t>Delmål</a:t>
            </a:r>
            <a:r>
              <a:rPr lang="nb-NO" sz="1600" b="1" dirty="0">
                <a:solidFill>
                  <a:srgbClr val="5B9BD5">
                    <a:lumMod val="75000"/>
                  </a:srgbClr>
                </a:solidFill>
              </a:rPr>
              <a:t>: 1.1, 1.2, 2.2, 3.1, 3.2</a:t>
            </a:r>
          </a:p>
        </p:txBody>
      </p:sp>
      <p:pic>
        <p:nvPicPr>
          <p:cNvPr id="7" name="Bilde 6" descr="Bilde av matrikkel-klient" title="Bilde av matrikkel-klient"/>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262842" y="2024224"/>
            <a:ext cx="2789306" cy="1714429"/>
          </a:xfrm>
          <a:prstGeom prst="rect">
            <a:avLst/>
          </a:prstGeom>
          <a:ln>
            <a:noFill/>
          </a:ln>
          <a:effectLst>
            <a:outerShdw blurRad="292100" dist="139700" dir="2700000" algn="tl" rotWithShape="0">
              <a:srgbClr val="333333">
                <a:alpha val="65000"/>
              </a:srgbClr>
            </a:outerShdw>
          </a:effectLst>
        </p:spPr>
      </p:pic>
      <p:sp>
        <p:nvSpPr>
          <p:cNvPr id="8" name="Pil ned 7" descr="Pil" title="Pil"/>
          <p:cNvSpPr/>
          <p:nvPr/>
        </p:nvSpPr>
        <p:spPr>
          <a:xfrm>
            <a:off x="6564775" y="5476677"/>
            <a:ext cx="312616" cy="244601"/>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solidFill>
                <a:prstClr val="white"/>
              </a:solidFill>
            </a:endParaRPr>
          </a:p>
        </p:txBody>
      </p:sp>
    </p:spTree>
    <p:extLst>
      <p:ext uri="{BB962C8B-B14F-4D97-AF65-F5344CB8AC3E}">
        <p14:creationId xmlns:p14="http://schemas.microsoft.com/office/powerpoint/2010/main" val="342935654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27804</TotalTime>
  <Words>3390</Words>
  <Application>Microsoft Office PowerPoint</Application>
  <PresentationFormat>Widescreen</PresentationFormat>
  <Paragraphs>559</Paragraphs>
  <Slides>34</Slides>
  <Notes>3</Notes>
  <HiddenSlides>0</HiddenSlides>
  <MMClips>0</MMClips>
  <ScaleCrop>false</ScaleCrop>
  <HeadingPairs>
    <vt:vector size="6" baseType="variant">
      <vt:variant>
        <vt:lpstr>Brukte skrifter</vt:lpstr>
      </vt:variant>
      <vt:variant>
        <vt:i4>3</vt:i4>
      </vt:variant>
      <vt:variant>
        <vt:lpstr>Tema</vt:lpstr>
      </vt:variant>
      <vt:variant>
        <vt:i4>1</vt:i4>
      </vt:variant>
      <vt:variant>
        <vt:lpstr>Lysbildetitler</vt:lpstr>
      </vt:variant>
      <vt:variant>
        <vt:i4>34</vt:i4>
      </vt:variant>
    </vt:vector>
  </HeadingPairs>
  <TitlesOfParts>
    <vt:vector size="38" baseType="lpstr">
      <vt:lpstr>Arial</vt:lpstr>
      <vt:lpstr>Calibri</vt:lpstr>
      <vt:lpstr>Calibri Light</vt:lpstr>
      <vt:lpstr>Office-tema</vt:lpstr>
      <vt:lpstr>Handlingsplan 2019 – tiltak og aktiviteter Nasjonal geodatastrategi</vt:lpstr>
      <vt:lpstr>Handlingsplan – tiltak for gjennomførong av nasjonal geodatastrategi</vt:lpstr>
      <vt:lpstr>Handlingsplan – tiltak for å løse utfordringer</vt:lpstr>
      <vt:lpstr>Handlingsplanen – struktur på dokumentasjon</vt:lpstr>
      <vt:lpstr>Tiltak i første versjon av handlingsplanen</vt:lpstr>
      <vt:lpstr>Tiltak 1: Identifisere kjernedatasett i infrastrukturen</vt:lpstr>
      <vt:lpstr>Tiltak 2: Kartlegge brukerbehov og datatilgang i prioriterte arbeidsprosesser</vt:lpstr>
      <vt:lpstr>Tiltak 3: Heve kvaliteten på Det offentlige kartgrunnlaget (DOK)</vt:lpstr>
      <vt:lpstr>Tiltak 4: Etablere program for kvalitetsheving av Matrikkelen</vt:lpstr>
      <vt:lpstr>Tiltak 5: Heve kvalitetn på plandata og gi tilgang til planregister</vt:lpstr>
      <vt:lpstr>Tiltak 6: Etablere marine grunnkart i kystsonen</vt:lpstr>
      <vt:lpstr>Tiltak 7: Understøtte intelligente transportsystemer og bidra til smartere og sikrere transport</vt:lpstr>
      <vt:lpstr>Tiltak 8: Nasjonal detaljert høydemodell</vt:lpstr>
      <vt:lpstr>Tiltak 9: Videreutvikle detaljerte grunnkart (FBK) for fremtiden</vt:lpstr>
      <vt:lpstr>Tiltak 10: Etablere et digitaliseringsprofram om undergrunnen</vt:lpstr>
      <vt:lpstr>Tiltak 11: Etablere økologisk grunnkart</vt:lpstr>
      <vt:lpstr>Tiltak 12: Sikre gjenbruk av geodata innsamlet etter offentlige krav</vt:lpstr>
      <vt:lpstr>Tiltak 13: Utnytte data fra jordobservasjons-satellitter</vt:lpstr>
      <vt:lpstr>Tiltak 14: Driftsette operasjonell storbruk av radarsatellittdata</vt:lpstr>
      <vt:lpstr>Tiltak 15: En felles geografisk informasjonsbase for samfunnsikkerhet og beredskap</vt:lpstr>
      <vt:lpstr>Tiltak 16: Utnytte publikumsbasert datafangst</vt:lpstr>
      <vt:lpstr>Tiltak 17: Videreutvikle Geonorge som platform for nasjonal tjenestebasert infrastruktur for geografiske data</vt:lpstr>
      <vt:lpstr>Tiltak 18: Rammeverk for teknologisk samvirke</vt:lpstr>
      <vt:lpstr>Tiltak 19: Samordne oppfølging av informasjonssikkerhet</vt:lpstr>
      <vt:lpstr>Tiltak 2: Etablere et distribuert, virtuelt datasenter for bruk og forvaltning av dynamiske geodata</vt:lpstr>
      <vt:lpstr>Tiltak 21: Etablere en fellesløsning for lagring og forvaltning av detaljert grunnkart (FKB)</vt:lpstr>
      <vt:lpstr>Tiltak 22: Legge til rette for bruk av 3D geodata</vt:lpstr>
      <vt:lpstr>Tiltak 23: Posisjonstjenester og tilhørende geodetisk infrastruktur</vt:lpstr>
      <vt:lpstr>Tiltak 24: Etablere FOU-strategi og etablere et FOU-program for geografisk informasjon</vt:lpstr>
      <vt:lpstr>Tiltak 25: Styrke utdanning innen geografisk informasjon</vt:lpstr>
      <vt:lpstr>Tiltak 26: Utvikle modeler for offentlig-privat samarbeid</vt:lpstr>
      <vt:lpstr>Tiltak 27: Synliggjøre gevinster av investeringene i den geografiske infrastrukturen</vt:lpstr>
      <vt:lpstr>Tiltak 28: Utrede samarbeidsmodeller og finansieringsmodeller for nasjonal geografisk infrastruktur</vt:lpstr>
      <vt:lpstr>Tiltak 29: Utvidelse av nasjonal register over luftfartshindre</vt:lpstr>
    </vt:vector>
  </TitlesOfParts>
  <Company>Statens Kartverk</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Nasjonal geodatastrategi - handlingsplan - nivå 1</dc:title>
  <dc:subject>Digitalisering,  Geografisk infrastruktur, NSDI</dc:subject>
  <dc:creator>Arvid Lillethun, Kåre Kyrkjeeide</dc:creator>
  <cp:keywords>Kart</cp:keywords>
  <cp:lastModifiedBy>Kjersti Nordskog</cp:lastModifiedBy>
  <cp:revision>57</cp:revision>
  <cp:lastPrinted>2018-06-26T07:44:31Z</cp:lastPrinted>
  <dcterms:created xsi:type="dcterms:W3CDTF">2018-01-05T12:58:46Z</dcterms:created>
  <dcterms:modified xsi:type="dcterms:W3CDTF">2019-03-28T14:45:37Z</dcterms:modified>
  <cp:category>Offentlig forvaltning</cp:category>
</cp:coreProperties>
</file>