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540" r:id="rId2"/>
    <p:sldId id="607" r:id="rId3"/>
    <p:sldId id="296" r:id="rId4"/>
    <p:sldId id="536" r:id="rId5"/>
    <p:sldId id="572" r:id="rId6"/>
    <p:sldId id="609" r:id="rId7"/>
    <p:sldId id="578" r:id="rId8"/>
    <p:sldId id="537" r:id="rId9"/>
    <p:sldId id="691" r:id="rId10"/>
    <p:sldId id="605" r:id="rId11"/>
    <p:sldId id="486" r:id="rId12"/>
    <p:sldId id="573" r:id="rId13"/>
    <p:sldId id="653" r:id="rId14"/>
    <p:sldId id="654" r:id="rId15"/>
    <p:sldId id="651" r:id="rId16"/>
    <p:sldId id="652" r:id="rId17"/>
    <p:sldId id="692" r:id="rId18"/>
    <p:sldId id="616" r:id="rId19"/>
    <p:sldId id="655" r:id="rId20"/>
    <p:sldId id="656" r:id="rId21"/>
    <p:sldId id="657" r:id="rId22"/>
    <p:sldId id="658" r:id="rId23"/>
    <p:sldId id="659" r:id="rId24"/>
    <p:sldId id="660" r:id="rId25"/>
    <p:sldId id="661" r:id="rId26"/>
    <p:sldId id="662" r:id="rId27"/>
    <p:sldId id="663" r:id="rId28"/>
    <p:sldId id="664" r:id="rId29"/>
    <p:sldId id="665" r:id="rId30"/>
    <p:sldId id="666" r:id="rId31"/>
    <p:sldId id="686" r:id="rId32"/>
    <p:sldId id="667" r:id="rId33"/>
    <p:sldId id="668" r:id="rId34"/>
    <p:sldId id="669" r:id="rId35"/>
    <p:sldId id="671" r:id="rId36"/>
    <p:sldId id="673" r:id="rId37"/>
    <p:sldId id="674" r:id="rId38"/>
    <p:sldId id="675" r:id="rId39"/>
    <p:sldId id="676" r:id="rId40"/>
    <p:sldId id="677" r:id="rId41"/>
    <p:sldId id="678" r:id="rId42"/>
    <p:sldId id="672" r:id="rId43"/>
    <p:sldId id="679" r:id="rId44"/>
    <p:sldId id="680" r:id="rId45"/>
    <p:sldId id="681" r:id="rId46"/>
    <p:sldId id="682" r:id="rId47"/>
    <p:sldId id="683" r:id="rId48"/>
    <p:sldId id="684" r:id="rId49"/>
    <p:sldId id="685" r:id="rId50"/>
    <p:sldId id="584" r:id="rId51"/>
    <p:sldId id="585" r:id="rId52"/>
    <p:sldId id="586" r:id="rId53"/>
    <p:sldId id="587" r:id="rId54"/>
    <p:sldId id="588" r:id="rId55"/>
    <p:sldId id="589" r:id="rId56"/>
    <p:sldId id="590" r:id="rId57"/>
    <p:sldId id="591" r:id="rId58"/>
    <p:sldId id="592" r:id="rId59"/>
    <p:sldId id="593" r:id="rId60"/>
    <p:sldId id="594" r:id="rId61"/>
    <p:sldId id="595" r:id="rId62"/>
    <p:sldId id="596" r:id="rId63"/>
    <p:sldId id="597" r:id="rId64"/>
    <p:sldId id="598" r:id="rId65"/>
    <p:sldId id="599" r:id="rId66"/>
    <p:sldId id="600" r:id="rId67"/>
    <p:sldId id="601" r:id="rId68"/>
    <p:sldId id="687" r:id="rId69"/>
    <p:sldId id="690" r:id="rId70"/>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5F5F5"/>
    <a:srgbClr val="DCDADA"/>
    <a:srgbClr val="D379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30" autoAdjust="0"/>
    <p:restoredTop sz="86429" autoAdjust="0"/>
  </p:normalViewPr>
  <p:slideViewPr>
    <p:cSldViewPr snapToGrid="0">
      <p:cViewPr varScale="1">
        <p:scale>
          <a:sx n="118" d="100"/>
          <a:sy n="118" d="100"/>
        </p:scale>
        <p:origin x="666" y="102"/>
      </p:cViewPr>
      <p:guideLst/>
    </p:cSldViewPr>
  </p:slideViewPr>
  <p:outlineViewPr>
    <p:cViewPr>
      <p:scale>
        <a:sx n="33" d="100"/>
        <a:sy n="33" d="100"/>
      </p:scale>
      <p:origin x="0" y="-94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E364BB-1D82-473B-B87D-A3DB4FB17320}" type="datetimeFigureOut">
              <a:rPr lang="nb-NO" smtClean="0"/>
              <a:t>02.03.2020</a:t>
            </a:fld>
            <a:endParaRPr lang="nb-NO"/>
          </a:p>
        </p:txBody>
      </p:sp>
      <p:sp>
        <p:nvSpPr>
          <p:cNvPr id="4" name="Plassholder for bunn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9011B4A-D0AD-442C-A4D0-9A0C15A17746}" type="slidenum">
              <a:rPr lang="nb-NO" smtClean="0"/>
              <a:t>‹#›</a:t>
            </a:fld>
            <a:endParaRPr lang="nb-NO"/>
          </a:p>
        </p:txBody>
      </p:sp>
    </p:spTree>
    <p:extLst>
      <p:ext uri="{BB962C8B-B14F-4D97-AF65-F5344CB8AC3E}">
        <p14:creationId xmlns:p14="http://schemas.microsoft.com/office/powerpoint/2010/main" val="721486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6346" cy="497759"/>
          </a:xfrm>
          <a:prstGeom prst="rect">
            <a:avLst/>
          </a:prstGeom>
        </p:spPr>
        <p:txBody>
          <a:bodyPr vert="horz" lIns="91294" tIns="45647" rIns="91294" bIns="45647" rtlCol="0"/>
          <a:lstStyle>
            <a:lvl1pPr algn="l">
              <a:defRPr sz="1200"/>
            </a:lvl1pPr>
          </a:lstStyle>
          <a:p>
            <a:endParaRPr lang="nb-NO"/>
          </a:p>
        </p:txBody>
      </p:sp>
      <p:sp>
        <p:nvSpPr>
          <p:cNvPr id="3" name="Plassholder for dato 2"/>
          <p:cNvSpPr>
            <a:spLocks noGrp="1"/>
          </p:cNvSpPr>
          <p:nvPr>
            <p:ph type="dt" idx="1"/>
          </p:nvPr>
        </p:nvSpPr>
        <p:spPr>
          <a:xfrm>
            <a:off x="3849744" y="0"/>
            <a:ext cx="2946345" cy="497759"/>
          </a:xfrm>
          <a:prstGeom prst="rect">
            <a:avLst/>
          </a:prstGeom>
        </p:spPr>
        <p:txBody>
          <a:bodyPr vert="horz" lIns="91294" tIns="45647" rIns="91294" bIns="45647" rtlCol="0"/>
          <a:lstStyle>
            <a:lvl1pPr algn="r">
              <a:defRPr sz="1200"/>
            </a:lvl1pPr>
          </a:lstStyle>
          <a:p>
            <a:fld id="{73DE6F3E-427B-4ADC-8510-7BB406EC26E8}" type="datetimeFigureOut">
              <a:rPr lang="nb-NO" smtClean="0"/>
              <a:t>02.03.2020</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94" tIns="45647" rIns="91294" bIns="45647" rtlCol="0" anchor="ctr"/>
          <a:lstStyle/>
          <a:p>
            <a:endParaRPr lang="nb-NO"/>
          </a:p>
        </p:txBody>
      </p:sp>
      <p:sp>
        <p:nvSpPr>
          <p:cNvPr id="5" name="Plassholder for notater 4"/>
          <p:cNvSpPr>
            <a:spLocks noGrp="1"/>
          </p:cNvSpPr>
          <p:nvPr>
            <p:ph type="body" sz="quarter" idx="3"/>
          </p:nvPr>
        </p:nvSpPr>
        <p:spPr>
          <a:xfrm>
            <a:off x="679927" y="4777848"/>
            <a:ext cx="5437822" cy="3907564"/>
          </a:xfrm>
          <a:prstGeom prst="rect">
            <a:avLst/>
          </a:prstGeom>
        </p:spPr>
        <p:txBody>
          <a:bodyPr vert="horz" lIns="91294" tIns="45647" rIns="91294" bIns="45647"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28880"/>
            <a:ext cx="2946346" cy="497759"/>
          </a:xfrm>
          <a:prstGeom prst="rect">
            <a:avLst/>
          </a:prstGeom>
        </p:spPr>
        <p:txBody>
          <a:bodyPr vert="horz" lIns="91294" tIns="45647" rIns="91294" bIns="45647"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9744" y="9428880"/>
            <a:ext cx="2946345" cy="497759"/>
          </a:xfrm>
          <a:prstGeom prst="rect">
            <a:avLst/>
          </a:prstGeom>
        </p:spPr>
        <p:txBody>
          <a:bodyPr vert="horz" lIns="91294" tIns="45647" rIns="91294" bIns="45647" rtlCol="0" anchor="b"/>
          <a:lstStyle>
            <a:lvl1pPr algn="r">
              <a:defRPr sz="1200"/>
            </a:lvl1pPr>
          </a:lstStyle>
          <a:p>
            <a:fld id="{938658B5-D9AA-4D4F-AE45-7F9E64CBEC4E}" type="slidenum">
              <a:rPr lang="nb-NO" smtClean="0"/>
              <a:t>‹#›</a:t>
            </a:fld>
            <a:endParaRPr lang="nb-NO"/>
          </a:p>
        </p:txBody>
      </p:sp>
    </p:spTree>
    <p:extLst>
      <p:ext uri="{BB962C8B-B14F-4D97-AF65-F5344CB8AC3E}">
        <p14:creationId xmlns:p14="http://schemas.microsoft.com/office/powerpoint/2010/main" val="302808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-Geografisk informasjon er informasjon om objekter, hendelser og forhold der posisjonen (sted på jorda) er en vesentlig del av informasjonen.</a:t>
            </a:r>
            <a:r>
              <a:rPr lang="nb-NO" baseline="0" dirty="0"/>
              <a:t> Ofte forkortes begrepet til stedsdata eller </a:t>
            </a:r>
            <a:r>
              <a:rPr lang="nb-NO" baseline="0" dirty="0" err="1"/>
              <a:t>geodata</a:t>
            </a:r>
            <a:r>
              <a:rPr lang="nb-NO" baseline="0" dirty="0"/>
              <a:t>.</a:t>
            </a:r>
          </a:p>
          <a:p>
            <a:r>
              <a:rPr lang="nb-NO" baseline="0" dirty="0"/>
              <a:t>-November 2018 lanserte regjeringen den nye nasjonale </a:t>
            </a:r>
            <a:r>
              <a:rPr lang="nb-NO" baseline="0" dirty="0" err="1"/>
              <a:t>geodatastrategien</a:t>
            </a:r>
            <a:r>
              <a:rPr lang="nb-NO" baseline="0" dirty="0"/>
              <a:t> fram mot 2025</a:t>
            </a:r>
            <a:br>
              <a:rPr lang="nb-NO" baseline="0" dirty="0"/>
            </a:br>
            <a:r>
              <a:rPr lang="nb-NO" baseline="0" dirty="0"/>
              <a:t>-Den henvender seg til sektormyndigheter på ulike forvaltningsnivåer, dataprodusenter, teknologileverandører, innovatører og brukere i alle sektorer – og til Kartverket som nasjonal </a:t>
            </a:r>
            <a:r>
              <a:rPr lang="nb-NO" baseline="0" dirty="0" err="1"/>
              <a:t>geodatakoordinator</a:t>
            </a:r>
            <a:r>
              <a:rPr lang="nb-NO" baseline="0" dirty="0"/>
              <a:t>. Det er utviklet en første versjon av handlingsplan våren 2019 for å arbeide for å nå målene definert i nasjonale geodatastrategi. Revidert handlingsplan vil utvikles innen 2020 av sektorene, koordinert av Kartverket.  </a:t>
            </a:r>
            <a:endParaRPr lang="nb-NO" dirty="0"/>
          </a:p>
          <a:p>
            <a:endParaRPr lang="nb-NO" baseline="0" dirty="0"/>
          </a:p>
          <a:p>
            <a:pPr marL="228234" indent="-228234">
              <a:buAutoNum type="arabicPeriod"/>
            </a:pPr>
            <a:endParaRPr lang="nb-NO" baseline="0" dirty="0"/>
          </a:p>
        </p:txBody>
      </p:sp>
      <p:sp>
        <p:nvSpPr>
          <p:cNvPr id="4" name="Plassholder for lysbildenummer 3"/>
          <p:cNvSpPr>
            <a:spLocks noGrp="1"/>
          </p:cNvSpPr>
          <p:nvPr>
            <p:ph type="sldNum" sz="quarter" idx="10"/>
          </p:nvPr>
        </p:nvSpPr>
        <p:spPr/>
        <p:txBody>
          <a:bodyPr/>
          <a:lstStyle/>
          <a:p>
            <a:fld id="{8D601917-3419-4DE3-9AD0-7D28BBCDC02A}" type="slidenum">
              <a:rPr lang="nb-NO" smtClean="0"/>
              <a:t>1</a:t>
            </a:fld>
            <a:endParaRPr lang="nb-NO"/>
          </a:p>
        </p:txBody>
      </p:sp>
    </p:spTree>
    <p:extLst>
      <p:ext uri="{BB962C8B-B14F-4D97-AF65-F5344CB8AC3E}">
        <p14:creationId xmlns:p14="http://schemas.microsoft.com/office/powerpoint/2010/main" val="165091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58</a:t>
            </a:fld>
            <a:endParaRPr lang="nb-NO"/>
          </a:p>
        </p:txBody>
      </p:sp>
    </p:spTree>
    <p:extLst>
      <p:ext uri="{BB962C8B-B14F-4D97-AF65-F5344CB8AC3E}">
        <p14:creationId xmlns:p14="http://schemas.microsoft.com/office/powerpoint/2010/main" val="12263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65</a:t>
            </a:fld>
            <a:endParaRPr lang="nb-NO"/>
          </a:p>
        </p:txBody>
      </p:sp>
    </p:spTree>
    <p:extLst>
      <p:ext uri="{BB962C8B-B14F-4D97-AF65-F5344CB8AC3E}">
        <p14:creationId xmlns:p14="http://schemas.microsoft.com/office/powerpoint/2010/main" val="300483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66</a:t>
            </a:fld>
            <a:endParaRPr lang="nb-NO"/>
          </a:p>
        </p:txBody>
      </p:sp>
    </p:spTree>
    <p:extLst>
      <p:ext uri="{BB962C8B-B14F-4D97-AF65-F5344CB8AC3E}">
        <p14:creationId xmlns:p14="http://schemas.microsoft.com/office/powerpoint/2010/main" val="23986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67</a:t>
            </a:fld>
            <a:endParaRPr lang="nb-NO"/>
          </a:p>
        </p:txBody>
      </p:sp>
    </p:spTree>
    <p:extLst>
      <p:ext uri="{BB962C8B-B14F-4D97-AF65-F5344CB8AC3E}">
        <p14:creationId xmlns:p14="http://schemas.microsoft.com/office/powerpoint/2010/main" val="394562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68</a:t>
            </a:fld>
            <a:endParaRPr lang="nb-NO"/>
          </a:p>
        </p:txBody>
      </p:sp>
    </p:spTree>
    <p:extLst>
      <p:ext uri="{BB962C8B-B14F-4D97-AF65-F5344CB8AC3E}">
        <p14:creationId xmlns:p14="http://schemas.microsoft.com/office/powerpoint/2010/main" val="294961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69</a:t>
            </a:fld>
            <a:endParaRPr lang="nb-NO"/>
          </a:p>
        </p:txBody>
      </p:sp>
    </p:spTree>
    <p:extLst>
      <p:ext uri="{BB962C8B-B14F-4D97-AF65-F5344CB8AC3E}">
        <p14:creationId xmlns:p14="http://schemas.microsoft.com/office/powerpoint/2010/main" val="367270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4</a:t>
            </a:fld>
            <a:endParaRPr lang="nb-NO"/>
          </a:p>
        </p:txBody>
      </p:sp>
    </p:spTree>
    <p:extLst>
      <p:ext uri="{BB962C8B-B14F-4D97-AF65-F5344CB8AC3E}">
        <p14:creationId xmlns:p14="http://schemas.microsoft.com/office/powerpoint/2010/main" val="170302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6</a:t>
            </a:fld>
            <a:endParaRPr lang="nb-NO"/>
          </a:p>
        </p:txBody>
      </p:sp>
    </p:spTree>
    <p:extLst>
      <p:ext uri="{BB962C8B-B14F-4D97-AF65-F5344CB8AC3E}">
        <p14:creationId xmlns:p14="http://schemas.microsoft.com/office/powerpoint/2010/main" val="137359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7</a:t>
            </a:fld>
            <a:endParaRPr lang="nb-NO"/>
          </a:p>
        </p:txBody>
      </p:sp>
    </p:spTree>
    <p:extLst>
      <p:ext uri="{BB962C8B-B14F-4D97-AF65-F5344CB8AC3E}">
        <p14:creationId xmlns:p14="http://schemas.microsoft.com/office/powerpoint/2010/main" val="84680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9</a:t>
            </a:fld>
            <a:endParaRPr lang="nb-NO"/>
          </a:p>
        </p:txBody>
      </p:sp>
    </p:spTree>
    <p:extLst>
      <p:ext uri="{BB962C8B-B14F-4D97-AF65-F5344CB8AC3E}">
        <p14:creationId xmlns:p14="http://schemas.microsoft.com/office/powerpoint/2010/main" val="374052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11</a:t>
            </a:fld>
            <a:endParaRPr lang="nb-NO"/>
          </a:p>
        </p:txBody>
      </p:sp>
    </p:spTree>
    <p:extLst>
      <p:ext uri="{BB962C8B-B14F-4D97-AF65-F5344CB8AC3E}">
        <p14:creationId xmlns:p14="http://schemas.microsoft.com/office/powerpoint/2010/main" val="51838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39</a:t>
            </a:fld>
            <a:endParaRPr lang="nb-NO"/>
          </a:p>
        </p:txBody>
      </p:sp>
    </p:spTree>
    <p:extLst>
      <p:ext uri="{BB962C8B-B14F-4D97-AF65-F5344CB8AC3E}">
        <p14:creationId xmlns:p14="http://schemas.microsoft.com/office/powerpoint/2010/main" val="413308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52</a:t>
            </a:fld>
            <a:endParaRPr lang="nb-NO"/>
          </a:p>
        </p:txBody>
      </p:sp>
    </p:spTree>
    <p:extLst>
      <p:ext uri="{BB962C8B-B14F-4D97-AF65-F5344CB8AC3E}">
        <p14:creationId xmlns:p14="http://schemas.microsoft.com/office/powerpoint/2010/main" val="165329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38658B5-D9AA-4D4F-AE45-7F9E64CBEC4E}" type="slidenum">
              <a:rPr lang="nb-NO" smtClean="0"/>
              <a:t>57</a:t>
            </a:fld>
            <a:endParaRPr lang="nb-NO"/>
          </a:p>
        </p:txBody>
      </p:sp>
    </p:spTree>
    <p:extLst>
      <p:ext uri="{BB962C8B-B14F-4D97-AF65-F5344CB8AC3E}">
        <p14:creationId xmlns:p14="http://schemas.microsoft.com/office/powerpoint/2010/main" val="21857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A70D26F6-8439-4980-B871-5A61FE2B14E3}" type="datetimeFigureOut">
              <a:rPr lang="nb-NO" smtClean="0"/>
              <a:t>02.03.2020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49018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70D26F6-8439-4980-B871-5A61FE2B14E3}" type="datetimeFigureOut">
              <a:rPr lang="nb-NO" smtClean="0"/>
              <a:t>02.03.2020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257957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70D26F6-8439-4980-B871-5A61FE2B14E3}" type="datetimeFigureOut">
              <a:rPr lang="nb-NO" smtClean="0"/>
              <a:t>02.03.2020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400963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70D26F6-8439-4980-B871-5A61FE2B14E3}" type="datetimeFigureOut">
              <a:rPr lang="nb-NO" smtClean="0"/>
              <a:t>02.03.2020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1132611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rt Layou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315884" y="538163"/>
            <a:ext cx="7016749" cy="1485900"/>
          </a:xfrm>
          <a:prstGeom prst="rect">
            <a:avLst/>
          </a:prstGeom>
          <a:effectLst>
            <a:outerShdw blurRad="12700" dist="12700" dir="5400000" algn="tl" rotWithShape="0">
              <a:schemeClr val="bg1"/>
            </a:outerShdw>
          </a:effectLst>
        </p:spPr>
        <p:txBody>
          <a:bodyPr vert="horz" lIns="0" tIns="0" rIns="0" bIns="0">
            <a:normAutofit/>
          </a:bodyPr>
          <a:lstStyle>
            <a:lvl1pPr marL="0" indent="0">
              <a:buNone/>
              <a:defRPr sz="4800" b="1" baseline="0">
                <a:solidFill>
                  <a:srgbClr val="4B4E4B"/>
                </a:solidFill>
              </a:defRPr>
            </a:lvl1pPr>
          </a:lstStyle>
          <a:p>
            <a:pPr lvl="0"/>
            <a:r>
              <a:rPr lang="en-US" dirty="0"/>
              <a:t>Click to edit Header title</a:t>
            </a:r>
          </a:p>
        </p:txBody>
      </p:sp>
      <p:sp>
        <p:nvSpPr>
          <p:cNvPr id="17" name="Text Placeholder 16"/>
          <p:cNvSpPr>
            <a:spLocks noGrp="1"/>
          </p:cNvSpPr>
          <p:nvPr>
            <p:ph type="body" sz="quarter" idx="12"/>
          </p:nvPr>
        </p:nvSpPr>
        <p:spPr>
          <a:xfrm>
            <a:off x="4303185" y="2185988"/>
            <a:ext cx="7029448" cy="458174"/>
          </a:xfrm>
          <a:prstGeom prst="rect">
            <a:avLst/>
          </a:prstGeom>
        </p:spPr>
        <p:txBody>
          <a:bodyPr vert="horz" lIns="0" tIns="0" rIns="0" bIns="0"/>
          <a:lstStyle>
            <a:lvl1pPr marL="0" indent="0" algn="r">
              <a:buNone/>
              <a:defRPr sz="1600" i="1">
                <a:solidFill>
                  <a:srgbClr val="4A4A4A"/>
                </a:solidFill>
                <a:effectLst>
                  <a:outerShdw blurRad="12700" dist="12700" dir="5400000" algn="tl" rotWithShape="0">
                    <a:schemeClr val="bg1"/>
                  </a:outerShdw>
                </a:effectLst>
              </a:defRPr>
            </a:lvl1pPr>
          </a:lstStyle>
          <a:p>
            <a:pPr lvl="0"/>
            <a:r>
              <a:rPr lang="nb-NO"/>
              <a:t>Klikk for å redigere tekststiler i malen</a:t>
            </a:r>
          </a:p>
        </p:txBody>
      </p:sp>
      <p:sp>
        <p:nvSpPr>
          <p:cNvPr id="10" name="Picture Placeholder 9"/>
          <p:cNvSpPr>
            <a:spLocks noGrp="1"/>
          </p:cNvSpPr>
          <p:nvPr>
            <p:ph type="pic" sz="quarter" idx="10"/>
          </p:nvPr>
        </p:nvSpPr>
        <p:spPr>
          <a:xfrm>
            <a:off x="0" y="2746377"/>
            <a:ext cx="12192000" cy="4017964"/>
          </a:xfrm>
          <a:prstGeom prst="rect">
            <a:avLst/>
          </a:prstGeom>
        </p:spPr>
        <p:txBody>
          <a:bodyPr vert="horz"/>
          <a:lstStyle/>
          <a:p>
            <a:r>
              <a:rPr lang="nb-NO"/>
              <a:t>Klikk ikonet for å legge til et bilde</a:t>
            </a:r>
            <a:endParaRPr lang="en-US" dirty="0"/>
          </a:p>
        </p:txBody>
      </p:sp>
      <p:pic>
        <p:nvPicPr>
          <p:cNvPr id="8" name="Bild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575" y="465775"/>
            <a:ext cx="1914525" cy="1520190"/>
          </a:xfrm>
          <a:prstGeom prst="rect">
            <a:avLst/>
          </a:prstGeom>
        </p:spPr>
      </p:pic>
      <p:pic>
        <p:nvPicPr>
          <p:cNvPr id="6" name="Bild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314" y="6299489"/>
            <a:ext cx="1009996" cy="344038"/>
          </a:xfrm>
          <a:prstGeom prst="rect">
            <a:avLst/>
          </a:prstGeom>
        </p:spPr>
      </p:pic>
    </p:spTree>
    <p:extLst>
      <p:ext uri="{BB962C8B-B14F-4D97-AF65-F5344CB8AC3E}">
        <p14:creationId xmlns:p14="http://schemas.microsoft.com/office/powerpoint/2010/main" val="198781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kst layout 3">
    <p:spTree>
      <p:nvGrpSpPr>
        <p:cNvPr id="1" name=""/>
        <p:cNvGrpSpPr/>
        <p:nvPr/>
      </p:nvGrpSpPr>
      <p:grpSpPr>
        <a:xfrm>
          <a:off x="0" y="0"/>
          <a:ext cx="0" cy="0"/>
          <a:chOff x="0" y="0"/>
          <a:chExt cx="0" cy="0"/>
        </a:xfrm>
      </p:grpSpPr>
      <p:sp>
        <p:nvSpPr>
          <p:cNvPr id="3" name="Title 1"/>
          <p:cNvSpPr>
            <a:spLocks noGrp="1"/>
          </p:cNvSpPr>
          <p:nvPr>
            <p:ph type="title"/>
          </p:nvPr>
        </p:nvSpPr>
        <p:spPr>
          <a:xfrm>
            <a:off x="766234" y="538164"/>
            <a:ext cx="10558284" cy="1354137"/>
          </a:xfrm>
          <a:prstGeom prst="rect">
            <a:avLst/>
          </a:prstGeom>
        </p:spPr>
        <p:txBody>
          <a:bodyPr>
            <a:normAutofit/>
          </a:bodyPr>
          <a:lstStyle>
            <a:lvl1pPr>
              <a:defRPr sz="4800">
                <a:effectLst/>
              </a:defRPr>
            </a:lvl1pPr>
          </a:lstStyle>
          <a:p>
            <a:r>
              <a:rPr lang="nb-NO" smtClean="0"/>
              <a:t>Klikk for å redigere tittelstil</a:t>
            </a:r>
            <a:endParaRPr lang="en-US" dirty="0"/>
          </a:p>
        </p:txBody>
      </p:sp>
      <p:sp>
        <p:nvSpPr>
          <p:cNvPr id="6" name="Content Placeholder 6"/>
          <p:cNvSpPr>
            <a:spLocks noGrp="1"/>
          </p:cNvSpPr>
          <p:nvPr>
            <p:ph sz="quarter" idx="10"/>
          </p:nvPr>
        </p:nvSpPr>
        <p:spPr>
          <a:xfrm>
            <a:off x="762001" y="2204864"/>
            <a:ext cx="10570633" cy="4032424"/>
          </a:xfrm>
          <a:prstGeom prst="rect">
            <a:avLst/>
          </a:prstGeom>
        </p:spPr>
        <p:txBody>
          <a:bodyPr vert="horz"/>
          <a:lstStyle>
            <a:lvl1pPr marL="342900" indent="-342900">
              <a:buClr>
                <a:srgbClr val="168035"/>
              </a:buClr>
              <a:buSzPct val="150000"/>
              <a:buFont typeface="Arial"/>
              <a:buChar char="•"/>
              <a:defRPr sz="1800"/>
            </a:lvl1pPr>
            <a:lvl2pPr marL="742950" indent="-285750">
              <a:buClr>
                <a:srgbClr val="168035"/>
              </a:buClr>
              <a:buSzPct val="150000"/>
              <a:buFont typeface="Arial"/>
              <a:buChar char="•"/>
              <a:defRPr sz="1800"/>
            </a:lvl2pPr>
            <a:lvl3pPr marL="1143000" indent="-228600">
              <a:buClr>
                <a:srgbClr val="168035"/>
              </a:buClr>
              <a:buSzPct val="150000"/>
              <a:buFont typeface="Arial"/>
              <a:buChar char="•"/>
              <a:defRPr sz="1800"/>
            </a:lvl3pPr>
            <a:lvl4pPr marL="1600200" indent="-228600">
              <a:buClr>
                <a:srgbClr val="168035"/>
              </a:buClr>
              <a:buSzPct val="150000"/>
              <a:buFont typeface="Arial"/>
              <a:buChar char="•"/>
              <a:defRPr sz="1800"/>
            </a:lvl4pPr>
            <a:lvl5pPr marL="2057400" indent="-228600">
              <a:buClr>
                <a:srgbClr val="168035"/>
              </a:buClr>
              <a:buSzPct val="150000"/>
              <a:buFont typeface="Arial"/>
              <a:buChar char="•"/>
              <a:defRPr sz="1800"/>
            </a:lvl5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pic>
        <p:nvPicPr>
          <p:cNvPr id="7" name="Bilde 6" descr="Kartverket logo" title="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314" y="6299489"/>
            <a:ext cx="1009996" cy="344038"/>
          </a:xfrm>
          <a:prstGeom prst="rect">
            <a:avLst/>
          </a:prstGeom>
        </p:spPr>
      </p:pic>
    </p:spTree>
    <p:extLst>
      <p:ext uri="{BB962C8B-B14F-4D97-AF65-F5344CB8AC3E}">
        <p14:creationId xmlns:p14="http://schemas.microsoft.com/office/powerpoint/2010/main" val="841285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Alternativ prosess 6">
            <a:extLst>
              <a:ext uri="{FF2B5EF4-FFF2-40B4-BE49-F238E27FC236}">
                <a16:creationId xmlns:a16="http://schemas.microsoft.com/office/drawing/2014/main" id="{8B394B92-6B87-4BF1-8FF9-D4F4839224B3}"/>
              </a:ext>
            </a:extLst>
          </p:cNvPr>
          <p:cNvSpPr/>
          <p:nvPr userDrawn="1"/>
        </p:nvSpPr>
        <p:spPr>
          <a:xfrm>
            <a:off x="471340" y="377072"/>
            <a:ext cx="11246177" cy="6183983"/>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dirty="0">
              <a:solidFill>
                <a:schemeClr val="tx2"/>
              </a:solidFill>
            </a:endParaRPr>
          </a:p>
        </p:txBody>
      </p:sp>
    </p:spTree>
    <p:extLst>
      <p:ext uri="{BB962C8B-B14F-4D97-AF65-F5344CB8AC3E}">
        <p14:creationId xmlns:p14="http://schemas.microsoft.com/office/powerpoint/2010/main" val="145847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70D26F6-8439-4980-B871-5A61FE2B14E3}" type="datetimeFigureOut">
              <a:rPr lang="nb-NO" smtClean="0"/>
              <a:t>02.03.2020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341370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A70D26F6-8439-4980-B871-5A61FE2B14E3}" type="datetimeFigureOut">
              <a:rPr lang="nb-NO" smtClean="0"/>
              <a:t>02.03.2020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206893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A70D26F6-8439-4980-B871-5A61FE2B14E3}" type="datetimeFigureOut">
              <a:rPr lang="nb-NO" smtClean="0"/>
              <a:t>02.03.2020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310448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70D26F6-8439-4980-B871-5A61FE2B14E3}" type="datetimeFigureOut">
              <a:rPr lang="nb-NO" smtClean="0"/>
              <a:t>02.03.2020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4393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70D26F6-8439-4980-B871-5A61FE2B14E3}" type="datetimeFigureOut">
              <a:rPr lang="nb-NO" smtClean="0"/>
              <a:t>02.03.2020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78764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70D26F6-8439-4980-B871-5A61FE2B14E3}" type="datetimeFigureOut">
              <a:rPr lang="nb-NO" smtClean="0"/>
              <a:t>02.03.2020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416485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70D26F6-8439-4980-B871-5A61FE2B14E3}" type="datetimeFigureOut">
              <a:rPr lang="nb-NO" smtClean="0"/>
              <a:t>02.03.2020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6AA545-2EBD-4096-9CD8-3A389E53CC1B}" type="slidenum">
              <a:rPr lang="nb-NO" smtClean="0"/>
              <a:t>‹#›</a:t>
            </a:fld>
            <a:endParaRPr lang="nb-NO"/>
          </a:p>
        </p:txBody>
      </p:sp>
    </p:spTree>
    <p:extLst>
      <p:ext uri="{BB962C8B-B14F-4D97-AF65-F5344CB8AC3E}">
        <p14:creationId xmlns:p14="http://schemas.microsoft.com/office/powerpoint/2010/main" val="5067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D26F6-8439-4980-B871-5A61FE2B14E3}" type="datetimeFigureOut">
              <a:rPr lang="nb-NO" smtClean="0"/>
              <a:t>02.03.2020</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AA545-2EBD-4096-9CD8-3A389E53CC1B}" type="slidenum">
              <a:rPr lang="nb-NO" smtClean="0"/>
              <a:t>‹#›</a:t>
            </a:fld>
            <a:endParaRPr lang="nb-NO"/>
          </a:p>
        </p:txBody>
      </p:sp>
    </p:spTree>
    <p:extLst>
      <p:ext uri="{BB962C8B-B14F-4D97-AF65-F5344CB8AC3E}">
        <p14:creationId xmlns:p14="http://schemas.microsoft.com/office/powerpoint/2010/main" val="3404643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insar.no/" TargetMode="External"/><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eonorge.no/Geodataarbeid/Norge-digitalt/nasjonal-geodatastrategi/"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geonorge.no/Geodataarbeid/Norge-digitalt/nasjonal-geodatastrategi/"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descr="Handlingsplan 2019  - tiltak og aktiviteter" title="Handlingsplan 2019  - tiltak og aktiviteter"/>
          <p:cNvSpPr>
            <a:spLocks noGrp="1"/>
          </p:cNvSpPr>
          <p:nvPr>
            <p:ph type="body" sz="quarter" idx="11"/>
          </p:nvPr>
        </p:nvSpPr>
        <p:spPr>
          <a:xfrm>
            <a:off x="3975234" y="548679"/>
            <a:ext cx="7623208" cy="1202485"/>
          </a:xfrm>
        </p:spPr>
        <p:txBody>
          <a:bodyPr>
            <a:normAutofit fontScale="70000" lnSpcReduction="20000"/>
          </a:bodyPr>
          <a:lstStyle/>
          <a:p>
            <a:r>
              <a:rPr lang="nb-NO" dirty="0"/>
              <a:t>Handlingsplan 2019  - tiltak og aktiviteter</a:t>
            </a:r>
          </a:p>
          <a:p>
            <a:r>
              <a:rPr lang="nb-NO" dirty="0"/>
              <a:t>Nasjonal geodatastrategi</a:t>
            </a:r>
          </a:p>
        </p:txBody>
      </p:sp>
      <p:sp>
        <p:nvSpPr>
          <p:cNvPr id="3" name="Plassholder for tekst 2"/>
          <p:cNvSpPr>
            <a:spLocks noGrp="1"/>
          </p:cNvSpPr>
          <p:nvPr>
            <p:ph type="body" sz="quarter" idx="12"/>
          </p:nvPr>
        </p:nvSpPr>
        <p:spPr>
          <a:xfrm>
            <a:off x="3975234" y="1595449"/>
            <a:ext cx="7370098" cy="458174"/>
          </a:xfrm>
        </p:spPr>
        <p:txBody>
          <a:bodyPr/>
          <a:lstStyle/>
          <a:p>
            <a:r>
              <a:rPr lang="nb-NO" dirty="0"/>
              <a:t>Kartverket, 1.4. 2019 </a:t>
            </a:r>
          </a:p>
        </p:txBody>
      </p:sp>
      <p:pic>
        <p:nvPicPr>
          <p:cNvPr id="4" name="Bilde 3" descr="Forsidebilde av landskap med landdata og dybdedata"/>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 y="-1"/>
            <a:ext cx="12189292" cy="6859523"/>
          </a:xfrm>
          <a:prstGeom prst="rect">
            <a:avLst/>
          </a:prstGeom>
        </p:spPr>
      </p:pic>
      <p:sp>
        <p:nvSpPr>
          <p:cNvPr id="9" name="TekstSylinder 8"/>
          <p:cNvSpPr txBox="1"/>
          <p:nvPr/>
        </p:nvSpPr>
        <p:spPr>
          <a:xfrm>
            <a:off x="2227072" y="246220"/>
            <a:ext cx="9030485" cy="1446550"/>
          </a:xfrm>
          <a:prstGeom prst="rect">
            <a:avLst/>
          </a:prstGeom>
          <a:solidFill>
            <a:schemeClr val="bg1"/>
          </a:solidFill>
        </p:spPr>
        <p:txBody>
          <a:bodyPr wrap="square" rtlCol="0">
            <a:spAutoFit/>
          </a:bodyPr>
          <a:lstStyle/>
          <a:p>
            <a:r>
              <a:rPr lang="nb-NO" sz="4400" b="1" dirty="0" smtClean="0">
                <a:solidFill>
                  <a:schemeClr val="bg2">
                    <a:lumMod val="25000"/>
                  </a:schemeClr>
                </a:solidFill>
              </a:rPr>
              <a:t>Handlingsplan 2020 – tiltak</a:t>
            </a:r>
          </a:p>
          <a:p>
            <a:r>
              <a:rPr lang="nb-NO" sz="4400" b="1" dirty="0" smtClean="0">
                <a:solidFill>
                  <a:schemeClr val="bg2">
                    <a:lumMod val="25000"/>
                  </a:schemeClr>
                </a:solidFill>
              </a:rPr>
              <a:t>Nasjonal geodatastrategi </a:t>
            </a:r>
            <a:endParaRPr lang="en-GB" sz="4400" b="1" dirty="0">
              <a:solidFill>
                <a:schemeClr val="bg2">
                  <a:lumMod val="25000"/>
                </a:schemeClr>
              </a:solidFill>
            </a:endParaRPr>
          </a:p>
        </p:txBody>
      </p:sp>
      <p:sp>
        <p:nvSpPr>
          <p:cNvPr id="6" name="TekstSylinder 5"/>
          <p:cNvSpPr txBox="1"/>
          <p:nvPr/>
        </p:nvSpPr>
        <p:spPr>
          <a:xfrm>
            <a:off x="9237004" y="1275508"/>
            <a:ext cx="1916358" cy="338554"/>
          </a:xfrm>
          <a:prstGeom prst="rect">
            <a:avLst/>
          </a:prstGeom>
          <a:solidFill>
            <a:schemeClr val="bg1"/>
          </a:solidFill>
        </p:spPr>
        <p:txBody>
          <a:bodyPr wrap="none" rtlCol="0">
            <a:spAutoFit/>
          </a:bodyPr>
          <a:lstStyle/>
          <a:p>
            <a:r>
              <a:rPr lang="nb-NO" sz="1600" i="1" dirty="0" smtClean="0">
                <a:solidFill>
                  <a:schemeClr val="bg1">
                    <a:lumMod val="50000"/>
                  </a:schemeClr>
                </a:solidFill>
              </a:rPr>
              <a:t>Kartverket, 1.3. 2020</a:t>
            </a:r>
            <a:endParaRPr lang="nb-NO" sz="1600" i="1" dirty="0">
              <a:solidFill>
                <a:schemeClr val="bg1">
                  <a:lumMod val="50000"/>
                </a:schemeClr>
              </a:solidFill>
            </a:endParaRPr>
          </a:p>
        </p:txBody>
      </p:sp>
      <p:sp>
        <p:nvSpPr>
          <p:cNvPr id="5" name="Tittel 4" hidden="1"/>
          <p:cNvSpPr>
            <a:spLocks noGrp="1"/>
          </p:cNvSpPr>
          <p:nvPr>
            <p:ph type="title" idx="4294967295"/>
          </p:nvPr>
        </p:nvSpPr>
        <p:spPr/>
        <p:txBody>
          <a:bodyPr/>
          <a:lstStyle/>
          <a:p>
            <a:r>
              <a:rPr lang="nb-NO" dirty="0" smtClean="0"/>
              <a:t>Handlingsplan 2020 – tiltak Nasjonal </a:t>
            </a:r>
            <a:r>
              <a:rPr lang="nb-NO" dirty="0" err="1" smtClean="0"/>
              <a:t>geodatastrategi</a:t>
            </a:r>
            <a:endParaRPr lang="nb-NO" dirty="0"/>
          </a:p>
        </p:txBody>
      </p:sp>
    </p:spTree>
    <p:extLst>
      <p:ext uri="{BB962C8B-B14F-4D97-AF65-F5344CB8AC3E}">
        <p14:creationId xmlns:p14="http://schemas.microsoft.com/office/powerpoint/2010/main" val="394416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Oversikter</a:t>
            </a:r>
            <a:endParaRPr lang="en-GB" dirty="0"/>
          </a:p>
        </p:txBody>
      </p:sp>
      <p:sp>
        <p:nvSpPr>
          <p:cNvPr id="3" name="Plassholder for innhold 2"/>
          <p:cNvSpPr>
            <a:spLocks noGrp="1"/>
          </p:cNvSpPr>
          <p:nvPr>
            <p:ph idx="1"/>
          </p:nvPr>
        </p:nvSpPr>
        <p:spPr/>
        <p:txBody>
          <a:bodyPr/>
          <a:lstStyle/>
          <a:p>
            <a:endParaRPr lang="en-GB"/>
          </a:p>
        </p:txBody>
      </p:sp>
      <p:sp>
        <p:nvSpPr>
          <p:cNvPr id="4" name="Rektangel 3"/>
          <p:cNvSpPr/>
          <p:nvPr/>
        </p:nvSpPr>
        <p:spPr>
          <a:xfrm>
            <a:off x="0" y="0"/>
            <a:ext cx="121920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0" b="1" dirty="0" smtClean="0">
                <a:solidFill>
                  <a:schemeClr val="tx1"/>
                </a:solidFill>
              </a:rPr>
              <a:t>Oversikter </a:t>
            </a:r>
            <a:endParaRPr lang="en-GB" sz="8000" b="1" dirty="0">
              <a:solidFill>
                <a:schemeClr val="tx1"/>
              </a:solidFill>
            </a:endParaRPr>
          </a:p>
        </p:txBody>
      </p:sp>
    </p:spTree>
    <p:extLst>
      <p:ext uri="{BB962C8B-B14F-4D97-AF65-F5344CB8AC3E}">
        <p14:creationId xmlns:p14="http://schemas.microsoft.com/office/powerpoint/2010/main" val="396966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descr="Oversikt tiltak i 2020-versjonen av handlingsplanen"/>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kstSylinder 1" title="TILTAK I FØRSTE VERSJON AV HANDLINGSPLANEN">
            <a:extLst>
              <a:ext uri="{FF2B5EF4-FFF2-40B4-BE49-F238E27FC236}">
                <a16:creationId xmlns:a16="http://schemas.microsoft.com/office/drawing/2014/main" id="{8D7059FD-065F-4247-ACF4-362BE70965A3}"/>
              </a:ext>
            </a:extLst>
          </p:cNvPr>
          <p:cNvSpPr txBox="1"/>
          <p:nvPr/>
        </p:nvSpPr>
        <p:spPr>
          <a:xfrm>
            <a:off x="973726" y="347986"/>
            <a:ext cx="10284883" cy="523220"/>
          </a:xfrm>
          <a:prstGeom prst="rect">
            <a:avLst/>
          </a:prstGeom>
          <a:noFill/>
        </p:spPr>
        <p:txBody>
          <a:bodyPr wrap="square" rtlCol="0">
            <a:spAutoFit/>
          </a:bodyPr>
          <a:lstStyle/>
          <a:p>
            <a:pPr>
              <a:spcAft>
                <a:spcPts val="900"/>
              </a:spcAft>
            </a:pPr>
            <a:r>
              <a:rPr lang="nb-NO" sz="2800" b="1" dirty="0">
                <a:solidFill>
                  <a:srgbClr val="44546A"/>
                </a:solidFill>
              </a:rPr>
              <a:t>TILTAK </a:t>
            </a:r>
            <a:r>
              <a:rPr lang="nb-NO" sz="2800" b="1" dirty="0" smtClean="0">
                <a:solidFill>
                  <a:srgbClr val="44546A"/>
                </a:solidFill>
              </a:rPr>
              <a:t>2020-VERSJON </a:t>
            </a:r>
            <a:r>
              <a:rPr lang="nb-NO" sz="2800" b="1" dirty="0">
                <a:solidFill>
                  <a:srgbClr val="44546A"/>
                </a:solidFill>
              </a:rPr>
              <a:t>AV </a:t>
            </a:r>
            <a:r>
              <a:rPr lang="nb-NO" sz="2800" b="1" dirty="0" smtClean="0">
                <a:solidFill>
                  <a:srgbClr val="44546A"/>
                </a:solidFill>
              </a:rPr>
              <a:t>HANDLINGSPLANEN </a:t>
            </a:r>
            <a:endParaRPr lang="nb-NO" sz="2800" dirty="0">
              <a:solidFill>
                <a:srgbClr val="44546A"/>
              </a:solidFill>
            </a:endParaRPr>
          </a:p>
        </p:txBody>
      </p:sp>
      <p:pic>
        <p:nvPicPr>
          <p:cNvPr id="3" name="Bilde 2" descr="Tabell del 1"/>
          <p:cNvPicPr>
            <a:picLocks noChangeAspect="1"/>
          </p:cNvPicPr>
          <p:nvPr/>
        </p:nvPicPr>
        <p:blipFill>
          <a:blip r:embed="rId3"/>
          <a:stretch>
            <a:fillRect/>
          </a:stretch>
        </p:blipFill>
        <p:spPr>
          <a:xfrm>
            <a:off x="1500807" y="1021087"/>
            <a:ext cx="4286191" cy="5562416"/>
          </a:xfrm>
          <a:prstGeom prst="rect">
            <a:avLst/>
          </a:prstGeom>
        </p:spPr>
      </p:pic>
      <p:pic>
        <p:nvPicPr>
          <p:cNvPr id="4" name="Bilde 3" descr="Tabell del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6571" y="1021087"/>
            <a:ext cx="4286191" cy="5734878"/>
          </a:xfrm>
          <a:prstGeom prst="rect">
            <a:avLst/>
          </a:prstGeom>
        </p:spPr>
      </p:pic>
      <p:sp>
        <p:nvSpPr>
          <p:cNvPr id="6" name="Tittel 5" hidden="1"/>
          <p:cNvSpPr>
            <a:spLocks noGrp="1"/>
          </p:cNvSpPr>
          <p:nvPr>
            <p:ph type="title" idx="4294967295"/>
          </p:nvPr>
        </p:nvSpPr>
        <p:spPr/>
        <p:txBody>
          <a:bodyPr/>
          <a:lstStyle/>
          <a:p>
            <a:r>
              <a:rPr lang="nb-NO" dirty="0" smtClean="0"/>
              <a:t>Tiltak</a:t>
            </a:r>
            <a:r>
              <a:rPr lang="nb-NO" baseline="0" dirty="0" smtClean="0"/>
              <a:t> 2020-versjon av handlingsplanen</a:t>
            </a:r>
            <a:endParaRPr lang="nb-NO" dirty="0"/>
          </a:p>
        </p:txBody>
      </p:sp>
    </p:spTree>
    <p:extLst>
      <p:ext uri="{BB962C8B-B14F-4D97-AF65-F5344CB8AC3E}">
        <p14:creationId xmlns:p14="http://schemas.microsoft.com/office/powerpoint/2010/main" val="315795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Tabell tversgånde tiltak"/>
          <p:cNvPicPr>
            <a:picLocks noChangeAspect="1"/>
          </p:cNvPicPr>
          <p:nvPr/>
        </p:nvPicPr>
        <p:blipFill>
          <a:blip r:embed="rId2"/>
          <a:stretch>
            <a:fillRect/>
          </a:stretch>
        </p:blipFill>
        <p:spPr>
          <a:xfrm>
            <a:off x="256820" y="1825625"/>
            <a:ext cx="11487890" cy="3279775"/>
          </a:xfrm>
          <a:prstGeom prst="rect">
            <a:avLst/>
          </a:prstGeom>
          <a:ln>
            <a:noFill/>
          </a:ln>
          <a:effectLst>
            <a:outerShdw blurRad="292100" dist="139700" dir="2700000" algn="tl" rotWithShape="0">
              <a:srgbClr val="333333">
                <a:alpha val="65000"/>
              </a:srgbClr>
            </a:outerShdw>
          </a:effectLst>
        </p:spPr>
      </p:pic>
      <p:sp>
        <p:nvSpPr>
          <p:cNvPr id="6" name="TekstSylinder 5" title="TILTAK I FØRSTE VERSJON AV HANDLINGSPLANEN">
            <a:extLst>
              <a:ext uri="{FF2B5EF4-FFF2-40B4-BE49-F238E27FC236}">
                <a16:creationId xmlns:a16="http://schemas.microsoft.com/office/drawing/2014/main" id="{8D7059FD-065F-4247-ACF4-362BE70965A3}"/>
              </a:ext>
            </a:extLst>
          </p:cNvPr>
          <p:cNvSpPr txBox="1"/>
          <p:nvPr/>
        </p:nvSpPr>
        <p:spPr>
          <a:xfrm>
            <a:off x="252383" y="62343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FELLESTILTAK – TVERSGÅENDE TILTAK </a:t>
            </a:r>
            <a:endParaRPr lang="nb-NO" sz="2800" dirty="0">
              <a:solidFill>
                <a:srgbClr val="44546A"/>
              </a:solidFill>
            </a:endParaRPr>
          </a:p>
        </p:txBody>
      </p:sp>
      <p:sp>
        <p:nvSpPr>
          <p:cNvPr id="3" name="Tittel 2" hidden="1"/>
          <p:cNvSpPr>
            <a:spLocks noGrp="1"/>
          </p:cNvSpPr>
          <p:nvPr>
            <p:ph type="title"/>
          </p:nvPr>
        </p:nvSpPr>
        <p:spPr/>
        <p:txBody>
          <a:bodyPr/>
          <a:lstStyle/>
          <a:p>
            <a:r>
              <a:rPr lang="nb-NO" dirty="0" smtClean="0"/>
              <a:t>Fellestiltak – tversgående tiltak</a:t>
            </a:r>
            <a:endParaRPr lang="nb-NO" dirty="0"/>
          </a:p>
        </p:txBody>
      </p:sp>
    </p:spTree>
    <p:extLst>
      <p:ext uri="{BB962C8B-B14F-4D97-AF65-F5344CB8AC3E}">
        <p14:creationId xmlns:p14="http://schemas.microsoft.com/office/powerpoint/2010/main" val="306918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en-GB"/>
          </a:p>
        </p:txBody>
      </p:sp>
      <p:pic>
        <p:nvPicPr>
          <p:cNvPr id="6" name="Bilde 5" descr="Tabelloversikt sektortiltak"/>
          <p:cNvPicPr>
            <a:picLocks noChangeAspect="1"/>
          </p:cNvPicPr>
          <p:nvPr/>
        </p:nvPicPr>
        <p:blipFill>
          <a:blip r:embed="rId2"/>
          <a:stretch>
            <a:fillRect/>
          </a:stretch>
        </p:blipFill>
        <p:spPr>
          <a:xfrm>
            <a:off x="381626" y="1569847"/>
            <a:ext cx="11428748" cy="4895571"/>
          </a:xfrm>
          <a:prstGeom prst="rect">
            <a:avLst/>
          </a:prstGeom>
          <a:ln>
            <a:noFill/>
          </a:ln>
          <a:effectLst>
            <a:outerShdw blurRad="292100" dist="139700" dir="2700000" algn="tl" rotWithShape="0">
              <a:srgbClr val="333333">
                <a:alpha val="65000"/>
              </a:srgbClr>
            </a:outerShdw>
          </a:effectLst>
        </p:spPr>
      </p:pic>
      <p:sp>
        <p:nvSpPr>
          <p:cNvPr id="7" name="TekstSylinder 6" title="TILTAK I FØRSTE VERSJON AV HANDLINGSPLANEN">
            <a:extLst>
              <a:ext uri="{FF2B5EF4-FFF2-40B4-BE49-F238E27FC236}">
                <a16:creationId xmlns:a16="http://schemas.microsoft.com/office/drawing/2014/main" id="{8D7059FD-065F-4247-ACF4-362BE70965A3}"/>
              </a:ext>
            </a:extLst>
          </p:cNvPr>
          <p:cNvSpPr txBox="1"/>
          <p:nvPr/>
        </p:nvSpPr>
        <p:spPr>
          <a:xfrm>
            <a:off x="252383" y="62343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SEKTORTILTAK</a:t>
            </a:r>
            <a:endParaRPr lang="nb-NO" sz="2800" dirty="0">
              <a:solidFill>
                <a:srgbClr val="44546A"/>
              </a:solidFill>
            </a:endParaRPr>
          </a:p>
        </p:txBody>
      </p:sp>
      <p:sp>
        <p:nvSpPr>
          <p:cNvPr id="2" name="Tittel 1" hidden="1"/>
          <p:cNvSpPr>
            <a:spLocks noGrp="1"/>
          </p:cNvSpPr>
          <p:nvPr>
            <p:ph type="title"/>
          </p:nvPr>
        </p:nvSpPr>
        <p:spPr/>
        <p:txBody>
          <a:bodyPr/>
          <a:lstStyle/>
          <a:p>
            <a:r>
              <a:rPr lang="nb-NO" dirty="0" smtClean="0"/>
              <a:t>Sektortiltak</a:t>
            </a:r>
            <a:endParaRPr lang="nb-NO" dirty="0"/>
          </a:p>
        </p:txBody>
      </p:sp>
    </p:spTree>
    <p:extLst>
      <p:ext uri="{BB962C8B-B14F-4D97-AF65-F5344CB8AC3E}">
        <p14:creationId xmlns:p14="http://schemas.microsoft.com/office/powerpoint/2010/main" val="61689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abell over rammetiltak"/>
          <p:cNvPicPr>
            <a:picLocks noChangeAspect="1"/>
          </p:cNvPicPr>
          <p:nvPr/>
        </p:nvPicPr>
        <p:blipFill>
          <a:blip r:embed="rId2"/>
          <a:stretch>
            <a:fillRect/>
          </a:stretch>
        </p:blipFill>
        <p:spPr>
          <a:xfrm>
            <a:off x="398578" y="1825625"/>
            <a:ext cx="11394844" cy="1502711"/>
          </a:xfrm>
          <a:prstGeom prst="rect">
            <a:avLst/>
          </a:prstGeom>
          <a:ln>
            <a:noFill/>
          </a:ln>
          <a:effectLst>
            <a:outerShdw blurRad="292100" dist="139700" dir="2700000" algn="tl" rotWithShape="0">
              <a:srgbClr val="333333">
                <a:alpha val="65000"/>
              </a:srgbClr>
            </a:outerShdw>
          </a:effectLst>
        </p:spPr>
      </p:pic>
      <p:sp>
        <p:nvSpPr>
          <p:cNvPr id="8" name="TekstSylinder 7" title="TILTAK I FØRSTE VERSJON AV HANDLINGSPLANEN">
            <a:extLst>
              <a:ext uri="{FF2B5EF4-FFF2-40B4-BE49-F238E27FC236}">
                <a16:creationId xmlns:a16="http://schemas.microsoft.com/office/drawing/2014/main" id="{8D7059FD-065F-4247-ACF4-362BE70965A3}"/>
              </a:ext>
            </a:extLst>
          </p:cNvPr>
          <p:cNvSpPr txBox="1"/>
          <p:nvPr/>
        </p:nvSpPr>
        <p:spPr>
          <a:xfrm>
            <a:off x="252383" y="62343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RAMMETILTAK – METODER OG RAMMEVERK</a:t>
            </a:r>
            <a:endParaRPr lang="nb-NO" sz="2800" dirty="0">
              <a:solidFill>
                <a:srgbClr val="44546A"/>
              </a:solidFill>
            </a:endParaRPr>
          </a:p>
        </p:txBody>
      </p:sp>
      <p:sp>
        <p:nvSpPr>
          <p:cNvPr id="2" name="Tittel 1" hidden="1"/>
          <p:cNvSpPr>
            <a:spLocks noGrp="1"/>
          </p:cNvSpPr>
          <p:nvPr>
            <p:ph type="title"/>
          </p:nvPr>
        </p:nvSpPr>
        <p:spPr/>
        <p:txBody>
          <a:bodyPr/>
          <a:lstStyle/>
          <a:p>
            <a:r>
              <a:rPr lang="nb-NO" dirty="0" smtClean="0"/>
              <a:t>Rammetiltak – metoder og</a:t>
            </a:r>
            <a:r>
              <a:rPr lang="nb-NO" baseline="0" dirty="0" smtClean="0"/>
              <a:t> rammeverk</a:t>
            </a:r>
            <a:endParaRPr lang="nb-NO" dirty="0"/>
          </a:p>
        </p:txBody>
      </p:sp>
    </p:spTree>
    <p:extLst>
      <p:ext uri="{BB962C8B-B14F-4D97-AF65-F5344CB8AC3E}">
        <p14:creationId xmlns:p14="http://schemas.microsoft.com/office/powerpoint/2010/main" val="91777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Tabell som viser tiltakene til Landbruks- og matdepartementet"/>
          <p:cNvPicPr>
            <a:picLocks noChangeAspect="1"/>
          </p:cNvPicPr>
          <p:nvPr/>
        </p:nvPicPr>
        <p:blipFill>
          <a:blip r:embed="rId2"/>
          <a:stretch>
            <a:fillRect/>
          </a:stretch>
        </p:blipFill>
        <p:spPr>
          <a:xfrm>
            <a:off x="3184764" y="1382489"/>
            <a:ext cx="8407832" cy="1339919"/>
          </a:xfrm>
          <a:prstGeom prst="rect">
            <a:avLst/>
          </a:prstGeom>
        </p:spPr>
      </p:pic>
      <p:pic>
        <p:nvPicPr>
          <p:cNvPr id="5" name="Bilde 4" descr="Tiltakene som Nærings- og fiskeridepartementet har ansvar for"/>
          <p:cNvPicPr>
            <a:picLocks noChangeAspect="1"/>
          </p:cNvPicPr>
          <p:nvPr/>
        </p:nvPicPr>
        <p:blipFill>
          <a:blip r:embed="rId3"/>
          <a:stretch>
            <a:fillRect/>
          </a:stretch>
        </p:blipFill>
        <p:spPr>
          <a:xfrm>
            <a:off x="3165713" y="3025928"/>
            <a:ext cx="8426883" cy="539778"/>
          </a:xfrm>
          <a:prstGeom prst="rect">
            <a:avLst/>
          </a:prstGeom>
        </p:spPr>
      </p:pic>
      <p:pic>
        <p:nvPicPr>
          <p:cNvPr id="6" name="Bilde 5" descr="Tiltakene som olje- og eneridepartementet har ansvar for"/>
          <p:cNvPicPr>
            <a:picLocks noChangeAspect="1"/>
          </p:cNvPicPr>
          <p:nvPr/>
        </p:nvPicPr>
        <p:blipFill>
          <a:blip r:embed="rId4"/>
          <a:stretch>
            <a:fillRect/>
          </a:stretch>
        </p:blipFill>
        <p:spPr>
          <a:xfrm>
            <a:off x="3184764" y="3877618"/>
            <a:ext cx="8407832" cy="425472"/>
          </a:xfrm>
          <a:prstGeom prst="rect">
            <a:avLst/>
          </a:prstGeom>
        </p:spPr>
      </p:pic>
      <p:pic>
        <p:nvPicPr>
          <p:cNvPr id="7" name="Bilde 6" descr="Tiltakene andre aktører har ansvar for"/>
          <p:cNvPicPr>
            <a:picLocks noChangeAspect="1"/>
          </p:cNvPicPr>
          <p:nvPr/>
        </p:nvPicPr>
        <p:blipFill>
          <a:blip r:embed="rId5"/>
          <a:stretch>
            <a:fillRect/>
          </a:stretch>
        </p:blipFill>
        <p:spPr>
          <a:xfrm>
            <a:off x="3203823" y="6103645"/>
            <a:ext cx="8388781" cy="406421"/>
          </a:xfrm>
          <a:prstGeom prst="rect">
            <a:avLst/>
          </a:prstGeom>
        </p:spPr>
      </p:pic>
      <p:pic>
        <p:nvPicPr>
          <p:cNvPr id="8" name="Bilde 7" descr="Tabell som viser tiltakene Samferdselsdepartementet har snsvar for"/>
          <p:cNvPicPr>
            <a:picLocks noChangeAspect="1"/>
          </p:cNvPicPr>
          <p:nvPr/>
        </p:nvPicPr>
        <p:blipFill>
          <a:blip r:embed="rId6"/>
          <a:stretch>
            <a:fillRect/>
          </a:stretch>
        </p:blipFill>
        <p:spPr>
          <a:xfrm>
            <a:off x="3184764" y="4593883"/>
            <a:ext cx="8407832" cy="1206562"/>
          </a:xfrm>
          <a:prstGeom prst="rect">
            <a:avLst/>
          </a:prstGeom>
        </p:spPr>
      </p:pic>
      <p:sp>
        <p:nvSpPr>
          <p:cNvPr id="3" name="TekstSylinder 2"/>
          <p:cNvSpPr txBox="1"/>
          <p:nvPr/>
        </p:nvSpPr>
        <p:spPr>
          <a:xfrm>
            <a:off x="540225" y="1376252"/>
            <a:ext cx="2405743" cy="646331"/>
          </a:xfrm>
          <a:prstGeom prst="rect">
            <a:avLst/>
          </a:prstGeom>
          <a:noFill/>
        </p:spPr>
        <p:txBody>
          <a:bodyPr wrap="square" rtlCol="0">
            <a:spAutoFit/>
          </a:bodyPr>
          <a:lstStyle/>
          <a:p>
            <a:r>
              <a:rPr lang="nb-NO" dirty="0" smtClean="0"/>
              <a:t>Landbruks- og matdepartementet</a:t>
            </a:r>
            <a:endParaRPr lang="en-GB" dirty="0"/>
          </a:p>
        </p:txBody>
      </p:sp>
      <p:sp>
        <p:nvSpPr>
          <p:cNvPr id="9" name="TekstSylinder 8"/>
          <p:cNvSpPr txBox="1"/>
          <p:nvPr/>
        </p:nvSpPr>
        <p:spPr>
          <a:xfrm>
            <a:off x="540224" y="2928254"/>
            <a:ext cx="2405743" cy="646331"/>
          </a:xfrm>
          <a:prstGeom prst="rect">
            <a:avLst/>
          </a:prstGeom>
          <a:noFill/>
        </p:spPr>
        <p:txBody>
          <a:bodyPr wrap="square" rtlCol="0">
            <a:spAutoFit/>
          </a:bodyPr>
          <a:lstStyle/>
          <a:p>
            <a:r>
              <a:rPr lang="nb-NO" dirty="0" smtClean="0"/>
              <a:t>Nærings- og fiskeridepartementet</a:t>
            </a:r>
            <a:endParaRPr lang="en-GB" dirty="0"/>
          </a:p>
        </p:txBody>
      </p:sp>
      <p:sp>
        <p:nvSpPr>
          <p:cNvPr id="10" name="TekstSylinder 9"/>
          <p:cNvSpPr txBox="1"/>
          <p:nvPr/>
        </p:nvSpPr>
        <p:spPr>
          <a:xfrm>
            <a:off x="540223" y="3754733"/>
            <a:ext cx="2405743" cy="646331"/>
          </a:xfrm>
          <a:prstGeom prst="rect">
            <a:avLst/>
          </a:prstGeom>
          <a:noFill/>
        </p:spPr>
        <p:txBody>
          <a:bodyPr wrap="square" rtlCol="0">
            <a:spAutoFit/>
          </a:bodyPr>
          <a:lstStyle/>
          <a:p>
            <a:r>
              <a:rPr lang="nb-NO" dirty="0" smtClean="0"/>
              <a:t>Olje- og energidepartementet</a:t>
            </a:r>
            <a:endParaRPr lang="en-GB" dirty="0"/>
          </a:p>
        </p:txBody>
      </p:sp>
      <p:sp>
        <p:nvSpPr>
          <p:cNvPr id="11" name="TekstSylinder 10"/>
          <p:cNvSpPr txBox="1"/>
          <p:nvPr/>
        </p:nvSpPr>
        <p:spPr>
          <a:xfrm>
            <a:off x="540222" y="6106903"/>
            <a:ext cx="2405743" cy="369332"/>
          </a:xfrm>
          <a:prstGeom prst="rect">
            <a:avLst/>
          </a:prstGeom>
          <a:noFill/>
        </p:spPr>
        <p:txBody>
          <a:bodyPr wrap="square" rtlCol="0">
            <a:spAutoFit/>
          </a:bodyPr>
          <a:lstStyle/>
          <a:p>
            <a:r>
              <a:rPr lang="nb-NO" dirty="0" smtClean="0"/>
              <a:t>Andre aktører </a:t>
            </a:r>
            <a:endParaRPr lang="en-GB" dirty="0"/>
          </a:p>
        </p:txBody>
      </p:sp>
      <p:sp>
        <p:nvSpPr>
          <p:cNvPr id="12" name="TekstSylinder 11"/>
          <p:cNvSpPr txBox="1"/>
          <p:nvPr/>
        </p:nvSpPr>
        <p:spPr>
          <a:xfrm>
            <a:off x="540222" y="4884423"/>
            <a:ext cx="2405743" cy="646331"/>
          </a:xfrm>
          <a:prstGeom prst="rect">
            <a:avLst/>
          </a:prstGeom>
          <a:noFill/>
        </p:spPr>
        <p:txBody>
          <a:bodyPr wrap="square" rtlCol="0">
            <a:spAutoFit/>
          </a:bodyPr>
          <a:lstStyle/>
          <a:p>
            <a:r>
              <a:rPr lang="nb-NO" dirty="0" smtClean="0"/>
              <a:t>Samferdsels-departementet</a:t>
            </a:r>
            <a:endParaRPr lang="en-GB" dirty="0"/>
          </a:p>
        </p:txBody>
      </p:sp>
      <p:sp>
        <p:nvSpPr>
          <p:cNvPr id="14" name="TekstSylinder 13" title="TILTAK I FØRSTE VERSJON AV HANDLINGSPLANEN">
            <a:extLst>
              <a:ext uri="{FF2B5EF4-FFF2-40B4-BE49-F238E27FC236}">
                <a16:creationId xmlns:a16="http://schemas.microsoft.com/office/drawing/2014/main" id="{8D7059FD-065F-4247-ACF4-362BE70965A3}"/>
              </a:ext>
            </a:extLst>
          </p:cNvPr>
          <p:cNvSpPr txBox="1"/>
          <p:nvPr/>
        </p:nvSpPr>
        <p:spPr>
          <a:xfrm>
            <a:off x="274155" y="29421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TILTAKSOVERSIKT FORDELT PÅ ANSVARLIG DEPARTEMENT </a:t>
            </a:r>
            <a:endParaRPr lang="nb-NO" sz="2800" dirty="0">
              <a:solidFill>
                <a:srgbClr val="44546A"/>
              </a:solidFill>
            </a:endParaRPr>
          </a:p>
        </p:txBody>
      </p:sp>
      <p:sp>
        <p:nvSpPr>
          <p:cNvPr id="2" name="Tittel 1" hidden="1"/>
          <p:cNvSpPr>
            <a:spLocks noGrp="1"/>
          </p:cNvSpPr>
          <p:nvPr>
            <p:ph type="title"/>
          </p:nvPr>
        </p:nvSpPr>
        <p:spPr/>
        <p:txBody>
          <a:bodyPr/>
          <a:lstStyle/>
          <a:p>
            <a:r>
              <a:rPr lang="nb-NO" dirty="0" smtClean="0"/>
              <a:t>Tiltaksoversikt fordelt på ansvarlig departement</a:t>
            </a:r>
            <a:endParaRPr lang="nb-NO" dirty="0"/>
          </a:p>
        </p:txBody>
      </p:sp>
    </p:spTree>
    <p:extLst>
      <p:ext uri="{BB962C8B-B14F-4D97-AF65-F5344CB8AC3E}">
        <p14:creationId xmlns:p14="http://schemas.microsoft.com/office/powerpoint/2010/main" val="97393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abell tiltakene som Kommunal og moderniseringsdepartementet har ansvar for"/>
          <p:cNvPicPr>
            <a:picLocks noChangeAspect="1"/>
          </p:cNvPicPr>
          <p:nvPr/>
        </p:nvPicPr>
        <p:blipFill>
          <a:blip r:embed="rId2"/>
          <a:stretch>
            <a:fillRect/>
          </a:stretch>
        </p:blipFill>
        <p:spPr>
          <a:xfrm>
            <a:off x="3203823" y="5907703"/>
            <a:ext cx="8388781" cy="406421"/>
          </a:xfrm>
          <a:prstGeom prst="rect">
            <a:avLst/>
          </a:prstGeom>
        </p:spPr>
      </p:pic>
      <p:sp>
        <p:nvSpPr>
          <p:cNvPr id="3" name="TekstSylinder 2"/>
          <p:cNvSpPr txBox="1"/>
          <p:nvPr/>
        </p:nvSpPr>
        <p:spPr>
          <a:xfrm>
            <a:off x="540225" y="1474232"/>
            <a:ext cx="2405743" cy="369332"/>
          </a:xfrm>
          <a:prstGeom prst="rect">
            <a:avLst/>
          </a:prstGeom>
          <a:noFill/>
        </p:spPr>
        <p:txBody>
          <a:bodyPr wrap="square" rtlCol="0">
            <a:spAutoFit/>
          </a:bodyPr>
          <a:lstStyle/>
          <a:p>
            <a:r>
              <a:rPr lang="nb-NO" dirty="0" smtClean="0"/>
              <a:t>Finansdepartementet</a:t>
            </a:r>
            <a:endParaRPr lang="en-GB" dirty="0"/>
          </a:p>
        </p:txBody>
      </p:sp>
      <p:sp>
        <p:nvSpPr>
          <p:cNvPr id="9" name="TekstSylinder 8"/>
          <p:cNvSpPr txBox="1"/>
          <p:nvPr/>
        </p:nvSpPr>
        <p:spPr>
          <a:xfrm>
            <a:off x="540224" y="2002974"/>
            <a:ext cx="2405743" cy="369332"/>
          </a:xfrm>
          <a:prstGeom prst="rect">
            <a:avLst/>
          </a:prstGeom>
          <a:noFill/>
        </p:spPr>
        <p:txBody>
          <a:bodyPr wrap="square" rtlCol="0">
            <a:spAutoFit/>
          </a:bodyPr>
          <a:lstStyle/>
          <a:p>
            <a:r>
              <a:rPr lang="nb-NO" dirty="0" smtClean="0"/>
              <a:t>Justisdepartementet </a:t>
            </a:r>
            <a:endParaRPr lang="en-GB" dirty="0"/>
          </a:p>
        </p:txBody>
      </p:sp>
      <p:sp>
        <p:nvSpPr>
          <p:cNvPr id="12" name="TekstSylinder 11"/>
          <p:cNvSpPr txBox="1"/>
          <p:nvPr/>
        </p:nvSpPr>
        <p:spPr>
          <a:xfrm>
            <a:off x="540223" y="4938852"/>
            <a:ext cx="2405743" cy="923330"/>
          </a:xfrm>
          <a:prstGeom prst="rect">
            <a:avLst/>
          </a:prstGeom>
          <a:noFill/>
        </p:spPr>
        <p:txBody>
          <a:bodyPr wrap="square" rtlCol="0">
            <a:spAutoFit/>
          </a:bodyPr>
          <a:lstStyle/>
          <a:p>
            <a:r>
              <a:rPr lang="nb-NO" dirty="0" smtClean="0"/>
              <a:t>Kommunal- og moderniserings-departementet </a:t>
            </a:r>
            <a:endParaRPr lang="en-GB" dirty="0"/>
          </a:p>
        </p:txBody>
      </p:sp>
      <p:pic>
        <p:nvPicPr>
          <p:cNvPr id="20" name="Bilde 19" descr="Tabell som viser tiltakene Kommunal og moderniseringsdepartementet har ansvar for "/>
          <p:cNvPicPr>
            <a:picLocks noChangeAspect="1"/>
          </p:cNvPicPr>
          <p:nvPr/>
        </p:nvPicPr>
        <p:blipFill>
          <a:blip r:embed="rId3"/>
          <a:stretch>
            <a:fillRect/>
          </a:stretch>
        </p:blipFill>
        <p:spPr>
          <a:xfrm>
            <a:off x="3162329" y="3280653"/>
            <a:ext cx="8426883" cy="3524431"/>
          </a:xfrm>
          <a:prstGeom prst="rect">
            <a:avLst/>
          </a:prstGeom>
        </p:spPr>
      </p:pic>
      <p:pic>
        <p:nvPicPr>
          <p:cNvPr id="21" name="Bilde 20" descr="Tabell som viser tiltakene Finanadepartementet har ansvar for"/>
          <p:cNvPicPr>
            <a:picLocks noChangeAspect="1"/>
          </p:cNvPicPr>
          <p:nvPr/>
        </p:nvPicPr>
        <p:blipFill>
          <a:blip r:embed="rId4"/>
          <a:stretch>
            <a:fillRect/>
          </a:stretch>
        </p:blipFill>
        <p:spPr>
          <a:xfrm>
            <a:off x="3182834" y="1429522"/>
            <a:ext cx="8388781" cy="406421"/>
          </a:xfrm>
          <a:prstGeom prst="rect">
            <a:avLst/>
          </a:prstGeom>
        </p:spPr>
      </p:pic>
      <p:pic>
        <p:nvPicPr>
          <p:cNvPr id="22" name="Bilde 21" descr="Tabell som viser tiltakene justisdepartementet har ansvar for"/>
          <p:cNvPicPr>
            <a:picLocks noChangeAspect="1"/>
          </p:cNvPicPr>
          <p:nvPr/>
        </p:nvPicPr>
        <p:blipFill>
          <a:blip r:embed="rId5"/>
          <a:stretch>
            <a:fillRect/>
          </a:stretch>
        </p:blipFill>
        <p:spPr>
          <a:xfrm>
            <a:off x="3181380" y="2034960"/>
            <a:ext cx="8407832" cy="406421"/>
          </a:xfrm>
          <a:prstGeom prst="rect">
            <a:avLst/>
          </a:prstGeom>
        </p:spPr>
      </p:pic>
      <p:pic>
        <p:nvPicPr>
          <p:cNvPr id="23" name="Bilde 22" descr="Tabell som viser tiltakene Klima- og miljødepartementet har ansvar for "/>
          <p:cNvPicPr>
            <a:picLocks noChangeAspect="1"/>
          </p:cNvPicPr>
          <p:nvPr/>
        </p:nvPicPr>
        <p:blipFill>
          <a:blip r:embed="rId6"/>
          <a:stretch>
            <a:fillRect/>
          </a:stretch>
        </p:blipFill>
        <p:spPr>
          <a:xfrm>
            <a:off x="3181380" y="2611722"/>
            <a:ext cx="8407832" cy="533427"/>
          </a:xfrm>
          <a:prstGeom prst="rect">
            <a:avLst/>
          </a:prstGeom>
        </p:spPr>
      </p:pic>
      <p:sp>
        <p:nvSpPr>
          <p:cNvPr id="24" name="TekstSylinder 23"/>
          <p:cNvSpPr txBox="1"/>
          <p:nvPr/>
        </p:nvSpPr>
        <p:spPr>
          <a:xfrm>
            <a:off x="583764" y="2590800"/>
            <a:ext cx="2405743" cy="646331"/>
          </a:xfrm>
          <a:prstGeom prst="rect">
            <a:avLst/>
          </a:prstGeom>
          <a:noFill/>
        </p:spPr>
        <p:txBody>
          <a:bodyPr wrap="square" rtlCol="0">
            <a:spAutoFit/>
          </a:bodyPr>
          <a:lstStyle/>
          <a:p>
            <a:r>
              <a:rPr lang="nb-NO" dirty="0" smtClean="0"/>
              <a:t>Klima- og miljødepartementet </a:t>
            </a:r>
            <a:endParaRPr lang="en-GB" dirty="0"/>
          </a:p>
        </p:txBody>
      </p:sp>
      <p:sp>
        <p:nvSpPr>
          <p:cNvPr id="13" name="TekstSylinder 12" title="TILTAK I FØRSTE VERSJON AV HANDLINGSPLANEN">
            <a:extLst>
              <a:ext uri="{FF2B5EF4-FFF2-40B4-BE49-F238E27FC236}">
                <a16:creationId xmlns:a16="http://schemas.microsoft.com/office/drawing/2014/main" id="{8D7059FD-065F-4247-ACF4-362BE70965A3}"/>
              </a:ext>
            </a:extLst>
          </p:cNvPr>
          <p:cNvSpPr txBox="1"/>
          <p:nvPr/>
        </p:nvSpPr>
        <p:spPr>
          <a:xfrm>
            <a:off x="274155" y="29421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TILTAKSOVERSIKT FORDELT PÅ ANSVARLIG DEPARTEMENT </a:t>
            </a:r>
            <a:endParaRPr lang="nb-NO" sz="2800" dirty="0">
              <a:solidFill>
                <a:srgbClr val="44546A"/>
              </a:solidFill>
            </a:endParaRPr>
          </a:p>
        </p:txBody>
      </p:sp>
      <p:sp>
        <p:nvSpPr>
          <p:cNvPr id="2" name="Tittel 1" hidden="1"/>
          <p:cNvSpPr>
            <a:spLocks noGrp="1"/>
          </p:cNvSpPr>
          <p:nvPr>
            <p:ph type="title"/>
          </p:nvPr>
        </p:nvSpPr>
        <p:spPr/>
        <p:txBody>
          <a:bodyPr/>
          <a:lstStyle/>
          <a:p>
            <a:r>
              <a:rPr lang="nb-NO" dirty="0" smtClean="0"/>
              <a:t>Tiltaksoversikt</a:t>
            </a:r>
            <a:r>
              <a:rPr lang="nb-NO" baseline="0" dirty="0" smtClean="0"/>
              <a:t>  fordelt på ansvarlig departement</a:t>
            </a:r>
            <a:endParaRPr lang="nb-NO" dirty="0"/>
          </a:p>
        </p:txBody>
      </p:sp>
    </p:spTree>
    <p:extLst>
      <p:ext uri="{BB962C8B-B14F-4D97-AF65-F5344CB8AC3E}">
        <p14:creationId xmlns:p14="http://schemas.microsoft.com/office/powerpoint/2010/main" val="1140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Tabell som viser tiltakene Landbruks- og matdepartementet har ansvar for "/>
          <p:cNvPicPr>
            <a:picLocks noChangeAspect="1"/>
          </p:cNvPicPr>
          <p:nvPr/>
        </p:nvPicPr>
        <p:blipFill>
          <a:blip r:embed="rId2"/>
          <a:stretch>
            <a:fillRect/>
          </a:stretch>
        </p:blipFill>
        <p:spPr>
          <a:xfrm>
            <a:off x="3184764" y="1382489"/>
            <a:ext cx="8407832" cy="1339919"/>
          </a:xfrm>
          <a:prstGeom prst="rect">
            <a:avLst/>
          </a:prstGeom>
        </p:spPr>
      </p:pic>
      <p:pic>
        <p:nvPicPr>
          <p:cNvPr id="5" name="Bilde 4" descr="Tabell som viser tiltakene Nærings-og fiskeridepartementet har ansvar for "/>
          <p:cNvPicPr>
            <a:picLocks noChangeAspect="1"/>
          </p:cNvPicPr>
          <p:nvPr/>
        </p:nvPicPr>
        <p:blipFill>
          <a:blip r:embed="rId3"/>
          <a:stretch>
            <a:fillRect/>
          </a:stretch>
        </p:blipFill>
        <p:spPr>
          <a:xfrm>
            <a:off x="3165713" y="3025928"/>
            <a:ext cx="8426883" cy="539778"/>
          </a:xfrm>
          <a:prstGeom prst="rect">
            <a:avLst/>
          </a:prstGeom>
        </p:spPr>
      </p:pic>
      <p:pic>
        <p:nvPicPr>
          <p:cNvPr id="6" name="Bilde 5" descr="Tabell som viser tiltakene Olje- og energidepartementet har ansvar for "/>
          <p:cNvPicPr>
            <a:picLocks noChangeAspect="1"/>
          </p:cNvPicPr>
          <p:nvPr/>
        </p:nvPicPr>
        <p:blipFill>
          <a:blip r:embed="rId4"/>
          <a:stretch>
            <a:fillRect/>
          </a:stretch>
        </p:blipFill>
        <p:spPr>
          <a:xfrm>
            <a:off x="3184764" y="3877618"/>
            <a:ext cx="8407832" cy="425472"/>
          </a:xfrm>
          <a:prstGeom prst="rect">
            <a:avLst/>
          </a:prstGeom>
        </p:spPr>
      </p:pic>
      <p:pic>
        <p:nvPicPr>
          <p:cNvPr id="7" name="Bilde 6" descr="Tabell som viser tiltakene andre aktører har ansvar for"/>
          <p:cNvPicPr>
            <a:picLocks noChangeAspect="1"/>
          </p:cNvPicPr>
          <p:nvPr/>
        </p:nvPicPr>
        <p:blipFill>
          <a:blip r:embed="rId5"/>
          <a:stretch>
            <a:fillRect/>
          </a:stretch>
        </p:blipFill>
        <p:spPr>
          <a:xfrm>
            <a:off x="3203823" y="6103645"/>
            <a:ext cx="8388781" cy="406421"/>
          </a:xfrm>
          <a:prstGeom prst="rect">
            <a:avLst/>
          </a:prstGeom>
        </p:spPr>
      </p:pic>
      <p:pic>
        <p:nvPicPr>
          <p:cNvPr id="8" name="Bilde 7" descr="Tabell som viser tiltkaene Samferdselsdepartementet har ansvar for "/>
          <p:cNvPicPr>
            <a:picLocks noChangeAspect="1"/>
          </p:cNvPicPr>
          <p:nvPr/>
        </p:nvPicPr>
        <p:blipFill>
          <a:blip r:embed="rId6"/>
          <a:stretch>
            <a:fillRect/>
          </a:stretch>
        </p:blipFill>
        <p:spPr>
          <a:xfrm>
            <a:off x="3184764" y="4593883"/>
            <a:ext cx="8407832" cy="1206562"/>
          </a:xfrm>
          <a:prstGeom prst="rect">
            <a:avLst/>
          </a:prstGeom>
        </p:spPr>
      </p:pic>
      <p:sp>
        <p:nvSpPr>
          <p:cNvPr id="3" name="TekstSylinder 2"/>
          <p:cNvSpPr txBox="1"/>
          <p:nvPr/>
        </p:nvSpPr>
        <p:spPr>
          <a:xfrm>
            <a:off x="540225" y="1376252"/>
            <a:ext cx="2405743" cy="646331"/>
          </a:xfrm>
          <a:prstGeom prst="rect">
            <a:avLst/>
          </a:prstGeom>
          <a:noFill/>
        </p:spPr>
        <p:txBody>
          <a:bodyPr wrap="square" rtlCol="0">
            <a:spAutoFit/>
          </a:bodyPr>
          <a:lstStyle/>
          <a:p>
            <a:r>
              <a:rPr lang="nb-NO" dirty="0" smtClean="0"/>
              <a:t>Landbruks- og matdepartementet</a:t>
            </a:r>
            <a:endParaRPr lang="en-GB" dirty="0"/>
          </a:p>
        </p:txBody>
      </p:sp>
      <p:sp>
        <p:nvSpPr>
          <p:cNvPr id="9" name="TekstSylinder 8"/>
          <p:cNvSpPr txBox="1"/>
          <p:nvPr/>
        </p:nvSpPr>
        <p:spPr>
          <a:xfrm>
            <a:off x="540224" y="2928254"/>
            <a:ext cx="2405743" cy="646331"/>
          </a:xfrm>
          <a:prstGeom prst="rect">
            <a:avLst/>
          </a:prstGeom>
          <a:noFill/>
        </p:spPr>
        <p:txBody>
          <a:bodyPr wrap="square" rtlCol="0">
            <a:spAutoFit/>
          </a:bodyPr>
          <a:lstStyle/>
          <a:p>
            <a:r>
              <a:rPr lang="nb-NO" dirty="0" smtClean="0"/>
              <a:t>Nærings- og fiskeridepartementet</a:t>
            </a:r>
            <a:endParaRPr lang="en-GB" dirty="0"/>
          </a:p>
        </p:txBody>
      </p:sp>
      <p:sp>
        <p:nvSpPr>
          <p:cNvPr id="10" name="TekstSylinder 9"/>
          <p:cNvSpPr txBox="1"/>
          <p:nvPr/>
        </p:nvSpPr>
        <p:spPr>
          <a:xfrm>
            <a:off x="540223" y="3754733"/>
            <a:ext cx="2405743" cy="646331"/>
          </a:xfrm>
          <a:prstGeom prst="rect">
            <a:avLst/>
          </a:prstGeom>
          <a:noFill/>
        </p:spPr>
        <p:txBody>
          <a:bodyPr wrap="square" rtlCol="0">
            <a:spAutoFit/>
          </a:bodyPr>
          <a:lstStyle/>
          <a:p>
            <a:r>
              <a:rPr lang="nb-NO" dirty="0" smtClean="0"/>
              <a:t>Olje- og energidepartementet</a:t>
            </a:r>
            <a:endParaRPr lang="en-GB" dirty="0"/>
          </a:p>
        </p:txBody>
      </p:sp>
      <p:sp>
        <p:nvSpPr>
          <p:cNvPr id="11" name="TekstSylinder 10"/>
          <p:cNvSpPr txBox="1"/>
          <p:nvPr/>
        </p:nvSpPr>
        <p:spPr>
          <a:xfrm>
            <a:off x="540222" y="6106903"/>
            <a:ext cx="2405743" cy="369332"/>
          </a:xfrm>
          <a:prstGeom prst="rect">
            <a:avLst/>
          </a:prstGeom>
          <a:noFill/>
        </p:spPr>
        <p:txBody>
          <a:bodyPr wrap="square" rtlCol="0">
            <a:spAutoFit/>
          </a:bodyPr>
          <a:lstStyle/>
          <a:p>
            <a:r>
              <a:rPr lang="nb-NO" dirty="0" smtClean="0"/>
              <a:t>Andre aktører </a:t>
            </a:r>
            <a:endParaRPr lang="en-GB" dirty="0"/>
          </a:p>
        </p:txBody>
      </p:sp>
      <p:sp>
        <p:nvSpPr>
          <p:cNvPr id="12" name="TekstSylinder 11"/>
          <p:cNvSpPr txBox="1"/>
          <p:nvPr/>
        </p:nvSpPr>
        <p:spPr>
          <a:xfrm>
            <a:off x="540222" y="4884423"/>
            <a:ext cx="2405743" cy="646331"/>
          </a:xfrm>
          <a:prstGeom prst="rect">
            <a:avLst/>
          </a:prstGeom>
          <a:noFill/>
        </p:spPr>
        <p:txBody>
          <a:bodyPr wrap="square" rtlCol="0">
            <a:spAutoFit/>
          </a:bodyPr>
          <a:lstStyle/>
          <a:p>
            <a:r>
              <a:rPr lang="nb-NO" dirty="0" smtClean="0"/>
              <a:t>Samferdsels-departementet</a:t>
            </a:r>
            <a:endParaRPr lang="en-GB" dirty="0"/>
          </a:p>
        </p:txBody>
      </p:sp>
      <p:sp>
        <p:nvSpPr>
          <p:cNvPr id="14" name="TekstSylinder 13" title="TILTAK I FØRSTE VERSJON AV HANDLINGSPLANEN">
            <a:extLst>
              <a:ext uri="{FF2B5EF4-FFF2-40B4-BE49-F238E27FC236}">
                <a16:creationId xmlns:a16="http://schemas.microsoft.com/office/drawing/2014/main" id="{8D7059FD-065F-4247-ACF4-362BE70965A3}"/>
              </a:ext>
            </a:extLst>
          </p:cNvPr>
          <p:cNvSpPr txBox="1"/>
          <p:nvPr/>
        </p:nvSpPr>
        <p:spPr>
          <a:xfrm>
            <a:off x="274155" y="294214"/>
            <a:ext cx="10284883" cy="946413"/>
          </a:xfrm>
          <a:prstGeom prst="rect">
            <a:avLst/>
          </a:prstGeom>
          <a:noFill/>
        </p:spPr>
        <p:txBody>
          <a:bodyPr wrap="square" rtlCol="0">
            <a:spAutoFit/>
          </a:bodyPr>
          <a:lstStyle/>
          <a:p>
            <a:pPr>
              <a:spcAft>
                <a:spcPts val="900"/>
              </a:spcAft>
            </a:pPr>
            <a:r>
              <a:rPr lang="nb-NO" sz="2000" b="1" dirty="0" smtClean="0">
                <a:solidFill>
                  <a:srgbClr val="44546A"/>
                </a:solidFill>
              </a:rPr>
              <a:t>Nasjonal geodatastrategi – handlingsplan</a:t>
            </a:r>
          </a:p>
          <a:p>
            <a:pPr>
              <a:spcAft>
                <a:spcPts val="900"/>
              </a:spcAft>
            </a:pPr>
            <a:r>
              <a:rPr lang="nb-NO" sz="2800" b="1" dirty="0" smtClean="0">
                <a:solidFill>
                  <a:srgbClr val="44546A"/>
                </a:solidFill>
              </a:rPr>
              <a:t>TILTAKSOVERSIKT FORDELT PÅ ANSVARLIG DEPARTEMENT </a:t>
            </a:r>
            <a:endParaRPr lang="nb-NO" sz="2800" dirty="0">
              <a:solidFill>
                <a:srgbClr val="44546A"/>
              </a:solidFill>
            </a:endParaRPr>
          </a:p>
        </p:txBody>
      </p:sp>
      <p:sp>
        <p:nvSpPr>
          <p:cNvPr id="2" name="Tittel 1" hidden="1"/>
          <p:cNvSpPr>
            <a:spLocks noGrp="1"/>
          </p:cNvSpPr>
          <p:nvPr>
            <p:ph type="title"/>
          </p:nvPr>
        </p:nvSpPr>
        <p:spPr/>
        <p:txBody>
          <a:bodyPr/>
          <a:lstStyle/>
          <a:p>
            <a:r>
              <a:rPr lang="nb-NO" dirty="0" smtClean="0"/>
              <a:t>Tiltaksoversikt fordelt på ansvarlig departement</a:t>
            </a:r>
            <a:endParaRPr lang="nb-NO" dirty="0"/>
          </a:p>
        </p:txBody>
      </p:sp>
    </p:spTree>
    <p:extLst>
      <p:ext uri="{BB962C8B-B14F-4D97-AF65-F5344CB8AC3E}">
        <p14:creationId xmlns:p14="http://schemas.microsoft.com/office/powerpoint/2010/main" val="2899087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Fellestiltak</a:t>
            </a:r>
            <a:endParaRPr lang="en-GB" dirty="0"/>
          </a:p>
        </p:txBody>
      </p:sp>
      <p:sp>
        <p:nvSpPr>
          <p:cNvPr id="3" name="Plassholder for innhold 2"/>
          <p:cNvSpPr>
            <a:spLocks noGrp="1"/>
          </p:cNvSpPr>
          <p:nvPr>
            <p:ph idx="1"/>
          </p:nvPr>
        </p:nvSpPr>
        <p:spPr/>
        <p:txBody>
          <a:bodyPr/>
          <a:lstStyle/>
          <a:p>
            <a:endParaRPr lang="en-GB"/>
          </a:p>
        </p:txBody>
      </p:sp>
      <p:sp>
        <p:nvSpPr>
          <p:cNvPr id="4" name="Rektangel 3"/>
          <p:cNvSpPr/>
          <p:nvPr/>
        </p:nvSpPr>
        <p:spPr>
          <a:xfrm>
            <a:off x="0" y="0"/>
            <a:ext cx="121920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0" b="1" dirty="0" smtClean="0">
                <a:solidFill>
                  <a:schemeClr val="tx1"/>
                </a:solidFill>
              </a:rPr>
              <a:t>Fellestiltak </a:t>
            </a:r>
            <a:endParaRPr lang="en-GB" sz="8000" b="1" dirty="0">
              <a:solidFill>
                <a:schemeClr val="tx1"/>
              </a:solidFill>
            </a:endParaRPr>
          </a:p>
        </p:txBody>
      </p:sp>
    </p:spTree>
    <p:extLst>
      <p:ext uri="{BB962C8B-B14F-4D97-AF65-F5344CB8AC3E}">
        <p14:creationId xmlns:p14="http://schemas.microsoft.com/office/powerpoint/2010/main" val="1011920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3" name="Pil ned 2" descr="Pil" title="Pil"/>
          <p:cNvSpPr/>
          <p:nvPr/>
        </p:nvSpPr>
        <p:spPr>
          <a:xfrm>
            <a:off x="6069101"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Pil ned 3" descr="Pil" title="Pil"/>
          <p:cNvSpPr/>
          <p:nvPr/>
        </p:nvSpPr>
        <p:spPr>
          <a:xfrm>
            <a:off x="9855199"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 name="Pil ned 4" descr="Pil" title="Pil"/>
          <p:cNvSpPr/>
          <p:nvPr/>
        </p:nvSpPr>
        <p:spPr>
          <a:xfrm>
            <a:off x="7291094"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 name="Pil ned 5" descr="Pil" title="Pil"/>
          <p:cNvSpPr/>
          <p:nvPr/>
        </p:nvSpPr>
        <p:spPr>
          <a:xfrm>
            <a:off x="8553813"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TekstSylinder 6">
            <a:extLst>
              <a:ext uri="{FF2B5EF4-FFF2-40B4-BE49-F238E27FC236}">
                <a16:creationId xmlns:a16="http://schemas.microsoft.com/office/drawing/2014/main" id="{ECED4734-2A59-4D17-874E-371F2221B3BF}"/>
              </a:ext>
            </a:extLst>
          </p:cNvPr>
          <p:cNvSpPr txBox="1"/>
          <p:nvPr/>
        </p:nvSpPr>
        <p:spPr>
          <a:xfrm>
            <a:off x="1127876" y="775565"/>
            <a:ext cx="5402233" cy="5570756"/>
          </a:xfrm>
          <a:prstGeom prst="rect">
            <a:avLst/>
          </a:prstGeom>
          <a:noFill/>
        </p:spPr>
        <p:txBody>
          <a:bodyPr wrap="square" rtlCol="0">
            <a:spAutoFit/>
          </a:bodyPr>
          <a:lstStyle/>
          <a:p>
            <a:r>
              <a:rPr lang="nb-NO" b="1" dirty="0">
                <a:solidFill>
                  <a:srgbClr val="5B9BD5">
                    <a:lumMod val="75000"/>
                  </a:srgbClr>
                </a:solidFill>
              </a:rPr>
              <a:t>TILTAK 1: </a:t>
            </a:r>
            <a:endParaRPr lang="nb-NO" dirty="0">
              <a:solidFill>
                <a:srgbClr val="5B9BD5">
                  <a:lumMod val="75000"/>
                </a:srgbClr>
              </a:solidFill>
            </a:endParaRPr>
          </a:p>
          <a:p>
            <a:r>
              <a:rPr lang="nb-NO" b="1" dirty="0">
                <a:solidFill>
                  <a:srgbClr val="44546A"/>
                </a:solidFill>
              </a:rPr>
              <a:t>IDENTIFISERE KJERNEDATASETT I INFRASTRUKTUREN </a:t>
            </a:r>
            <a:endParaRPr lang="nb-NO" dirty="0">
              <a:solidFill>
                <a:srgbClr val="44546A"/>
              </a:solidFill>
            </a:endParaRPr>
          </a:p>
          <a:p>
            <a:endParaRPr lang="nb-NO" sz="1600" dirty="0">
              <a:solidFill>
                <a:srgbClr val="44546A"/>
              </a:solidFill>
            </a:endParaRPr>
          </a:p>
          <a:p>
            <a:r>
              <a:rPr lang="nb-NO" sz="1600" dirty="0">
                <a:solidFill>
                  <a:srgbClr val="44546A"/>
                </a:solidFill>
              </a:rPr>
              <a:t>De viktigste dataene – det vi kan kalle kjernedatasettene – er fundamentet for hele infrastrukturen, og fordrer store ressurser å etablere, drifte og vedlikeholde.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Utarbeide en nasjonal oversikt for datasett som er kritiske for </a:t>
            </a:r>
            <a:r>
              <a:rPr lang="nb-NO" sz="1600" dirty="0" smtClean="0">
                <a:solidFill>
                  <a:srgbClr val="44546A"/>
                </a:solidFill>
              </a:rPr>
              <a:t>oppgaver </a:t>
            </a:r>
            <a:r>
              <a:rPr lang="nb-NO" sz="1600" dirty="0">
                <a:solidFill>
                  <a:srgbClr val="44546A"/>
                </a:solidFill>
              </a:rPr>
              <a:t>og utfordringer i samfunnet. Oversikten skal være underlag for oppfølging av strategiens delmål og angi status med hensyn til utfordringer og gap.</a:t>
            </a:r>
          </a:p>
          <a:p>
            <a:pPr marL="285750" indent="-285750">
              <a:buFont typeface="Arial" panose="020B0604020202020204" pitchFamily="34" charset="0"/>
              <a:buChar char="•"/>
            </a:pPr>
            <a:r>
              <a:rPr lang="nb-NO" sz="1600" dirty="0">
                <a:solidFill>
                  <a:srgbClr val="44546A"/>
                </a:solidFill>
              </a:rPr>
              <a:t>Kartlegge om datasettene er faglig og tematisk tilrettelagt for bruk og understøtter forvaltningens, innbyggernes og næringslivets behov. </a:t>
            </a:r>
          </a:p>
          <a:p>
            <a:pPr marL="285750" indent="-285750">
              <a:buFont typeface="Arial" panose="020B0604020202020204" pitchFamily="34" charset="0"/>
              <a:buChar char="•"/>
            </a:pPr>
            <a:r>
              <a:rPr lang="nb-NO" sz="1600" dirty="0">
                <a:solidFill>
                  <a:srgbClr val="44546A"/>
                </a:solidFill>
              </a:rPr>
              <a:t>Bruksmønster og behov skal kartlegges sektorvis, ved å få fram behovene innen de enkelte departementenes og underliggende etaters ansvarsområder. </a:t>
            </a:r>
            <a:r>
              <a:rPr lang="nb-NO" sz="1600" dirty="0">
                <a:solidFill>
                  <a:srgbClr val="FF0000"/>
                </a:solidFill>
              </a:rPr>
              <a:t> </a:t>
            </a:r>
          </a:p>
          <a:p>
            <a:endParaRPr lang="nb-NO" sz="1600" dirty="0">
              <a:solidFill>
                <a:srgbClr val="44546A"/>
              </a:solidFill>
            </a:endParaRPr>
          </a:p>
          <a:p>
            <a:r>
              <a:rPr lang="nb-NO" sz="1600" b="1" dirty="0">
                <a:solidFill>
                  <a:srgbClr val="5B9BD5">
                    <a:lumMod val="75000"/>
                  </a:srgbClr>
                </a:solidFill>
              </a:rPr>
              <a:t>Gjennomføring: 2019 -2020 – deretter løpende </a:t>
            </a:r>
          </a:p>
          <a:p>
            <a:r>
              <a:rPr lang="nb-NO" sz="1600" b="1" dirty="0">
                <a:solidFill>
                  <a:srgbClr val="5B9BD5">
                    <a:lumMod val="75000"/>
                  </a:srgbClr>
                </a:solidFill>
              </a:rPr>
              <a:t>Ansvarlig: Kartverket</a:t>
            </a:r>
          </a:p>
          <a:p>
            <a:r>
              <a:rPr lang="nb-NO" sz="1600" b="1" dirty="0">
                <a:solidFill>
                  <a:srgbClr val="5B9BD5">
                    <a:lumMod val="75000"/>
                  </a:srgbClr>
                </a:solidFill>
              </a:rPr>
              <a:t>Medvirkende: Aktører i offentlig og privat sektor</a:t>
            </a:r>
          </a:p>
          <a:p>
            <a:r>
              <a:rPr lang="nb-NO" sz="1600" b="1" dirty="0">
                <a:solidFill>
                  <a:srgbClr val="5B9BD5">
                    <a:lumMod val="75000"/>
                  </a:srgbClr>
                </a:solidFill>
              </a:rPr>
              <a:t>Delmål: 1.1, 1.2, 2.1, 3.1, 3.2 …</a:t>
            </a:r>
            <a:endParaRPr lang="nb-NO" sz="1600" dirty="0">
              <a:solidFill>
                <a:prstClr val="black"/>
              </a:solidFill>
            </a:endParaRPr>
          </a:p>
        </p:txBody>
      </p:sp>
      <p:pic>
        <p:nvPicPr>
          <p:cNvPr id="8" name="Plassholder for innhold 14" descr="Bilde av geonorge - temainndeling" title="Bilde av geonorge - temainndel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6878" y="1742752"/>
            <a:ext cx="4283812" cy="2409644"/>
          </a:xfrm>
          <a:prstGeom prst="rect">
            <a:avLst/>
          </a:prstGeom>
          <a:ln>
            <a:noFill/>
          </a:ln>
          <a:effectLst>
            <a:outerShdw blurRad="292100" dist="139700" dir="2700000" algn="tl" rotWithShape="0">
              <a:srgbClr val="333333">
                <a:alpha val="65000"/>
              </a:srgbClr>
            </a:outerShdw>
          </a:effectLst>
        </p:spPr>
      </p:pic>
      <p:sp>
        <p:nvSpPr>
          <p:cNvPr id="9" name="Tittel 8" hidden="1"/>
          <p:cNvSpPr>
            <a:spLocks noGrp="1"/>
          </p:cNvSpPr>
          <p:nvPr>
            <p:ph type="title" idx="4294967295"/>
          </p:nvPr>
        </p:nvSpPr>
        <p:spPr/>
        <p:txBody>
          <a:bodyPr/>
          <a:lstStyle/>
          <a:p>
            <a:r>
              <a:rPr lang="nb-NO" dirty="0" smtClean="0"/>
              <a:t>Tiltak 1</a:t>
            </a:r>
            <a:endParaRPr lang="nb-NO" dirty="0"/>
          </a:p>
        </p:txBody>
      </p:sp>
    </p:spTree>
    <p:extLst>
      <p:ext uri="{BB962C8B-B14F-4D97-AF65-F5344CB8AC3E}">
        <p14:creationId xmlns:p14="http://schemas.microsoft.com/office/powerpoint/2010/main" val="175794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5487" y="1334609"/>
            <a:ext cx="10013415" cy="2356041"/>
          </a:xfrm>
        </p:spPr>
        <p:txBody>
          <a:bodyPr>
            <a:normAutofit fontScale="90000"/>
          </a:bodyPr>
          <a:lstStyle/>
          <a:p>
            <a:pPr algn="ctr"/>
            <a:r>
              <a:rPr lang="nb-NO" sz="4800" b="1" i="1" dirty="0" smtClean="0">
                <a:solidFill>
                  <a:schemeClr val="accent1"/>
                </a:solidFill>
              </a:rPr>
              <a:t>Strategi – 2019-2025</a:t>
            </a:r>
            <a:br>
              <a:rPr lang="nb-NO" sz="4800" b="1" i="1" dirty="0" smtClean="0">
                <a:solidFill>
                  <a:schemeClr val="accent1"/>
                </a:solidFill>
              </a:rPr>
            </a:br>
            <a:r>
              <a:rPr lang="nb-NO" sz="4800" b="1" i="1" dirty="0" smtClean="0">
                <a:solidFill>
                  <a:schemeClr val="accent1"/>
                </a:solidFill>
              </a:rPr>
              <a:t/>
            </a:r>
            <a:br>
              <a:rPr lang="nb-NO" sz="4800" b="1" i="1" dirty="0" smtClean="0">
                <a:solidFill>
                  <a:schemeClr val="accent1"/>
                </a:solidFill>
              </a:rPr>
            </a:br>
            <a:r>
              <a:rPr lang="nb-NO" sz="4800" b="1" i="1" dirty="0" smtClean="0">
                <a:solidFill>
                  <a:schemeClr val="accent1"/>
                </a:solidFill>
              </a:rPr>
              <a:t>«Norge skal være ledende i bruk av geografisk informasjon» </a:t>
            </a:r>
            <a:endParaRPr lang="en-GB" sz="4800" b="1" i="1" dirty="0">
              <a:solidFill>
                <a:schemeClr val="accent1"/>
              </a:solidFill>
            </a:endParaRPr>
          </a:p>
        </p:txBody>
      </p:sp>
    </p:spTree>
    <p:extLst>
      <p:ext uri="{BB962C8B-B14F-4D97-AF65-F5344CB8AC3E}">
        <p14:creationId xmlns:p14="http://schemas.microsoft.com/office/powerpoint/2010/main" val="203426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l ned 2" descr="Pil" title="Pil"/>
          <p:cNvSpPr/>
          <p:nvPr/>
        </p:nvSpPr>
        <p:spPr>
          <a:xfrm>
            <a:off x="8758093" y="5389887"/>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4" name="Bilde 3"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8234" y="5701957"/>
            <a:ext cx="5227584" cy="496360"/>
          </a:xfrm>
          <a:prstGeom prst="rect">
            <a:avLst/>
          </a:prstGeom>
        </p:spPr>
      </p:pic>
      <p:sp>
        <p:nvSpPr>
          <p:cNvPr id="5" name="TekstSylinder 4">
            <a:extLst>
              <a:ext uri="{FF2B5EF4-FFF2-40B4-BE49-F238E27FC236}">
                <a16:creationId xmlns:a16="http://schemas.microsoft.com/office/drawing/2014/main" id="{97ED78E9-4A80-47AD-AB6E-11F07ABE65BA}"/>
              </a:ext>
            </a:extLst>
          </p:cNvPr>
          <p:cNvSpPr txBox="1"/>
          <p:nvPr/>
        </p:nvSpPr>
        <p:spPr>
          <a:xfrm>
            <a:off x="1154544" y="603849"/>
            <a:ext cx="6589281" cy="6162969"/>
          </a:xfrm>
          <a:prstGeom prst="rect">
            <a:avLst/>
          </a:prstGeom>
          <a:noFill/>
        </p:spPr>
        <p:txBody>
          <a:bodyPr wrap="square" rtlCol="0">
            <a:spAutoFit/>
          </a:bodyPr>
          <a:lstStyle/>
          <a:p>
            <a:r>
              <a:rPr lang="nb-NO" b="1" dirty="0">
                <a:solidFill>
                  <a:srgbClr val="5B9BD5">
                    <a:lumMod val="75000"/>
                  </a:srgbClr>
                </a:solidFill>
              </a:rPr>
              <a:t>TILTAK 3: </a:t>
            </a:r>
            <a:endParaRPr lang="nb-NO" dirty="0">
              <a:solidFill>
                <a:srgbClr val="5B9BD5">
                  <a:lumMod val="75000"/>
                </a:srgbClr>
              </a:solidFill>
            </a:endParaRPr>
          </a:p>
          <a:p>
            <a:r>
              <a:rPr lang="nb-NO" b="1" dirty="0">
                <a:solidFill>
                  <a:srgbClr val="44546A"/>
                </a:solidFill>
              </a:rPr>
              <a:t>HEVE KVALITETEN PÅ DET OFFENTLIGE KARTGRUNNLAGET (DOK)</a:t>
            </a:r>
            <a:br>
              <a:rPr lang="nb-NO" b="1" dirty="0">
                <a:solidFill>
                  <a:srgbClr val="44546A"/>
                </a:solidFill>
              </a:rPr>
            </a:br>
            <a:endParaRPr lang="nb-NO" b="1" dirty="0">
              <a:solidFill>
                <a:srgbClr val="44546A"/>
              </a:solidFill>
            </a:endParaRPr>
          </a:p>
          <a:p>
            <a:r>
              <a:rPr lang="nb-NO" sz="1600" dirty="0">
                <a:solidFill>
                  <a:srgbClr val="44546A"/>
                </a:solidFill>
              </a:rPr>
              <a:t>Tilrettelagte, relevante og kvalitetssikrede geodata skal understøtte prioriterte samfunnsprosesser i kommuner, på fylkesnivå og nasjonalt. En satsing i regi av nasjonale etater og kommuner som produserer prioriterte geodata er nødvendig for å dekke behovet. Det foreligger en omforent plan for dette arbeidet.</a:t>
            </a:r>
            <a:br>
              <a:rPr lang="nb-NO" sz="1600" dirty="0">
                <a:solidFill>
                  <a:srgbClr val="44546A"/>
                </a:solidFill>
              </a:rPr>
            </a:br>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Sikre et relevant og kvalitetssikret kunnskapsgrunnlag og bidra til økt bruk av dette. Kvaliteten heves gjennom å forbedre dekning, innhold og tilrettelegge for et klarere budskap. </a:t>
            </a:r>
          </a:p>
          <a:p>
            <a:pPr marL="285750" indent="-285750">
              <a:buFont typeface="Arial" panose="020B0604020202020204" pitchFamily="34" charset="0"/>
              <a:buChar char="•"/>
            </a:pPr>
            <a:r>
              <a:rPr lang="nb-NO" sz="1600" dirty="0">
                <a:solidFill>
                  <a:srgbClr val="44546A"/>
                </a:solidFill>
              </a:rPr>
              <a:t>Tydeliggjøre bruksområdet for de ulike datasettene (nasjonal/kommunal saksbehandling) og bidra til økt bruk av disse.</a:t>
            </a:r>
          </a:p>
          <a:p>
            <a:pPr marL="285750" indent="-285750">
              <a:buFont typeface="Arial" panose="020B0604020202020204" pitchFamily="34" charset="0"/>
              <a:buChar char="•"/>
            </a:pPr>
            <a:r>
              <a:rPr lang="nb-NO" sz="1600" dirty="0">
                <a:solidFill>
                  <a:srgbClr val="44546A"/>
                </a:solidFill>
              </a:rPr>
              <a:t>Utvikle gode rutiner for utveksling av data mellom forvaltningsnivåer og gjøre lokale data mer tilgjengelige. </a:t>
            </a:r>
          </a:p>
          <a:p>
            <a:endParaRPr lang="nb-NO" sz="1600" b="1" dirty="0">
              <a:solidFill>
                <a:srgbClr val="5B9BD5">
                  <a:lumMod val="75000"/>
                </a:srgbClr>
              </a:solidFill>
            </a:endParaRPr>
          </a:p>
          <a:p>
            <a:r>
              <a:rPr lang="nb-NO" sz="1600" b="1" dirty="0">
                <a:solidFill>
                  <a:srgbClr val="5B9BD5">
                    <a:lumMod val="75000"/>
                  </a:srgbClr>
                </a:solidFill>
              </a:rPr>
              <a:t>Gjennomføring</a:t>
            </a:r>
            <a:r>
              <a:rPr lang="nb-NO" sz="1600" b="1">
                <a:solidFill>
                  <a:srgbClr val="5B9BD5">
                    <a:lumMod val="75000"/>
                  </a:srgbClr>
                </a:solidFill>
              </a:rPr>
              <a:t>: </a:t>
            </a:r>
            <a:r>
              <a:rPr lang="nb-NO" sz="1600" b="1" smtClean="0">
                <a:solidFill>
                  <a:srgbClr val="5B9BD5">
                    <a:lumMod val="75000"/>
                  </a:srgbClr>
                </a:solidFill>
              </a:rPr>
              <a:t>2019-2020</a:t>
            </a:r>
            <a:endParaRPr lang="nb-NO" sz="1600" b="1" dirty="0">
              <a:solidFill>
                <a:srgbClr val="5B9BD5">
                  <a:lumMod val="75000"/>
                </a:srgbClr>
              </a:solidFill>
            </a:endParaRPr>
          </a:p>
          <a:p>
            <a:r>
              <a:rPr lang="nb-NO" sz="1600" b="1" dirty="0">
                <a:solidFill>
                  <a:srgbClr val="5B9BD5">
                    <a:lumMod val="75000"/>
                  </a:srgbClr>
                </a:solidFill>
              </a:rPr>
              <a:t>Ansvarlig: KMD og Kartverket</a:t>
            </a:r>
          </a:p>
          <a:p>
            <a:pPr>
              <a:lnSpc>
                <a:spcPct val="107000"/>
              </a:lnSpc>
              <a:spcAft>
                <a:spcPts val="0"/>
              </a:spcAft>
            </a:pPr>
            <a:r>
              <a:rPr lang="nb-NO" sz="1600" b="1" dirty="0">
                <a:solidFill>
                  <a:srgbClr val="5B9BD5">
                    <a:lumMod val="75000"/>
                  </a:srgbClr>
                </a:solidFill>
              </a:rPr>
              <a:t>Medvirkende: Avinor, Bane NOR, </a:t>
            </a:r>
            <a:r>
              <a:rPr lang="nb-NO" sz="1600" b="1" dirty="0" err="1">
                <a:solidFill>
                  <a:srgbClr val="5B9BD5">
                    <a:lumMod val="75000"/>
                  </a:srgbClr>
                </a:solidFill>
              </a:rPr>
              <a:t>Dir</a:t>
            </a:r>
            <a:r>
              <a:rPr lang="nb-NO" sz="1600" b="1" dirty="0">
                <a:solidFill>
                  <a:srgbClr val="5B9BD5">
                    <a:lumMod val="75000"/>
                  </a:srgbClr>
                </a:solidFill>
              </a:rPr>
              <a:t> for mineralforvaltning, </a:t>
            </a:r>
          </a:p>
          <a:p>
            <a:pPr>
              <a:lnSpc>
                <a:spcPct val="107000"/>
              </a:lnSpc>
              <a:spcAft>
                <a:spcPts val="0"/>
              </a:spcAft>
            </a:pPr>
            <a:r>
              <a:rPr lang="nb-NO" sz="1600" b="1" dirty="0">
                <a:solidFill>
                  <a:srgbClr val="5B9BD5">
                    <a:lumMod val="75000"/>
                  </a:srgbClr>
                </a:solidFill>
              </a:rPr>
              <a:t>DSB, Fiskeridir, Forsvarsbygg, </a:t>
            </a:r>
            <a:r>
              <a:rPr lang="nb-NO" sz="1600" b="1" dirty="0" err="1">
                <a:solidFill>
                  <a:srgbClr val="5B9BD5">
                    <a:lumMod val="75000"/>
                  </a:srgbClr>
                </a:solidFill>
              </a:rPr>
              <a:t>Havforskningsinst</a:t>
            </a:r>
            <a:r>
              <a:rPr lang="nb-NO" sz="1600" b="1" dirty="0">
                <a:solidFill>
                  <a:srgbClr val="5B9BD5">
                    <a:lumMod val="75000"/>
                  </a:srgbClr>
                </a:solidFill>
              </a:rPr>
              <a:t>, </a:t>
            </a:r>
          </a:p>
          <a:p>
            <a:pPr>
              <a:lnSpc>
                <a:spcPct val="107000"/>
              </a:lnSpc>
              <a:spcAft>
                <a:spcPts val="0"/>
              </a:spcAft>
            </a:pPr>
            <a:r>
              <a:rPr lang="nb-NO" sz="1600" b="1" dirty="0">
                <a:solidFill>
                  <a:srgbClr val="5B9BD5">
                    <a:lumMod val="75000"/>
                  </a:srgbClr>
                </a:solidFill>
              </a:rPr>
              <a:t>Kystverket, </a:t>
            </a:r>
            <a:r>
              <a:rPr lang="nb-NO" sz="1600" b="1" dirty="0" err="1">
                <a:solidFill>
                  <a:srgbClr val="5B9BD5">
                    <a:lumMod val="75000"/>
                  </a:srgbClr>
                </a:solidFill>
              </a:rPr>
              <a:t>Landbruksdir</a:t>
            </a:r>
            <a:r>
              <a:rPr lang="nb-NO" sz="1600" b="1" dirty="0">
                <a:solidFill>
                  <a:srgbClr val="5B9BD5">
                    <a:lumMod val="75000"/>
                  </a:srgbClr>
                </a:solidFill>
              </a:rPr>
              <a:t>, Miljødir, NGU, NVE, NIBIO, </a:t>
            </a:r>
          </a:p>
          <a:p>
            <a:pPr>
              <a:lnSpc>
                <a:spcPct val="107000"/>
              </a:lnSpc>
              <a:spcAft>
                <a:spcPts val="0"/>
              </a:spcAft>
            </a:pPr>
            <a:r>
              <a:rPr lang="nb-NO" sz="1600" b="1" dirty="0">
                <a:solidFill>
                  <a:srgbClr val="5B9BD5">
                    <a:lumMod val="75000"/>
                  </a:srgbClr>
                </a:solidFill>
              </a:rPr>
              <a:t>Riksantikvaren, SVV, Statnett, SSB</a:t>
            </a:r>
          </a:p>
          <a:p>
            <a:r>
              <a:rPr lang="nb-NO" sz="1600" b="1" dirty="0">
                <a:solidFill>
                  <a:srgbClr val="5B9BD5">
                    <a:lumMod val="75000"/>
                  </a:srgbClr>
                </a:solidFill>
              </a:rPr>
              <a:t>Delmål: 1.1 1.2, 2.1, 3.1, 3.2</a:t>
            </a:r>
          </a:p>
        </p:txBody>
      </p:sp>
      <p:pic>
        <p:nvPicPr>
          <p:cNvPr id="6" name="Bilde 5" descr="Bilde av temakart  - ras og flom" title="Bilde av temakart  - ras og flo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0169" y="1946408"/>
            <a:ext cx="2818204" cy="2491760"/>
          </a:xfrm>
          <a:prstGeom prst="rect">
            <a:avLst/>
          </a:prstGeom>
        </p:spPr>
      </p:pic>
      <p:sp>
        <p:nvSpPr>
          <p:cNvPr id="8" name="Pil ned 7" descr="Pil" title="Pil"/>
          <p:cNvSpPr/>
          <p:nvPr/>
        </p:nvSpPr>
        <p:spPr>
          <a:xfrm>
            <a:off x="6563996" y="542362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3</a:t>
            </a:r>
            <a:endParaRPr lang="nb-NO" dirty="0"/>
          </a:p>
        </p:txBody>
      </p:sp>
    </p:spTree>
    <p:extLst>
      <p:ext uri="{BB962C8B-B14F-4D97-AF65-F5344CB8AC3E}">
        <p14:creationId xmlns:p14="http://schemas.microsoft.com/office/powerpoint/2010/main" val="42895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hidden="1"/>
          <p:cNvSpPr>
            <a:spLocks noGrp="1"/>
          </p:cNvSpPr>
          <p:nvPr>
            <p:ph type="title"/>
          </p:nvPr>
        </p:nvSpPr>
        <p:spPr/>
        <p:txBody>
          <a:bodyPr/>
          <a:lstStyle/>
          <a:p>
            <a:r>
              <a:rPr lang="nb-NO" dirty="0" smtClean="0"/>
              <a:t>Tiltak</a:t>
            </a:r>
            <a:r>
              <a:rPr lang="nb-NO" baseline="0" dirty="0" smtClean="0"/>
              <a:t> 4</a:t>
            </a:r>
            <a:endParaRPr lang="nb-NO" dirty="0"/>
          </a:p>
        </p:txBody>
      </p:sp>
      <p:sp>
        <p:nvSpPr>
          <p:cNvPr id="5" name="Alternativ prosess 4" descr="Bakgrunnsfarge" title="Bakgrunnsfarge"/>
          <p:cNvSpPr/>
          <p:nvPr/>
        </p:nvSpPr>
        <p:spPr>
          <a:xfrm>
            <a:off x="769815" y="297311"/>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b="1" dirty="0">
              <a:solidFill>
                <a:srgbClr val="5B9BD5">
                  <a:lumMod val="75000"/>
                </a:srgbClr>
              </a:solidFill>
            </a:endParaRPr>
          </a:p>
        </p:txBody>
      </p:sp>
      <p:sp>
        <p:nvSpPr>
          <p:cNvPr id="4" name="Pil ned 3" descr="Pil" title="Pil"/>
          <p:cNvSpPr/>
          <p:nvPr/>
        </p:nvSpPr>
        <p:spPr>
          <a:xfrm>
            <a:off x="9344879" y="5476676"/>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786619"/>
            <a:ext cx="5227584" cy="496360"/>
          </a:xfrm>
          <a:prstGeom prst="rect">
            <a:avLst/>
          </a:prstGeom>
        </p:spPr>
      </p:pic>
      <p:sp>
        <p:nvSpPr>
          <p:cNvPr id="3" name="TekstSylinder 2">
            <a:extLst>
              <a:ext uri="{FF2B5EF4-FFF2-40B4-BE49-F238E27FC236}">
                <a16:creationId xmlns:a16="http://schemas.microsoft.com/office/drawing/2014/main" id="{73D6D511-DAE7-46E7-B154-EED031AE28CA}"/>
              </a:ext>
            </a:extLst>
          </p:cNvPr>
          <p:cNvSpPr txBox="1"/>
          <p:nvPr/>
        </p:nvSpPr>
        <p:spPr>
          <a:xfrm>
            <a:off x="1213576" y="499345"/>
            <a:ext cx="7049266" cy="5816977"/>
          </a:xfrm>
          <a:prstGeom prst="rect">
            <a:avLst/>
          </a:prstGeom>
          <a:noFill/>
        </p:spPr>
        <p:txBody>
          <a:bodyPr wrap="square" rtlCol="0">
            <a:spAutoFit/>
          </a:bodyPr>
          <a:lstStyle/>
          <a:p>
            <a:r>
              <a:rPr lang="nb-NO" b="1" dirty="0">
                <a:solidFill>
                  <a:srgbClr val="5B9BD5">
                    <a:lumMod val="75000"/>
                  </a:srgbClr>
                </a:solidFill>
              </a:rPr>
              <a:t>TILTAK 4: </a:t>
            </a:r>
            <a:endParaRPr lang="nb-NO" dirty="0">
              <a:solidFill>
                <a:srgbClr val="5B9BD5">
                  <a:lumMod val="75000"/>
                </a:srgbClr>
              </a:solidFill>
            </a:endParaRPr>
          </a:p>
          <a:p>
            <a:r>
              <a:rPr lang="nb-NO" b="1" dirty="0">
                <a:solidFill>
                  <a:srgbClr val="44546A"/>
                </a:solidFill>
              </a:rPr>
              <a:t>ETABLERE PROGRAM FOR KVALITETSHEVING AV MATRIKKELEN</a:t>
            </a:r>
            <a:endParaRPr lang="nb-NO" dirty="0">
              <a:solidFill>
                <a:srgbClr val="44546A"/>
              </a:solidFill>
            </a:endParaRPr>
          </a:p>
          <a:p>
            <a:endParaRPr lang="nb-NO" sz="1600" dirty="0">
              <a:solidFill>
                <a:srgbClr val="44546A"/>
              </a:solidFill>
            </a:endParaRPr>
          </a:p>
          <a:p>
            <a:r>
              <a:rPr lang="nb-NO" sz="1600" dirty="0">
                <a:solidFill>
                  <a:srgbClr val="44546A"/>
                </a:solidFill>
              </a:rPr>
              <a:t>Matrikkelen er en nasjonal felleskomponent og ett av tre basis registre i Norge på lik linje med folkeregistret og enhetsregistret. Matrikkelen inneholder informasjon om matrikkelenheter (eiendom), bygninger og adresser. Mange offentlige etater er     avhengige av høy datakvalitet, fullstendighet og ensartethet. Det er betydelig behov for kvalitetsheving av eksisterende data i registeret, og å sikre at ny informasjon er komplett og oppfyller gjeldende kvalitetskrav.</a:t>
            </a:r>
          </a:p>
          <a:p>
            <a:pPr marL="285750" lvl="0" indent="-285750">
              <a:buFont typeface="Arial" panose="020B0604020202020204" pitchFamily="34" charset="0"/>
              <a:buChar char="•"/>
            </a:pPr>
            <a:r>
              <a:rPr lang="nb-NO" sz="1600" dirty="0">
                <a:solidFill>
                  <a:srgbClr val="44546A"/>
                </a:solidFill>
              </a:rPr>
              <a:t>Etablere en overordnet kvalitetsstrategi for å ivareta prioriterte behov gjennom god dialog med interessentene</a:t>
            </a:r>
          </a:p>
          <a:p>
            <a:pPr marL="285750" lvl="0" indent="-285750">
              <a:buFont typeface="Arial" panose="020B0604020202020204" pitchFamily="34" charset="0"/>
              <a:buChar char="•"/>
            </a:pPr>
            <a:r>
              <a:rPr lang="nb-NO" sz="1600" dirty="0">
                <a:solidFill>
                  <a:srgbClr val="44546A"/>
                </a:solidFill>
              </a:rPr>
              <a:t>Tiltak for forbedring av eksisterende og ny informasjon i matrikkelen</a:t>
            </a:r>
          </a:p>
          <a:p>
            <a:pPr marL="285750" lvl="0" indent="-285750">
              <a:buFont typeface="Arial" panose="020B0604020202020204" pitchFamily="34" charset="0"/>
              <a:buChar char="•"/>
            </a:pPr>
            <a:r>
              <a:rPr lang="nb-NO" sz="1600" dirty="0">
                <a:solidFill>
                  <a:srgbClr val="44546A"/>
                </a:solidFill>
              </a:rPr>
              <a:t>Avklare og utvikle bygningsdelen i matrikkelen i tråd med bygningsstrategien</a:t>
            </a:r>
          </a:p>
          <a:p>
            <a:pPr marL="285750" lvl="0" indent="-285750">
              <a:buFont typeface="Arial" panose="020B0604020202020204" pitchFamily="34" charset="0"/>
              <a:buChar char="•"/>
            </a:pPr>
            <a:r>
              <a:rPr lang="nb-NO" sz="1600" dirty="0">
                <a:solidFill>
                  <a:srgbClr val="44546A"/>
                </a:solidFill>
              </a:rPr>
              <a:t>Sikre effektiv integrasjon mellom relevante registre – eksisterende og nye.</a:t>
            </a:r>
          </a:p>
          <a:p>
            <a:pPr marL="285750" lvl="0" indent="-285750">
              <a:buFont typeface="Arial" panose="020B0604020202020204" pitchFamily="34" charset="0"/>
              <a:buChar char="•"/>
            </a:pPr>
            <a:r>
              <a:rPr lang="nb-NO" sz="1600" dirty="0">
                <a:solidFill>
                  <a:srgbClr val="44546A"/>
                </a:solidFill>
              </a:rPr>
              <a:t>Beskrive brukerreiser for saksbehandlere, næringsliv og innbyggere</a:t>
            </a:r>
          </a:p>
          <a:p>
            <a:pPr marL="285750" lvl="0" indent="-285750">
              <a:buFont typeface="Arial" panose="020B0604020202020204" pitchFamily="34" charset="0"/>
              <a:buChar char="•"/>
            </a:pPr>
            <a:r>
              <a:rPr lang="nb-NO" sz="1600" dirty="0">
                <a:solidFill>
                  <a:srgbClr val="44546A"/>
                </a:solidFill>
              </a:rPr>
              <a:t>Vurdere behovet for og eventuelt foreslå endringer i lovverket for i størst mulig grad sikre ensartet og pålitelig føring av informasjon i matrikkelen</a:t>
            </a:r>
          </a:p>
          <a:p>
            <a:pPr marL="285750" lvl="0" indent="-285750">
              <a:buFont typeface="Arial" panose="020B0604020202020204" pitchFamily="34" charset="0"/>
              <a:buChar char="•"/>
            </a:pPr>
            <a:r>
              <a:rPr lang="nb-NO" sz="1600" dirty="0">
                <a:solidFill>
                  <a:srgbClr val="44546A"/>
                </a:solidFill>
              </a:rPr>
              <a:t>Videreføre vegadressearbeidet med mål om minst 98% andel med vegadresser</a:t>
            </a:r>
          </a:p>
          <a:p>
            <a:pPr marL="285750" indent="-285750">
              <a:buFont typeface="Arial" panose="020B0604020202020204" pitchFamily="34" charset="0"/>
              <a:buChar char="•"/>
            </a:pPr>
            <a:endParaRPr lang="nb-NO" sz="1600" dirty="0">
              <a:solidFill>
                <a:srgbClr val="44546A"/>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2019-2021</a:t>
            </a:r>
            <a:endParaRPr lang="nb-NO" sz="1600" b="1" dirty="0">
              <a:solidFill>
                <a:srgbClr val="5B9BD5">
                  <a:lumMod val="75000"/>
                </a:srgbClr>
              </a:solidFill>
            </a:endParaRPr>
          </a:p>
          <a:p>
            <a:r>
              <a:rPr lang="nb-NO" sz="1600" b="1" dirty="0">
                <a:solidFill>
                  <a:srgbClr val="5B9BD5">
                    <a:lumMod val="75000"/>
                  </a:srgbClr>
                </a:solidFill>
              </a:rPr>
              <a:t>Ansvarlig: Kartverket</a:t>
            </a:r>
          </a:p>
          <a:p>
            <a:r>
              <a:rPr lang="nb-NO" sz="1600" b="1" dirty="0">
                <a:solidFill>
                  <a:srgbClr val="5B9BD5">
                    <a:lumMod val="75000"/>
                  </a:srgbClr>
                </a:solidFill>
              </a:rPr>
              <a:t>Medvirkende: Kommunene</a:t>
            </a:r>
          </a:p>
          <a:p>
            <a:r>
              <a:rPr lang="nb-NO" sz="1600" b="1" dirty="0">
                <a:solidFill>
                  <a:srgbClr val="5B9BD5">
                    <a:lumMod val="75000"/>
                  </a:srgbClr>
                </a:solidFill>
              </a:rPr>
              <a:t>Delmål: 1.1, 1.2, 2.2, 3.1, 3.2</a:t>
            </a:r>
          </a:p>
        </p:txBody>
      </p:sp>
      <p:pic>
        <p:nvPicPr>
          <p:cNvPr id="7" name="Bilde 6" descr="Bilde av matrikkel-klient" title="Bilde av matrikkel-klien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2842" y="2024224"/>
            <a:ext cx="2789306" cy="1714429"/>
          </a:xfrm>
          <a:prstGeom prst="rect">
            <a:avLst/>
          </a:prstGeom>
          <a:ln>
            <a:noFill/>
          </a:ln>
          <a:effectLst>
            <a:outerShdw blurRad="292100" dist="139700" dir="2700000" algn="tl" rotWithShape="0">
              <a:srgbClr val="333333">
                <a:alpha val="65000"/>
              </a:srgbClr>
            </a:outerShdw>
          </a:effectLst>
        </p:spPr>
      </p:pic>
      <p:sp>
        <p:nvSpPr>
          <p:cNvPr id="8" name="Pil ned 7" descr="Pil" title="Pil"/>
          <p:cNvSpPr/>
          <p:nvPr/>
        </p:nvSpPr>
        <p:spPr>
          <a:xfrm>
            <a:off x="6564775" y="5476677"/>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Tree>
    <p:extLst>
      <p:ext uri="{BB962C8B-B14F-4D97-AF65-F5344CB8AC3E}">
        <p14:creationId xmlns:p14="http://schemas.microsoft.com/office/powerpoint/2010/main" val="2621458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ernativ prosess 4" descr="Bakgrunnsfarge" title="Bakgrunnsfarge"/>
          <p:cNvSpPr/>
          <p:nvPr/>
        </p:nvSpPr>
        <p:spPr>
          <a:xfrm>
            <a:off x="701431" y="411041"/>
            <a:ext cx="1088361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600" b="1" dirty="0">
              <a:solidFill>
                <a:srgbClr val="5B9BD5">
                  <a:lumMod val="75000"/>
                </a:srgbClr>
              </a:solidFill>
            </a:endParaRPr>
          </a:p>
        </p:txBody>
      </p:sp>
      <p:sp>
        <p:nvSpPr>
          <p:cNvPr id="4" name="Pil ned 3" descr="Pil" title="Pil"/>
          <p:cNvSpPr/>
          <p:nvPr/>
        </p:nvSpPr>
        <p:spPr>
          <a:xfrm>
            <a:off x="8975033" y="526579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5765" y="5551478"/>
            <a:ext cx="5227584" cy="496360"/>
          </a:xfrm>
          <a:prstGeom prst="rect">
            <a:avLst/>
          </a:prstGeom>
        </p:spPr>
      </p:pic>
      <p:pic>
        <p:nvPicPr>
          <p:cNvPr id="8" name="Bilde 7" descr="Bilde av arealplankart" title="Bilde av arealplankar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9956" y="1185210"/>
            <a:ext cx="2981678" cy="2019335"/>
          </a:xfrm>
          <a:prstGeom prst="rect">
            <a:avLst/>
          </a:prstGeom>
          <a:ln>
            <a:noFill/>
          </a:ln>
          <a:effectLst>
            <a:outerShdw blurRad="292100" dist="139700" dir="2700000" algn="tl" rotWithShape="0">
              <a:srgbClr val="333333">
                <a:alpha val="65000"/>
              </a:srgbClr>
            </a:outerShdw>
          </a:effectLst>
        </p:spPr>
      </p:pic>
      <p:sp>
        <p:nvSpPr>
          <p:cNvPr id="7" name="Pil ned 6" descr="Pil" title="Pil"/>
          <p:cNvSpPr/>
          <p:nvPr/>
        </p:nvSpPr>
        <p:spPr>
          <a:xfrm>
            <a:off x="6556496" y="527504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ekstSylinder 1"/>
          <p:cNvSpPr txBox="1"/>
          <p:nvPr/>
        </p:nvSpPr>
        <p:spPr>
          <a:xfrm>
            <a:off x="1116713" y="686166"/>
            <a:ext cx="6615200" cy="6324808"/>
          </a:xfrm>
          <a:prstGeom prst="rect">
            <a:avLst/>
          </a:prstGeom>
          <a:noFill/>
        </p:spPr>
        <p:txBody>
          <a:bodyPr wrap="square" rtlCol="0">
            <a:spAutoFit/>
          </a:bodyPr>
          <a:lstStyle/>
          <a:p>
            <a:r>
              <a:rPr lang="nb-NO" b="1" dirty="0">
                <a:solidFill>
                  <a:srgbClr val="5B9BD5">
                    <a:lumMod val="75000"/>
                  </a:srgbClr>
                </a:solidFill>
              </a:rPr>
              <a:t>TILTAK 5: </a:t>
            </a:r>
            <a:endParaRPr lang="nb-NO" dirty="0">
              <a:solidFill>
                <a:srgbClr val="5B9BD5">
                  <a:lumMod val="75000"/>
                </a:srgbClr>
              </a:solidFill>
            </a:endParaRPr>
          </a:p>
          <a:p>
            <a:r>
              <a:rPr lang="nb-NO" b="1" dirty="0">
                <a:solidFill>
                  <a:srgbClr val="44546A"/>
                </a:solidFill>
              </a:rPr>
              <a:t>HEVE KVALITETEN PÅ </a:t>
            </a:r>
            <a:r>
              <a:rPr lang="nb-NO" b="1" dirty="0" smtClean="0">
                <a:solidFill>
                  <a:srgbClr val="44546A"/>
                </a:solidFill>
              </a:rPr>
              <a:t>AREALPLANDATA - FORBEDRE TILGANGEN </a:t>
            </a:r>
            <a:r>
              <a:rPr lang="nb-NO" b="1" dirty="0">
                <a:solidFill>
                  <a:srgbClr val="44546A"/>
                </a:solidFill>
              </a:rPr>
              <a:t>TIL PLANREGISTER</a:t>
            </a:r>
            <a:endParaRPr lang="nb-NO" dirty="0">
              <a:solidFill>
                <a:srgbClr val="44546A"/>
              </a:solidFill>
            </a:endParaRPr>
          </a:p>
          <a:p>
            <a:endParaRPr lang="nb-NO" dirty="0">
              <a:solidFill>
                <a:srgbClr val="44546A"/>
              </a:solidFill>
            </a:endParaRPr>
          </a:p>
          <a:p>
            <a:r>
              <a:rPr lang="nb-NO" sz="1600" dirty="0">
                <a:solidFill>
                  <a:srgbClr val="44546A"/>
                </a:solidFill>
              </a:rPr>
              <a:t>Gode plandata er avgjørende for raskere og enklere saksbehandling, </a:t>
            </a:r>
          </a:p>
          <a:p>
            <a:r>
              <a:rPr lang="nb-NO" sz="1600" dirty="0">
                <a:solidFill>
                  <a:srgbClr val="44546A"/>
                </a:solidFill>
              </a:rPr>
              <a:t>forvaltning og en mer pålitelig datatilgang for offentlige virksomheter,</a:t>
            </a:r>
          </a:p>
          <a:p>
            <a:r>
              <a:rPr lang="nb-NO" sz="1600" dirty="0">
                <a:solidFill>
                  <a:srgbClr val="44546A"/>
                </a:solidFill>
              </a:rPr>
              <a:t>innbyggere og næringsliv. </a:t>
            </a:r>
            <a:br>
              <a:rPr lang="nb-NO" sz="1600" dirty="0">
                <a:solidFill>
                  <a:srgbClr val="44546A"/>
                </a:solidFill>
              </a:rPr>
            </a:br>
            <a:r>
              <a:rPr lang="nb-NO" sz="1600" dirty="0">
                <a:solidFill>
                  <a:srgbClr val="44546A"/>
                </a:solidFill>
              </a:rPr>
              <a:t> </a:t>
            </a:r>
          </a:p>
          <a:p>
            <a:pPr marL="285750" indent="-285750">
              <a:buFont typeface="Arial" panose="020B0604020202020204" pitchFamily="34" charset="0"/>
              <a:buChar char="•"/>
            </a:pPr>
            <a:r>
              <a:rPr lang="nb-NO" sz="1600" dirty="0">
                <a:solidFill>
                  <a:srgbClr val="44546A"/>
                </a:solidFill>
              </a:rPr>
              <a:t>Sikre mer fullstendighet i kommunale planregistre gjennom </a:t>
            </a:r>
            <a:br>
              <a:rPr lang="nb-NO" sz="1600" dirty="0">
                <a:solidFill>
                  <a:srgbClr val="44546A"/>
                </a:solidFill>
              </a:rPr>
            </a:br>
            <a:r>
              <a:rPr lang="nb-NO" sz="1600" dirty="0">
                <a:solidFill>
                  <a:srgbClr val="44546A"/>
                </a:solidFill>
              </a:rPr>
              <a:t>mer enhetlig digitalisering av ny planinformasjon, sikre entydig </a:t>
            </a:r>
            <a:r>
              <a:rPr lang="nb-NO" sz="1600" dirty="0" smtClean="0">
                <a:solidFill>
                  <a:srgbClr val="44546A"/>
                </a:solidFill>
              </a:rPr>
              <a:t>tolkning </a:t>
            </a:r>
            <a:r>
              <a:rPr lang="nb-NO" sz="1600" dirty="0">
                <a:solidFill>
                  <a:srgbClr val="44546A"/>
                </a:solidFill>
              </a:rPr>
              <a:t>av planer for videre bruk.</a:t>
            </a:r>
          </a:p>
          <a:p>
            <a:pPr marL="285750" indent="-285750">
              <a:buFont typeface="Arial" panose="020B0604020202020204" pitchFamily="34" charset="0"/>
              <a:buChar char="•"/>
            </a:pPr>
            <a:r>
              <a:rPr lang="nb-NO" sz="1600" dirty="0">
                <a:solidFill>
                  <a:srgbClr val="44546A"/>
                </a:solidFill>
              </a:rPr>
              <a:t>Forbedre planregistermodellen og sammenhengen mellom elementene i en plansak.</a:t>
            </a:r>
          </a:p>
          <a:p>
            <a:pPr marL="285750" indent="-285750">
              <a:buFont typeface="Arial" panose="020B0604020202020204" pitchFamily="34" charset="0"/>
              <a:buChar char="•"/>
            </a:pPr>
            <a:r>
              <a:rPr lang="nb-NO" sz="1600" dirty="0">
                <a:solidFill>
                  <a:srgbClr val="44546A"/>
                </a:solidFill>
              </a:rPr>
              <a:t>Forbedre standardiserte rutiner/arbeidsprosesser som kommunene kan bruke til eget kvalitetsarbeid. (</a:t>
            </a:r>
            <a:r>
              <a:rPr lang="nb-NO" sz="1600" dirty="0" err="1">
                <a:solidFill>
                  <a:srgbClr val="44546A"/>
                </a:solidFill>
              </a:rPr>
              <a:t>ePlansak</a:t>
            </a:r>
            <a:r>
              <a:rPr lang="nb-NO" sz="1600" dirty="0">
                <a:solidFill>
                  <a:srgbClr val="44546A"/>
                </a:solidFill>
              </a:rPr>
              <a:t>)</a:t>
            </a:r>
          </a:p>
          <a:p>
            <a:pPr marL="285750" indent="-285750">
              <a:buFont typeface="Arial" panose="020B0604020202020204" pitchFamily="34" charset="0"/>
              <a:buChar char="•"/>
            </a:pPr>
            <a:r>
              <a:rPr lang="nb-NO" sz="1600" dirty="0">
                <a:solidFill>
                  <a:srgbClr val="44546A"/>
                </a:solidFill>
              </a:rPr>
              <a:t>Utrede og etablere nødvendige fellesløsninger for god integrasjon av arealplandata i aktuelle arbeidsprosesser, som f.eks. fellestjenester Plan, ferdigstille digital nabovarsel av plansak.</a:t>
            </a:r>
          </a:p>
          <a:p>
            <a:pPr marL="285750" indent="-285750">
              <a:buFont typeface="Arial" panose="020B0604020202020204" pitchFamily="34" charset="0"/>
              <a:buChar char="•"/>
            </a:pPr>
            <a:r>
              <a:rPr lang="nb-NO" sz="1600" dirty="0">
                <a:solidFill>
                  <a:srgbClr val="44546A"/>
                </a:solidFill>
              </a:rPr>
              <a:t>Samhandling og tilgjengeliggjøring av arealplandata</a:t>
            </a:r>
          </a:p>
          <a:p>
            <a:endParaRPr lang="nb-NO" sz="1100" dirty="0">
              <a:solidFill>
                <a:srgbClr val="44546A"/>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 </a:t>
            </a:r>
            <a:r>
              <a:rPr lang="nb-NO" sz="1600" b="1" dirty="0">
                <a:solidFill>
                  <a:srgbClr val="5B9BD5">
                    <a:lumMod val="75000"/>
                  </a:srgbClr>
                </a:solidFill>
              </a:rPr>
              <a:t>-</a:t>
            </a:r>
          </a:p>
          <a:p>
            <a:r>
              <a:rPr lang="nb-NO" sz="1600" b="1" dirty="0">
                <a:solidFill>
                  <a:srgbClr val="5B9BD5">
                    <a:lumMod val="75000"/>
                  </a:srgbClr>
                </a:solidFill>
              </a:rPr>
              <a:t>Ansvarlig: KMD</a:t>
            </a:r>
          </a:p>
          <a:p>
            <a:r>
              <a:rPr lang="nb-NO" sz="1600" b="1" dirty="0">
                <a:solidFill>
                  <a:srgbClr val="5B9BD5">
                    <a:lumMod val="75000"/>
                  </a:srgbClr>
                </a:solidFill>
              </a:rPr>
              <a:t>Medvirkende: KS, kommuner, Kartverket, FM, eksterne</a:t>
            </a:r>
          </a:p>
          <a:p>
            <a:r>
              <a:rPr lang="nb-NO" sz="1600" b="1" dirty="0">
                <a:solidFill>
                  <a:srgbClr val="5B9BD5">
                    <a:lumMod val="75000"/>
                  </a:srgbClr>
                </a:solidFill>
              </a:rPr>
              <a:t>Delmål: 1.1, 1.2, 2.2, 2.6, 2.8, 3.1, 3.2</a:t>
            </a:r>
          </a:p>
          <a:p>
            <a:endParaRPr lang="nb-NO" dirty="0"/>
          </a:p>
        </p:txBody>
      </p:sp>
      <p:sp>
        <p:nvSpPr>
          <p:cNvPr id="3" name="Tittel 2" hidden="1"/>
          <p:cNvSpPr>
            <a:spLocks noGrp="1"/>
          </p:cNvSpPr>
          <p:nvPr>
            <p:ph type="title"/>
          </p:nvPr>
        </p:nvSpPr>
        <p:spPr/>
        <p:txBody>
          <a:bodyPr/>
          <a:lstStyle/>
          <a:p>
            <a:r>
              <a:rPr lang="nb-NO" dirty="0" smtClean="0"/>
              <a:t>Tiltak</a:t>
            </a:r>
            <a:r>
              <a:rPr lang="nb-NO" baseline="0" dirty="0" smtClean="0"/>
              <a:t> 5</a:t>
            </a:r>
            <a:endParaRPr lang="nb-NO" dirty="0"/>
          </a:p>
        </p:txBody>
      </p:sp>
    </p:spTree>
    <p:extLst>
      <p:ext uri="{BB962C8B-B14F-4D97-AF65-F5344CB8AC3E}">
        <p14:creationId xmlns:p14="http://schemas.microsoft.com/office/powerpoint/2010/main" val="3538726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l ned 1" descr="Pil" title="Pil"/>
          <p:cNvSpPr/>
          <p:nvPr/>
        </p:nvSpPr>
        <p:spPr>
          <a:xfrm>
            <a:off x="8975647" y="54860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3780" y="5798098"/>
            <a:ext cx="5227584" cy="496360"/>
          </a:xfrm>
          <a:prstGeom prst="rect">
            <a:avLst/>
          </a:prstGeom>
        </p:spPr>
      </p:pic>
      <p:sp>
        <p:nvSpPr>
          <p:cNvPr id="4" name="Pil ned 3" descr="Pil" title="Pil"/>
          <p:cNvSpPr/>
          <p:nvPr/>
        </p:nvSpPr>
        <p:spPr>
          <a:xfrm>
            <a:off x="6206070" y="54860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 name="TekstSylinder 4">
            <a:extLst>
              <a:ext uri="{FF2B5EF4-FFF2-40B4-BE49-F238E27FC236}">
                <a16:creationId xmlns:a16="http://schemas.microsoft.com/office/drawing/2014/main" id="{6772303F-3D5B-4834-979C-9F1370C53B82}"/>
              </a:ext>
            </a:extLst>
          </p:cNvPr>
          <p:cNvSpPr txBox="1"/>
          <p:nvPr/>
        </p:nvSpPr>
        <p:spPr>
          <a:xfrm>
            <a:off x="938179" y="634017"/>
            <a:ext cx="5361916" cy="5816977"/>
          </a:xfrm>
          <a:prstGeom prst="rect">
            <a:avLst/>
          </a:prstGeom>
          <a:noFill/>
        </p:spPr>
        <p:txBody>
          <a:bodyPr wrap="square" rtlCol="0">
            <a:spAutoFit/>
          </a:bodyPr>
          <a:lstStyle/>
          <a:p>
            <a:r>
              <a:rPr lang="nb-NO" b="1" dirty="0">
                <a:solidFill>
                  <a:srgbClr val="5B9BD5">
                    <a:lumMod val="75000"/>
                  </a:srgbClr>
                </a:solidFill>
              </a:rPr>
              <a:t>TILTAK 6: </a:t>
            </a:r>
          </a:p>
          <a:p>
            <a:r>
              <a:rPr lang="nb-NO" b="1" dirty="0">
                <a:solidFill>
                  <a:srgbClr val="44546A"/>
                </a:solidFill>
              </a:rPr>
              <a:t>ETABLERE MARINE GRUNNKART I KYSTSONEN</a:t>
            </a:r>
          </a:p>
          <a:p>
            <a:endParaRPr lang="nb-NO" sz="1600" dirty="0">
              <a:solidFill>
                <a:srgbClr val="44546A"/>
              </a:solidFill>
            </a:endParaRPr>
          </a:p>
          <a:p>
            <a:r>
              <a:rPr lang="nb-NO" sz="1600" dirty="0">
                <a:solidFill>
                  <a:srgbClr val="44546A"/>
                </a:solidFill>
              </a:rPr>
              <a:t>Marine grunnkart er vesentlige for å understøtte regjeringens satsning på en blå økonomi, vekst i akvakulturnæringen, sikker transport og en bærekraftig forvaltning av kystsonen.</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Sikre etablering av et kunnskapsgrunnlag for alle aktører i kystsonen basert på tett brukermedvirkning. </a:t>
            </a:r>
          </a:p>
          <a:p>
            <a:pPr marL="285750" indent="-285750">
              <a:buFont typeface="Arial" panose="020B0604020202020204" pitchFamily="34" charset="0"/>
              <a:buChar char="•"/>
            </a:pPr>
            <a:r>
              <a:rPr lang="nb-NO" sz="1600" dirty="0">
                <a:solidFill>
                  <a:srgbClr val="44546A"/>
                </a:solidFill>
              </a:rPr>
              <a:t>Sikre oppslutning om en samfinansieringsmodell og videre realisering av piloter og fullskala kartlegging </a:t>
            </a:r>
          </a:p>
          <a:p>
            <a:pPr marL="285750" indent="-285750">
              <a:buFont typeface="Arial" panose="020B0604020202020204" pitchFamily="34" charset="0"/>
              <a:buChar char="•"/>
            </a:pPr>
            <a:r>
              <a:rPr lang="nb-NO" sz="1600" dirty="0">
                <a:solidFill>
                  <a:srgbClr val="44546A"/>
                </a:solidFill>
              </a:rPr>
              <a:t>Gjennomføre piloter blant annet i Stavanger, Astafjord, Nordre Sunnmøre. </a:t>
            </a:r>
          </a:p>
          <a:p>
            <a:pPr marL="285750" indent="-285750">
              <a:buFont typeface="Arial" panose="020B0604020202020204" pitchFamily="34" charset="0"/>
              <a:buChar char="•"/>
            </a:pPr>
            <a:r>
              <a:rPr lang="nb-NO" sz="1600" dirty="0">
                <a:solidFill>
                  <a:srgbClr val="44546A"/>
                </a:solidFill>
              </a:rPr>
              <a:t>Realisere etableringen av grunnkartene for hele kysten – med dybdedata og ulike grunndata for kystsonen.</a:t>
            </a:r>
          </a:p>
          <a:p>
            <a:pPr marL="285750" indent="-285750">
              <a:buFont typeface="Arial" panose="020B0604020202020204" pitchFamily="34" charset="0"/>
              <a:buChar char="•"/>
            </a:pPr>
            <a:r>
              <a:rPr lang="nb-NO" sz="1600" dirty="0">
                <a:solidFill>
                  <a:srgbClr val="44546A"/>
                </a:solidFill>
              </a:rPr>
              <a:t>Forestå innsalg av grunnkartene i privat sektor og for nye aktører.</a:t>
            </a:r>
          </a:p>
          <a:p>
            <a:endParaRPr lang="nb-NO" sz="1600" dirty="0">
              <a:solidFill>
                <a:srgbClr val="44546A"/>
              </a:solidFill>
            </a:endParaRPr>
          </a:p>
          <a:p>
            <a:endParaRPr lang="nb-NO" sz="1600" dirty="0">
              <a:solidFill>
                <a:srgbClr val="44546A"/>
              </a:solidFill>
            </a:endParaRPr>
          </a:p>
          <a:p>
            <a:r>
              <a:rPr lang="nb-NO" sz="1600" b="1" dirty="0">
                <a:solidFill>
                  <a:srgbClr val="5B9BD5">
                    <a:lumMod val="75000"/>
                  </a:srgbClr>
                </a:solidFill>
              </a:rPr>
              <a:t>Gjennomføring: 2020 - 2022</a:t>
            </a:r>
          </a:p>
          <a:p>
            <a:r>
              <a:rPr lang="nb-NO" sz="1600" b="1" dirty="0">
                <a:solidFill>
                  <a:srgbClr val="5B9BD5">
                    <a:lumMod val="75000"/>
                  </a:srgbClr>
                </a:solidFill>
              </a:rPr>
              <a:t>Ansvarlig: Kartverket, NGU, HI</a:t>
            </a:r>
          </a:p>
          <a:p>
            <a:r>
              <a:rPr lang="nb-NO" sz="1600" b="1" dirty="0">
                <a:solidFill>
                  <a:srgbClr val="5B9BD5">
                    <a:lumMod val="75000"/>
                  </a:srgbClr>
                </a:solidFill>
              </a:rPr>
              <a:t>Medvirkende: Kommuner, etater med forvaltningsansvar</a:t>
            </a:r>
          </a:p>
          <a:p>
            <a:r>
              <a:rPr lang="nb-NO" sz="1600" b="1" dirty="0">
                <a:solidFill>
                  <a:srgbClr val="5B9BD5">
                    <a:lumMod val="75000"/>
                  </a:srgbClr>
                </a:solidFill>
              </a:rPr>
              <a:t>Delmål: 1.1, 2.4, 3.3….</a:t>
            </a:r>
          </a:p>
        </p:txBody>
      </p:sp>
      <p:pic>
        <p:nvPicPr>
          <p:cNvPr id="6" name="Plassholder for innhold 5" descr="errengmodell av havbunnen sammen med flyfoto av landområde. Fotomontasje." title="Terrengmodell av havbunnen sammen med flyfoto av landområde. Fotomontasj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4888" y="3268167"/>
            <a:ext cx="3993076" cy="1824609"/>
          </a:xfrm>
          <a:prstGeom prst="rect">
            <a:avLst/>
          </a:prstGeom>
          <a:ln>
            <a:noFill/>
          </a:ln>
          <a:effectLst>
            <a:outerShdw blurRad="292100" dist="139700" dir="2700000" algn="tl" rotWithShape="0">
              <a:srgbClr val="333333">
                <a:alpha val="65000"/>
              </a:srgbClr>
            </a:outerShdw>
          </a:effectLst>
        </p:spPr>
      </p:pic>
      <p:pic>
        <p:nvPicPr>
          <p:cNvPr id="7" name="Bilde 1" descr="Bilde - akvakultur -froya4-stort-erikroed-kystenerklar.jpg" title="Bilde - akvakultu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764340" y="810394"/>
            <a:ext cx="4014173" cy="2252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tel 7" hidden="1"/>
          <p:cNvSpPr>
            <a:spLocks noGrp="1"/>
          </p:cNvSpPr>
          <p:nvPr>
            <p:ph type="title" idx="4294967295"/>
          </p:nvPr>
        </p:nvSpPr>
        <p:spPr/>
        <p:txBody>
          <a:bodyPr/>
          <a:lstStyle/>
          <a:p>
            <a:r>
              <a:rPr lang="nb-NO" dirty="0" smtClean="0"/>
              <a:t>Tiltak 6</a:t>
            </a:r>
            <a:endParaRPr lang="nb-NO" dirty="0"/>
          </a:p>
        </p:txBody>
      </p:sp>
    </p:spTree>
    <p:extLst>
      <p:ext uri="{BB962C8B-B14F-4D97-AF65-F5344CB8AC3E}">
        <p14:creationId xmlns:p14="http://schemas.microsoft.com/office/powerpoint/2010/main" val="72409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8806" y="5768455"/>
            <a:ext cx="5227584" cy="496360"/>
          </a:xfrm>
          <a:prstGeom prst="rect">
            <a:avLst/>
          </a:prstGeom>
        </p:spPr>
      </p:pic>
      <p:sp>
        <p:nvSpPr>
          <p:cNvPr id="7" name="TekstSylinder 6">
            <a:extLst>
              <a:ext uri="{FF2B5EF4-FFF2-40B4-BE49-F238E27FC236}">
                <a16:creationId xmlns:a16="http://schemas.microsoft.com/office/drawing/2014/main" id="{DDC871A0-B4E6-4AD9-AB0A-AC4C9F96A4D2}"/>
              </a:ext>
            </a:extLst>
          </p:cNvPr>
          <p:cNvSpPr txBox="1"/>
          <p:nvPr/>
        </p:nvSpPr>
        <p:spPr>
          <a:xfrm>
            <a:off x="944896" y="598501"/>
            <a:ext cx="7472852"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TILTAK 7: </a:t>
            </a:r>
            <a:endParaRPr kumimoji="0" lang="nb-NO"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44546A"/>
                </a:solidFill>
                <a:effectLst/>
                <a:uLnTx/>
                <a:uFillTx/>
                <a:latin typeface="Calibri" panose="020F0502020204030204"/>
                <a:ea typeface="+mn-ea"/>
                <a:cs typeface="+mn-cs"/>
              </a:rPr>
              <a:t>UNDERSTØTTE INTELLIGENTE TRANSPORTSYSTEMER OG BIDRA TIL SMARTERE OG SIKRERE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rgbClr val="44546A"/>
                </a:solidFill>
              </a:rPr>
              <a:t>Transportsektoren er inne i en sterk utvikling i retning av mer intelligente transport-systemer (ITS) og fremveksten av automatiserte transporter (selvkjørende) kjøretøy.</a:t>
            </a:r>
            <a:endParaRPr lang="nb-NO" sz="800" dirty="0">
              <a:solidFill>
                <a:srgbClr val="4454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800" dirty="0">
              <a:solidFill>
                <a:srgbClr val="4454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rgbClr val="44546A"/>
                </a:solidFill>
              </a:rPr>
              <a:t>Teknologiutviklingen for tjenester innen Samvirkende ITS og automatisert kjøring må understøttes av et digitalt oppkoblet navigerbart vegnett – en digital infrastruktur som supplement til fysisk/visuell infrastruktur,  med kommunikasjon der et transportmiddel er trådløst oppkoblet som samtidig gir høykvalitets posisjonsbestemmelse i samsvar detaljerte kartdata.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600" dirty="0">
              <a:solidFill>
                <a:srgbClr val="4454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rgbClr val="44546A"/>
                </a:solidFill>
              </a:rPr>
              <a:t> Involverte etater/aktører må i den sammenheng samarbeide om 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Utrede roller og ansvar, samordne, utvikle regulatoriske tiltak og standarder, etablere kvalitetskrav og vurdere/utvikle felles forvaltningsløsninger på ITS-området.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Utvikle og iverksette relevante kompetansetiltak - offentlig og privat sektor.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Utvikle og fasilitere ITS-piloter.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Gjennomføring: 2019-2023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Ansvarlig: Statens vegvesen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Medvirkende: Kartverket, ITS Norge,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etater, kommuner, privat sektor</a:t>
            </a:r>
            <a:b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Delmål: 1.1, 1.2, 1.4, 2.2, 2.4, 2.8, 3.4,</a:t>
            </a:r>
          </a:p>
        </p:txBody>
      </p:sp>
      <p:pic>
        <p:nvPicPr>
          <p:cNvPr id="8" name="Bilde 7" descr="Illustrasjon - intelligent transport" title="Illustrasjon - sensorer - bile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17748" y="1661824"/>
            <a:ext cx="3038131" cy="2146256"/>
          </a:xfrm>
          <a:prstGeom prst="rect">
            <a:avLst/>
          </a:prstGeom>
          <a:ln>
            <a:noFill/>
          </a:ln>
          <a:effectLst>
            <a:outerShdw blurRad="292100" dist="139700" dir="2700000" algn="tl" rotWithShape="0">
              <a:srgbClr val="333333">
                <a:alpha val="65000"/>
              </a:srgbClr>
            </a:outerShdw>
          </a:effectLst>
        </p:spPr>
      </p:pic>
      <p:sp>
        <p:nvSpPr>
          <p:cNvPr id="9" name="Pil ned 8" descr="Pil" title="Pil"/>
          <p:cNvSpPr/>
          <p:nvPr/>
        </p:nvSpPr>
        <p:spPr>
          <a:xfrm>
            <a:off x="6474054" y="540432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10260152" y="540432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7696047" y="539899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8958766" y="540432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a:t>
            </a:r>
            <a:r>
              <a:rPr lang="nb-NO" baseline="0" dirty="0" smtClean="0"/>
              <a:t> 7</a:t>
            </a:r>
            <a:endParaRPr lang="nb-NO" dirty="0"/>
          </a:p>
        </p:txBody>
      </p:sp>
    </p:spTree>
    <p:extLst>
      <p:ext uri="{BB962C8B-B14F-4D97-AF65-F5344CB8AC3E}">
        <p14:creationId xmlns:p14="http://schemas.microsoft.com/office/powerpoint/2010/main" val="1722175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0866" y="5558975"/>
            <a:ext cx="5227584" cy="496360"/>
          </a:xfrm>
          <a:prstGeom prst="rect">
            <a:avLst/>
          </a:prstGeom>
        </p:spPr>
      </p:pic>
      <p:sp>
        <p:nvSpPr>
          <p:cNvPr id="3" name="TekstSylinder 2">
            <a:extLst>
              <a:ext uri="{FF2B5EF4-FFF2-40B4-BE49-F238E27FC236}">
                <a16:creationId xmlns:a16="http://schemas.microsoft.com/office/drawing/2014/main" id="{83B4A614-748B-43E4-A94E-0CACDD416D74}"/>
              </a:ext>
            </a:extLst>
          </p:cNvPr>
          <p:cNvSpPr txBox="1"/>
          <p:nvPr/>
        </p:nvSpPr>
        <p:spPr>
          <a:xfrm>
            <a:off x="806793" y="554859"/>
            <a:ext cx="8281899" cy="5847755"/>
          </a:xfrm>
          <a:prstGeom prst="rect">
            <a:avLst/>
          </a:prstGeom>
          <a:noFill/>
        </p:spPr>
        <p:txBody>
          <a:bodyPr wrap="square" rtlCol="0">
            <a:spAutoFit/>
          </a:bodyPr>
          <a:lstStyle/>
          <a:p>
            <a:r>
              <a:rPr lang="nb-NO" b="1" dirty="0">
                <a:solidFill>
                  <a:schemeClr val="accent1">
                    <a:lumMod val="75000"/>
                  </a:schemeClr>
                </a:solidFill>
              </a:rPr>
              <a:t>TILTAK 10: </a:t>
            </a:r>
            <a:endParaRPr lang="nb-NO" dirty="0">
              <a:solidFill>
                <a:schemeClr val="accent1">
                  <a:lumMod val="75000"/>
                </a:schemeClr>
              </a:solidFill>
            </a:endParaRPr>
          </a:p>
          <a:p>
            <a:r>
              <a:rPr lang="nb-NO" b="1" dirty="0">
                <a:solidFill>
                  <a:schemeClr val="tx2"/>
                </a:solidFill>
              </a:rPr>
              <a:t>ETABLERE ET DIGITALISERINGSPROGRAM OM UNDERGRUNNEN</a:t>
            </a:r>
            <a:r>
              <a:rPr lang="nb-NO" b="1" dirty="0">
                <a:solidFill>
                  <a:prstClr val="black"/>
                </a:solidFill>
              </a:rPr>
              <a:t/>
            </a:r>
            <a:br>
              <a:rPr lang="nb-NO" b="1" dirty="0">
                <a:solidFill>
                  <a:prstClr val="black"/>
                </a:solidFill>
              </a:rPr>
            </a:br>
            <a:endParaRPr lang="nb-NO" b="1" dirty="0">
              <a:solidFill>
                <a:prstClr val="black"/>
              </a:solidFill>
            </a:endParaRPr>
          </a:p>
          <a:p>
            <a:r>
              <a:rPr lang="nb-NO" sz="1600" dirty="0">
                <a:solidFill>
                  <a:srgbClr val="44546A"/>
                </a:solidFill>
              </a:rPr>
              <a:t>Med undergrunnen menes alt som befinner seg under landoverflaten/sjøbunnen bestående av jord, leire, sand, grus, stein, antropogene masser/fyllmasser eller fjell. Bedre oversikt over og gjenbruk av kunnskap om undergrunnen, på tvers av sektorer og forvaltningsnivåer, vil gi store samfunnsmessige besparelser. Digitalisering er en kritisk suksessfaktor for å lykkes med dette. Programmet skal legge til rette for økt samspill mellom offentlige og private aktører, økt brukermedvirkning, sikre effektiv innsamling og tilgjengeliggjøring av informasjon om undergrunnen.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Sørge for at flere offentlige etater leverer data om undergrunnen til ansvarlig etat.</a:t>
            </a:r>
          </a:p>
          <a:p>
            <a:pPr marL="285750" indent="-285750">
              <a:buFont typeface="Arial" panose="020B0604020202020204" pitchFamily="34" charset="0"/>
              <a:buChar char="•"/>
            </a:pPr>
            <a:r>
              <a:rPr lang="nb-NO" sz="1600" dirty="0">
                <a:solidFill>
                  <a:srgbClr val="44546A"/>
                </a:solidFill>
              </a:rPr>
              <a:t>Etablere dataflyt som sikrer sømløs og enkel tilgang til informasjon, for mange brukergrupper.</a:t>
            </a:r>
          </a:p>
          <a:p>
            <a:pPr marL="285750" indent="-285750">
              <a:buFont typeface="Arial" panose="020B0604020202020204" pitchFamily="34" charset="0"/>
              <a:buChar char="•"/>
            </a:pPr>
            <a:r>
              <a:rPr lang="nb-NO" sz="1600" dirty="0">
                <a:solidFill>
                  <a:srgbClr val="44546A"/>
                </a:solidFill>
              </a:rPr>
              <a:t>Etablere gode plattformer som skaper nødvendig tillit for innovasjon.</a:t>
            </a:r>
          </a:p>
          <a:p>
            <a:pPr marL="285750" indent="-285750">
              <a:buFont typeface="Arial" panose="020B0604020202020204" pitchFamily="34" charset="0"/>
              <a:buChar char="•"/>
            </a:pPr>
            <a:r>
              <a:rPr lang="nb-NO" sz="1600" dirty="0">
                <a:solidFill>
                  <a:srgbClr val="44546A"/>
                </a:solidFill>
              </a:rPr>
              <a:t>Sørge for arenaer for innovasjon og samhandling mellom offentlig og privat sektor.</a:t>
            </a:r>
          </a:p>
          <a:p>
            <a:pPr marL="285750" indent="-285750">
              <a:buFont typeface="Arial" panose="020B0604020202020204" pitchFamily="34" charset="0"/>
              <a:buChar char="•"/>
            </a:pPr>
            <a:r>
              <a:rPr lang="nb-NO" sz="1600" dirty="0">
                <a:solidFill>
                  <a:srgbClr val="44546A"/>
                </a:solidFill>
              </a:rPr>
              <a:t>Støtte driften av </a:t>
            </a:r>
            <a:r>
              <a:rPr lang="nb-NO" sz="1600" dirty="0" err="1">
                <a:solidFill>
                  <a:srgbClr val="44546A"/>
                </a:solidFill>
              </a:rPr>
              <a:t>undergrunnsprogrammet</a:t>
            </a:r>
            <a:r>
              <a:rPr lang="nb-NO" sz="1600" dirty="0">
                <a:solidFill>
                  <a:srgbClr val="44546A"/>
                </a:solidFill>
              </a:rPr>
              <a:t> og arbeidet med digitalisering </a:t>
            </a:r>
          </a:p>
          <a:p>
            <a:pPr marL="285750" indent="-285750">
              <a:buFont typeface="Arial" panose="020B0604020202020204" pitchFamily="34" charset="0"/>
              <a:buChar char="•"/>
            </a:pPr>
            <a:r>
              <a:rPr lang="nb-NO" sz="1600" dirty="0">
                <a:solidFill>
                  <a:srgbClr val="44546A"/>
                </a:solidFill>
              </a:rPr>
              <a:t>Utvikle nasjonal datainfrastruktur for geologisk informasjon (NGDI).</a:t>
            </a:r>
          </a:p>
          <a:p>
            <a:endParaRPr lang="nb-NO" sz="1600" dirty="0">
              <a:solidFill>
                <a:srgbClr val="44546A"/>
              </a:solidFill>
            </a:endParaRPr>
          </a:p>
          <a:p>
            <a:r>
              <a:rPr lang="nb-NO" sz="1600" b="1" dirty="0">
                <a:solidFill>
                  <a:schemeClr val="accent1">
                    <a:lumMod val="75000"/>
                  </a:schemeClr>
                </a:solidFill>
              </a:rPr>
              <a:t>Gjennomføring: 2018-2021</a:t>
            </a:r>
          </a:p>
          <a:p>
            <a:r>
              <a:rPr lang="nb-NO" sz="1600" b="1" dirty="0">
                <a:solidFill>
                  <a:schemeClr val="accent1">
                    <a:lumMod val="75000"/>
                  </a:schemeClr>
                </a:solidFill>
              </a:rPr>
              <a:t>Ansvarlig: NGU</a:t>
            </a:r>
          </a:p>
          <a:p>
            <a:r>
              <a:rPr lang="nb-NO" sz="1600" b="1" dirty="0">
                <a:solidFill>
                  <a:schemeClr val="accent1">
                    <a:lumMod val="75000"/>
                  </a:schemeClr>
                </a:solidFill>
              </a:rPr>
              <a:t>Medvirkende: Oslo kommune, SVV, Nye veier, Bane NOR, </a:t>
            </a:r>
          </a:p>
          <a:p>
            <a:r>
              <a:rPr lang="nb-NO" sz="1600" b="1" dirty="0">
                <a:solidFill>
                  <a:schemeClr val="accent1">
                    <a:lumMod val="75000"/>
                  </a:schemeClr>
                </a:solidFill>
              </a:rPr>
              <a:t>DMF, tjenesteleverandører og entreprenører m. fl. </a:t>
            </a:r>
          </a:p>
          <a:p>
            <a:r>
              <a:rPr lang="nb-NO" sz="1600" b="1" dirty="0">
                <a:solidFill>
                  <a:schemeClr val="accent1">
                    <a:lumMod val="75000"/>
                  </a:schemeClr>
                </a:solidFill>
              </a:rPr>
              <a:t>Delmål: 1.1, 1.2, 2.2, 2.4, 2.5, …. </a:t>
            </a:r>
          </a:p>
        </p:txBody>
      </p:sp>
      <p:pic>
        <p:nvPicPr>
          <p:cNvPr id="8" name="Picture 2" descr="http://www.ngu.no/sites/default/files/styles/fullstorrelse/public/NGUW12154.jpg?itok=-Rdeg5qR" title="Undergrunnen - grunnforhold">
            <a:extLst>
              <a:ext uri="{FF2B5EF4-FFF2-40B4-BE49-F238E27FC236}">
                <a16:creationId xmlns:a16="http://schemas.microsoft.com/office/drawing/2014/main" id="{E95DFECD-0840-4706-8D73-4B6B6B6F98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8930" y="1131537"/>
            <a:ext cx="2117820" cy="3110720"/>
          </a:xfrm>
          <a:prstGeom prst="rect">
            <a:avLst/>
          </a:prstGeom>
          <a:noFill/>
        </p:spPr>
      </p:pic>
      <p:sp>
        <p:nvSpPr>
          <p:cNvPr id="9" name="Pil ned 8" descr="Pil" title="Pil"/>
          <p:cNvSpPr/>
          <p:nvPr/>
        </p:nvSpPr>
        <p:spPr>
          <a:xfrm>
            <a:off x="6617742" y="518225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10403840" y="518225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7839735" y="517692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9102454" y="518224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10</a:t>
            </a:r>
            <a:endParaRPr lang="nb-NO" dirty="0"/>
          </a:p>
        </p:txBody>
      </p:sp>
    </p:spTree>
    <p:extLst>
      <p:ext uri="{BB962C8B-B14F-4D97-AF65-F5344CB8AC3E}">
        <p14:creationId xmlns:p14="http://schemas.microsoft.com/office/powerpoint/2010/main" val="1426219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ernativ prosess 6"/>
          <p:cNvSpPr/>
          <p:nvPr/>
        </p:nvSpPr>
        <p:spPr>
          <a:xfrm>
            <a:off x="701431" y="365125"/>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b="1" dirty="0">
              <a:solidFill>
                <a:srgbClr val="5B9BD5">
                  <a:lumMod val="75000"/>
                </a:srgbClr>
              </a:solidFill>
            </a:endParaRPr>
          </a:p>
          <a:p>
            <a:r>
              <a:rPr lang="nb-NO" b="1" dirty="0">
                <a:solidFill>
                  <a:srgbClr val="5B9BD5">
                    <a:lumMod val="75000"/>
                  </a:srgbClr>
                </a:solidFill>
              </a:rPr>
              <a:t>TILTAK 11: </a:t>
            </a:r>
            <a:endParaRPr lang="nb-NO" dirty="0">
              <a:solidFill>
                <a:srgbClr val="5B9BD5">
                  <a:lumMod val="75000"/>
                </a:srgbClr>
              </a:solidFill>
            </a:endParaRPr>
          </a:p>
          <a:p>
            <a:r>
              <a:rPr lang="nb-NO" b="1" dirty="0">
                <a:solidFill>
                  <a:srgbClr val="44546A"/>
                </a:solidFill>
              </a:rPr>
              <a:t>ETABLERE ØKOLOGISK GRUNNKART</a:t>
            </a:r>
          </a:p>
          <a:p>
            <a:endParaRPr lang="nb-NO" sz="1600" dirty="0">
              <a:solidFill>
                <a:schemeClr val="tx1"/>
              </a:solidFill>
            </a:endParaRPr>
          </a:p>
          <a:p>
            <a:r>
              <a:rPr lang="nb-NO" sz="1600" dirty="0">
                <a:solidFill>
                  <a:srgbClr val="44546A"/>
                </a:solidFill>
              </a:rPr>
              <a:t>Lettere tilgjengelig informasjon om naturmangfold i ulike plan- og beslutningsprosesser er viktig for å hindre tap av biologisk mangfold. Mangelfull kartlegging og dårlig tilgang til stedfestet kunnskap om naturmangfold i forkant av tiltak og planer kan medføre at natur viktig for naturmangfoldet ødelegges og at slike prosesser tar lang tid. Målsettingen med satsningen på økologisk grunnkart tredelt å opprette å sammenstille stedfestet informasjon om natur i en egen kartportal, øke kartleggingen av natur og bedre samordningen av naturkartleggingen på tvers av sektorer ved hjelp av felles metode og standarder. Dette vil kunne bidra til å legge til rette for bedre beslutningsprosesser og en mer helhetlig forvaltning av norsk natur.</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Etablere et økologisk grunnkart i tråd med Meld St. 14 (2015-2016) Natur for livet.</a:t>
            </a:r>
          </a:p>
          <a:p>
            <a:pPr marL="285750" lvl="0" indent="-285750">
              <a:buFont typeface="Arial" panose="020B0604020202020204" pitchFamily="34" charset="0"/>
              <a:buChar char="•"/>
            </a:pPr>
            <a:r>
              <a:rPr lang="nb-NO" sz="1600" dirty="0">
                <a:solidFill>
                  <a:srgbClr val="44546A"/>
                </a:solidFill>
              </a:rPr>
              <a:t>Sammenstille og tilgjengeliggjøre </a:t>
            </a:r>
            <a:r>
              <a:rPr lang="nb-NO" sz="1600" dirty="0" err="1">
                <a:solidFill>
                  <a:srgbClr val="44546A"/>
                </a:solidFill>
              </a:rPr>
              <a:t>kartlag</a:t>
            </a:r>
            <a:r>
              <a:rPr lang="nb-NO" sz="1600" dirty="0">
                <a:solidFill>
                  <a:srgbClr val="44546A"/>
                </a:solidFill>
              </a:rPr>
              <a:t> med stedfestet informasjon om naturtyper, arter og landskapstyper.</a:t>
            </a:r>
          </a:p>
          <a:p>
            <a:pPr marL="285750" lvl="0" indent="-285750">
              <a:buFont typeface="Arial" panose="020B0604020202020204" pitchFamily="34" charset="0"/>
              <a:buChar char="•"/>
            </a:pPr>
            <a:r>
              <a:rPr lang="nb-NO" sz="1600" dirty="0">
                <a:solidFill>
                  <a:srgbClr val="44546A"/>
                </a:solidFill>
              </a:rPr>
              <a:t>Utvikle og tilrettelegge </a:t>
            </a:r>
            <a:r>
              <a:rPr lang="nb-NO" sz="1600" dirty="0" err="1">
                <a:solidFill>
                  <a:srgbClr val="44546A"/>
                </a:solidFill>
              </a:rPr>
              <a:t>kartlag</a:t>
            </a:r>
            <a:r>
              <a:rPr lang="nb-NO" sz="1600" dirty="0">
                <a:solidFill>
                  <a:srgbClr val="44546A"/>
                </a:solidFill>
              </a:rPr>
              <a:t> over miljøvariabler.</a:t>
            </a:r>
          </a:p>
          <a:p>
            <a:pPr marL="285750" lvl="0" indent="-285750">
              <a:buFont typeface="Arial" panose="020B0604020202020204" pitchFamily="34" charset="0"/>
              <a:buChar char="•"/>
            </a:pPr>
            <a:r>
              <a:rPr lang="nb-NO" sz="1600" dirty="0">
                <a:solidFill>
                  <a:srgbClr val="44546A"/>
                </a:solidFill>
              </a:rPr>
              <a:t>Etablere et felles tverrsektorielt system for tilgjengeliggjøring av data fra naturkartlegging i Norge.</a:t>
            </a:r>
          </a:p>
          <a:p>
            <a:pPr marL="285750" lvl="0" indent="-285750">
              <a:buFont typeface="Arial" panose="020B0604020202020204" pitchFamily="34" charset="0"/>
              <a:buChar char="•"/>
            </a:pPr>
            <a:r>
              <a:rPr lang="nb-NO" sz="1600" dirty="0">
                <a:solidFill>
                  <a:srgbClr val="44546A"/>
                </a:solidFill>
              </a:rPr>
              <a:t>Sikre lettere tilgang til økologiske datasett, gjennom nødvendig videreutvikling av </a:t>
            </a:r>
            <a:r>
              <a:rPr lang="nb-NO" sz="1600" dirty="0" err="1">
                <a:solidFill>
                  <a:srgbClr val="44546A"/>
                </a:solidFill>
              </a:rPr>
              <a:t>Geonorge</a:t>
            </a:r>
            <a:r>
              <a:rPr lang="nb-NO" sz="1600" dirty="0">
                <a:solidFill>
                  <a:srgbClr val="44546A"/>
                </a:solidFill>
              </a:rPr>
              <a:t> som nav i infrastrukturen.</a:t>
            </a:r>
          </a:p>
          <a:p>
            <a:endParaRPr lang="nb-NO" sz="1600" b="1" dirty="0">
              <a:solidFill>
                <a:schemeClr val="accent1">
                  <a:lumMod val="75000"/>
                </a:schemeClr>
              </a:solidFill>
            </a:endParaRPr>
          </a:p>
          <a:p>
            <a:r>
              <a:rPr lang="nb-NO" sz="1600" b="1" dirty="0">
                <a:solidFill>
                  <a:schemeClr val="accent1">
                    <a:lumMod val="75000"/>
                  </a:schemeClr>
                </a:solidFill>
              </a:rPr>
              <a:t>Gjennomføring: 2019-2022 </a:t>
            </a:r>
          </a:p>
          <a:p>
            <a:r>
              <a:rPr lang="nb-NO" sz="1600" b="1" dirty="0">
                <a:solidFill>
                  <a:schemeClr val="accent1">
                    <a:lumMod val="75000"/>
                  </a:schemeClr>
                </a:solidFill>
              </a:rPr>
              <a:t>Ansvarlig: Miljødirektoratet/ Artsdatabanken</a:t>
            </a:r>
          </a:p>
          <a:p>
            <a:r>
              <a:rPr lang="nb-NO" sz="1600" b="1" dirty="0">
                <a:solidFill>
                  <a:schemeClr val="accent1">
                    <a:lumMod val="75000"/>
                  </a:schemeClr>
                </a:solidFill>
              </a:rPr>
              <a:t>Medvirkende: Direktorater mv. </a:t>
            </a:r>
          </a:p>
          <a:p>
            <a:r>
              <a:rPr lang="nb-NO" sz="1600" b="1" dirty="0">
                <a:solidFill>
                  <a:srgbClr val="5B9BD5">
                    <a:lumMod val="75000"/>
                  </a:srgbClr>
                </a:solidFill>
              </a:rPr>
              <a:t>Delmål: 1.1, 1.2 </a:t>
            </a:r>
          </a:p>
          <a:p>
            <a:endParaRPr lang="nb-NO" b="1" dirty="0">
              <a:solidFill>
                <a:schemeClr val="accent1">
                  <a:lumMod val="75000"/>
                </a:schemeClr>
              </a:solidFill>
            </a:endParaRPr>
          </a:p>
        </p:txBody>
      </p:sp>
      <p:pic>
        <p:nvPicPr>
          <p:cNvPr id="8" name="Bilde 7"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13" name="Pil ned 12" descr="Pil" title="Pil"/>
          <p:cNvSpPr/>
          <p:nvPr/>
        </p:nvSpPr>
        <p:spPr>
          <a:xfrm>
            <a:off x="6069101" y="523450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4" name="Pil ned 13" descr="Pil" title="Pil"/>
          <p:cNvSpPr/>
          <p:nvPr/>
        </p:nvSpPr>
        <p:spPr>
          <a:xfrm>
            <a:off x="9855199" y="523450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5" name="Pil ned 14" descr="Pil" title="Pil"/>
          <p:cNvSpPr/>
          <p:nvPr/>
        </p:nvSpPr>
        <p:spPr>
          <a:xfrm>
            <a:off x="7291094" y="5229176"/>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6" name="Pil ned 15" descr="Pil" title="Pil"/>
          <p:cNvSpPr/>
          <p:nvPr/>
        </p:nvSpPr>
        <p:spPr>
          <a:xfrm>
            <a:off x="8553813" y="523450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11</a:t>
            </a:r>
            <a:endParaRPr lang="nb-NO" dirty="0"/>
          </a:p>
        </p:txBody>
      </p:sp>
    </p:spTree>
    <p:extLst>
      <p:ext uri="{BB962C8B-B14F-4D97-AF65-F5344CB8AC3E}">
        <p14:creationId xmlns:p14="http://schemas.microsoft.com/office/powerpoint/2010/main" val="3660024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7584" y="5591016"/>
            <a:ext cx="5227584" cy="496360"/>
          </a:xfrm>
          <a:prstGeom prst="rect">
            <a:avLst/>
          </a:prstGeom>
        </p:spPr>
      </p:pic>
      <p:sp>
        <p:nvSpPr>
          <p:cNvPr id="7" name="TekstSylinder 6">
            <a:extLst>
              <a:ext uri="{FF2B5EF4-FFF2-40B4-BE49-F238E27FC236}">
                <a16:creationId xmlns:a16="http://schemas.microsoft.com/office/drawing/2014/main" id="{8366F5EA-B89A-4F38-B0A1-1D578ABD606C}"/>
              </a:ext>
            </a:extLst>
          </p:cNvPr>
          <p:cNvSpPr txBox="1"/>
          <p:nvPr/>
        </p:nvSpPr>
        <p:spPr>
          <a:xfrm>
            <a:off x="956619" y="563548"/>
            <a:ext cx="8959702" cy="6093976"/>
          </a:xfrm>
          <a:prstGeom prst="rect">
            <a:avLst/>
          </a:prstGeom>
          <a:noFill/>
        </p:spPr>
        <p:txBody>
          <a:bodyPr wrap="square" rtlCol="0">
            <a:spAutoFit/>
          </a:bodyPr>
          <a:lstStyle/>
          <a:p>
            <a:r>
              <a:rPr lang="nb-NO" b="1" dirty="0">
                <a:solidFill>
                  <a:srgbClr val="5B9BD5">
                    <a:lumMod val="75000"/>
                  </a:srgbClr>
                </a:solidFill>
              </a:rPr>
              <a:t>TILTAK 12: </a:t>
            </a:r>
            <a:endParaRPr lang="nb-NO" dirty="0">
              <a:solidFill>
                <a:srgbClr val="5B9BD5">
                  <a:lumMod val="75000"/>
                </a:srgbClr>
              </a:solidFill>
            </a:endParaRPr>
          </a:p>
          <a:p>
            <a:r>
              <a:rPr lang="nb-NO" b="1" dirty="0">
                <a:solidFill>
                  <a:srgbClr val="44546A"/>
                </a:solidFill>
              </a:rPr>
              <a:t>SIKRE GJENBRUK AV GEODATA INNSAMLET ETTER OFFENTLIGE KRAV </a:t>
            </a:r>
            <a:br>
              <a:rPr lang="nb-NO" b="1" dirty="0">
                <a:solidFill>
                  <a:srgbClr val="44546A"/>
                </a:solidFill>
              </a:rPr>
            </a:br>
            <a:endParaRPr lang="nb-NO" b="1" dirty="0">
              <a:solidFill>
                <a:srgbClr val="44546A"/>
              </a:solidFill>
            </a:endParaRPr>
          </a:p>
          <a:p>
            <a:r>
              <a:rPr lang="nb-NO" sz="1600" dirty="0">
                <a:solidFill>
                  <a:srgbClr val="44546A"/>
                </a:solidFill>
              </a:rPr>
              <a:t>Store</a:t>
            </a:r>
            <a:r>
              <a:rPr lang="nb-NO" sz="1600" b="1" dirty="0">
                <a:solidFill>
                  <a:srgbClr val="44546A"/>
                </a:solidFill>
              </a:rPr>
              <a:t> </a:t>
            </a:r>
            <a:r>
              <a:rPr lang="nb-NO" sz="1600" dirty="0">
                <a:solidFill>
                  <a:srgbClr val="44546A"/>
                </a:solidFill>
              </a:rPr>
              <a:t>mengder geografisk informasjon samles inn som del av kartleggingsprogrammer, forskning, konsekvensvurderinger og annen offentlig finansiert eller pålagt dokumentasjon – men uten at det nødvendigvis legges til rette for gjenbruk. Slike data skal bli mer tilgjengelige for bred bruk i samfunnet.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Utrede omfang, berørte aktører og viktige utfordringer – og anslå verdien dataene representerer for et samlet datagrunnlag. </a:t>
            </a:r>
          </a:p>
          <a:p>
            <a:pPr marL="285750" indent="-285750">
              <a:buFont typeface="Arial" panose="020B0604020202020204" pitchFamily="34" charset="0"/>
              <a:buChar char="•"/>
            </a:pPr>
            <a:r>
              <a:rPr lang="nb-NO" sz="1600" dirty="0">
                <a:solidFill>
                  <a:srgbClr val="44546A"/>
                </a:solidFill>
              </a:rPr>
              <a:t>Anbefale aktuelle tiltak for bedre organisering, forvaltning, standarder, metadata, spesifikasjoner, felles løsninger og veiledning – og vurdere gevinster av tiltakene.</a:t>
            </a:r>
          </a:p>
          <a:p>
            <a:pPr marL="285750" indent="-285750">
              <a:buFont typeface="Arial" panose="020B0604020202020204" pitchFamily="34" charset="0"/>
              <a:buChar char="•"/>
            </a:pPr>
            <a:r>
              <a:rPr lang="nb-NO" sz="1600" dirty="0">
                <a:solidFill>
                  <a:srgbClr val="44546A"/>
                </a:solidFill>
              </a:rPr>
              <a:t>Utrede behovet for bedre retningslinjer og krav til aktørene. </a:t>
            </a:r>
          </a:p>
          <a:p>
            <a:pPr marL="285750" indent="-285750">
              <a:buFont typeface="Arial" panose="020B0604020202020204" pitchFamily="34" charset="0"/>
              <a:buChar char="•"/>
            </a:pPr>
            <a:r>
              <a:rPr lang="nb-NO" sz="1600" dirty="0">
                <a:solidFill>
                  <a:srgbClr val="44546A"/>
                </a:solidFill>
              </a:rPr>
              <a:t>Innarbeide retningslinjer og krav i lovverk eller på annen måte, for eksempel i Digitaliseringsrundskrivet. </a:t>
            </a:r>
          </a:p>
          <a:p>
            <a:pPr marL="285750" indent="-285750">
              <a:buFont typeface="Arial" panose="020B0604020202020204" pitchFamily="34" charset="0"/>
              <a:buChar char="•"/>
            </a:pPr>
            <a:r>
              <a:rPr lang="nb-NO" sz="1600" dirty="0">
                <a:solidFill>
                  <a:srgbClr val="44546A"/>
                </a:solidFill>
              </a:rPr>
              <a:t>Utforme hensiktsmessig veiledning og bevisstgjøre aktørene om aktuelle krav.</a:t>
            </a:r>
          </a:p>
          <a:p>
            <a:pPr marL="285750" indent="-285750">
              <a:buFont typeface="Arial" panose="020B0604020202020204" pitchFamily="34" charset="0"/>
              <a:buChar char="•"/>
            </a:pPr>
            <a:r>
              <a:rPr lang="nb-NO" sz="1600" dirty="0" smtClean="0">
                <a:solidFill>
                  <a:srgbClr val="44546A"/>
                </a:solidFill>
              </a:rPr>
              <a:t>Etablere oversikt over eksisterende tiltak og løsninger </a:t>
            </a:r>
          </a:p>
          <a:p>
            <a:pPr marL="285750" indent="-285750">
              <a:buFont typeface="Arial" panose="020B0604020202020204" pitchFamily="34" charset="0"/>
              <a:buChar char="•"/>
            </a:pPr>
            <a:r>
              <a:rPr lang="nb-NO" sz="1600" dirty="0" smtClean="0">
                <a:solidFill>
                  <a:srgbClr val="44546A"/>
                </a:solidFill>
              </a:rPr>
              <a:t>Gjennomføre </a:t>
            </a:r>
            <a:r>
              <a:rPr lang="nb-NO" sz="1600" dirty="0">
                <a:solidFill>
                  <a:srgbClr val="44546A"/>
                </a:solidFill>
              </a:rPr>
              <a:t>piloter som kan demonstrere løsninger som understøtter et livsløpsperspektiv for denne type data, innenfor den geografisk infrastrukturen.</a:t>
            </a:r>
          </a:p>
          <a:p>
            <a:endParaRPr lang="nb-NO" sz="1600" dirty="0">
              <a:solidFill>
                <a:srgbClr val="44546A"/>
              </a:solidFill>
            </a:endParaRPr>
          </a:p>
          <a:p>
            <a:r>
              <a:rPr lang="nb-NO" sz="1600" b="1" dirty="0">
                <a:solidFill>
                  <a:srgbClr val="5B9BD5">
                    <a:lumMod val="75000"/>
                  </a:srgbClr>
                </a:solidFill>
              </a:rPr>
              <a:t>Gjennomføring: 2019-2021</a:t>
            </a:r>
          </a:p>
          <a:p>
            <a:r>
              <a:rPr lang="nb-NO" sz="1600" b="1" dirty="0">
                <a:solidFill>
                  <a:srgbClr val="5B9BD5">
                    <a:lumMod val="75000"/>
                  </a:srgbClr>
                </a:solidFill>
              </a:rPr>
              <a:t>Ansvarlig: Kartverket</a:t>
            </a:r>
          </a:p>
          <a:p>
            <a:r>
              <a:rPr lang="nb-NO" sz="1600" b="1" dirty="0">
                <a:solidFill>
                  <a:srgbClr val="5B9BD5">
                    <a:lumMod val="75000"/>
                  </a:srgbClr>
                </a:solidFill>
              </a:rPr>
              <a:t>Medvirkende: Miljødir, SVV, Bane Nor, Oslo kommune,</a:t>
            </a:r>
          </a:p>
          <a:p>
            <a:r>
              <a:rPr lang="nb-NO" sz="1600" b="1" dirty="0">
                <a:solidFill>
                  <a:srgbClr val="5B9BD5">
                    <a:lumMod val="75000"/>
                  </a:srgbClr>
                </a:solidFill>
              </a:rPr>
              <a:t>Privat sektor – konsulenter mv</a:t>
            </a:r>
            <a:endParaRPr lang="nb-NO" i="1" dirty="0"/>
          </a:p>
          <a:p>
            <a:r>
              <a:rPr lang="nb-NO" sz="1600" b="1" dirty="0">
                <a:solidFill>
                  <a:srgbClr val="5B9BD5">
                    <a:lumMod val="75000"/>
                  </a:srgbClr>
                </a:solidFill>
              </a:rPr>
              <a:t>Delmål: 1.3, 1.1, 1.2,</a:t>
            </a:r>
          </a:p>
        </p:txBody>
      </p:sp>
      <p:sp>
        <p:nvSpPr>
          <p:cNvPr id="12" name="Pil ned 11" descr="Pil" title="Pil"/>
          <p:cNvSpPr/>
          <p:nvPr/>
        </p:nvSpPr>
        <p:spPr>
          <a:xfrm>
            <a:off x="6330361" y="524756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10116459" y="524756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4" name="Pil ned 13" descr="Pil" title="Pil"/>
          <p:cNvSpPr/>
          <p:nvPr/>
        </p:nvSpPr>
        <p:spPr>
          <a:xfrm>
            <a:off x="7552354" y="524223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5" name="Pil ned 14" descr="Pil" title="Pil"/>
          <p:cNvSpPr/>
          <p:nvPr/>
        </p:nvSpPr>
        <p:spPr>
          <a:xfrm>
            <a:off x="8815073" y="524756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12</a:t>
            </a:r>
            <a:endParaRPr lang="nb-NO" dirty="0"/>
          </a:p>
        </p:txBody>
      </p:sp>
    </p:spTree>
    <p:extLst>
      <p:ext uri="{BB962C8B-B14F-4D97-AF65-F5344CB8AC3E}">
        <p14:creationId xmlns:p14="http://schemas.microsoft.com/office/powerpoint/2010/main" val="3395490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iv prosess 1" descr="tekstboks" title="tekstboks"/>
          <p:cNvSpPr/>
          <p:nvPr/>
        </p:nvSpPr>
        <p:spPr>
          <a:xfrm>
            <a:off x="701431" y="411041"/>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a:p>
            <a:endParaRPr lang="nb-NO" dirty="0">
              <a:solidFill>
                <a:prstClr val="black"/>
              </a:solidFill>
            </a:endParaRPr>
          </a:p>
        </p:txBody>
      </p:sp>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8661" y="5765244"/>
            <a:ext cx="5227584" cy="496360"/>
          </a:xfrm>
          <a:prstGeom prst="rect">
            <a:avLst/>
          </a:prstGeom>
        </p:spPr>
      </p:pic>
      <p:sp>
        <p:nvSpPr>
          <p:cNvPr id="4" name="TekstSylinder 3">
            <a:extLst>
              <a:ext uri="{FF2B5EF4-FFF2-40B4-BE49-F238E27FC236}">
                <a16:creationId xmlns:a16="http://schemas.microsoft.com/office/drawing/2014/main" id="{83B4A614-748B-43E4-A94E-0CACDD416D74}"/>
              </a:ext>
            </a:extLst>
          </p:cNvPr>
          <p:cNvSpPr txBox="1"/>
          <p:nvPr/>
        </p:nvSpPr>
        <p:spPr>
          <a:xfrm>
            <a:off x="984128" y="597686"/>
            <a:ext cx="7405287" cy="5847755"/>
          </a:xfrm>
          <a:prstGeom prst="rect">
            <a:avLst/>
          </a:prstGeom>
          <a:noFill/>
        </p:spPr>
        <p:txBody>
          <a:bodyPr wrap="square" rtlCol="0">
            <a:spAutoFit/>
          </a:bodyPr>
          <a:lstStyle/>
          <a:p>
            <a:r>
              <a:rPr lang="nb-NO" b="1" dirty="0">
                <a:solidFill>
                  <a:srgbClr val="5B9BD5">
                    <a:lumMod val="75000"/>
                  </a:srgbClr>
                </a:solidFill>
              </a:rPr>
              <a:t>TILTAK 13: </a:t>
            </a:r>
            <a:endParaRPr lang="nb-NO" dirty="0">
              <a:solidFill>
                <a:srgbClr val="5B9BD5">
                  <a:lumMod val="75000"/>
                </a:srgbClr>
              </a:solidFill>
            </a:endParaRPr>
          </a:p>
          <a:p>
            <a:r>
              <a:rPr lang="nb-NO" b="1" dirty="0">
                <a:solidFill>
                  <a:schemeClr val="tx2"/>
                </a:solidFill>
              </a:rPr>
              <a:t>UTNYTTE DATA FRA JORDOBSERVASJONS-SATELLITTER </a:t>
            </a:r>
            <a:br>
              <a:rPr lang="nb-NO" b="1" dirty="0">
                <a:solidFill>
                  <a:schemeClr val="tx2"/>
                </a:solidFill>
              </a:rPr>
            </a:br>
            <a:endParaRPr lang="nb-NO" b="1" dirty="0">
              <a:solidFill>
                <a:schemeClr val="tx2"/>
              </a:solidFill>
            </a:endParaRPr>
          </a:p>
          <a:p>
            <a:r>
              <a:rPr lang="nb-NO" sz="1600" dirty="0">
                <a:solidFill>
                  <a:srgbClr val="44546A"/>
                </a:solidFill>
              </a:rPr>
              <a:t>Å utnytte data fra eksisterende og nye jordobservasjonssatellitter er nyttig for samfunnet og bidrar til næringsutvikling. Vår deltagelse i ESA og EUs romprogrammer gjør at Norge kan være ledende i utnyttelse av jordobservasjonsdata.</a:t>
            </a:r>
          </a:p>
          <a:p>
            <a:r>
              <a:rPr lang="nb-NO" sz="1600" dirty="0">
                <a:solidFill>
                  <a:srgbClr val="44546A"/>
                </a:solidFill>
              </a:rPr>
              <a:t> </a:t>
            </a:r>
          </a:p>
          <a:p>
            <a:r>
              <a:rPr lang="nb-NO" sz="1600" dirty="0">
                <a:solidFill>
                  <a:srgbClr val="44546A"/>
                </a:solidFill>
              </a:rPr>
              <a:t>Tiltaket i handlingsplanen vil først og fremst basere seg på data fra Copernicus-programmet, som er et EU/ESA finansiert program som består av jord-observasjonssatellitter, in </a:t>
            </a:r>
            <a:r>
              <a:rPr lang="nb-NO" sz="1600" dirty="0" err="1">
                <a:solidFill>
                  <a:srgbClr val="44546A"/>
                </a:solidFill>
              </a:rPr>
              <a:t>situ</a:t>
            </a:r>
            <a:r>
              <a:rPr lang="nb-NO" sz="1600" dirty="0">
                <a:solidFill>
                  <a:srgbClr val="44546A"/>
                </a:solidFill>
              </a:rPr>
              <a:t> data og tjenesteprodukter. Data fra andre satellittprogrammer er også aktuelle for forskjellig anvendelse. Tiltakets hovedfokus er:</a:t>
            </a:r>
          </a:p>
          <a:p>
            <a:pPr marL="285750" lvl="0" indent="-285750">
              <a:buFont typeface="Arial" panose="020B0604020202020204" pitchFamily="34" charset="0"/>
              <a:buChar char="•"/>
            </a:pPr>
            <a:r>
              <a:rPr lang="nb-NO" sz="1600" dirty="0">
                <a:solidFill>
                  <a:srgbClr val="44546A"/>
                </a:solidFill>
              </a:rPr>
              <a:t>Etablere nye produkter og tjenester i tråd med brukerbehov i forvaltningen</a:t>
            </a:r>
          </a:p>
          <a:p>
            <a:pPr marL="285750" lvl="0" indent="-285750">
              <a:buFont typeface="Arial" panose="020B0604020202020204" pitchFamily="34" charset="0"/>
              <a:buChar char="•"/>
            </a:pPr>
            <a:r>
              <a:rPr lang="nb-NO" sz="1600" dirty="0">
                <a:solidFill>
                  <a:srgbClr val="44546A"/>
                </a:solidFill>
              </a:rPr>
              <a:t>Tilrettelegge for økt bruk av satellittdata i privat næringsliv</a:t>
            </a:r>
          </a:p>
          <a:p>
            <a:pPr marL="285750" lvl="0" indent="-285750">
              <a:buFont typeface="Arial" panose="020B0604020202020204" pitchFamily="34" charset="0"/>
              <a:buChar char="•"/>
            </a:pPr>
            <a:r>
              <a:rPr lang="nb-NO" sz="1600" dirty="0">
                <a:solidFill>
                  <a:srgbClr val="44546A"/>
                </a:solidFill>
              </a:rPr>
              <a:t>Videreutvikle sentrale databaser og fellesløsninger</a:t>
            </a:r>
          </a:p>
          <a:p>
            <a:pPr marL="285750" lvl="0" indent="-285750">
              <a:buFont typeface="Arial" panose="020B0604020202020204" pitchFamily="34" charset="0"/>
              <a:buChar char="•"/>
            </a:pPr>
            <a:r>
              <a:rPr lang="nb-NO" sz="1600" dirty="0">
                <a:solidFill>
                  <a:srgbClr val="44546A"/>
                </a:solidFill>
              </a:rPr>
              <a:t>Synliggjøre nytte av satellittdata for samfunnet og næringsliv</a:t>
            </a:r>
          </a:p>
          <a:p>
            <a:pPr marL="285750" lvl="0" indent="-285750">
              <a:buFont typeface="Arial" panose="020B0604020202020204" pitchFamily="34" charset="0"/>
              <a:buChar char="•"/>
            </a:pPr>
            <a:r>
              <a:rPr lang="nb-NO" sz="1600" dirty="0">
                <a:solidFill>
                  <a:srgbClr val="44546A"/>
                </a:solidFill>
              </a:rPr>
              <a:t>Sikre norske interesser i Copernicus-programmet</a:t>
            </a:r>
          </a:p>
          <a:p>
            <a:pPr marL="285750" lvl="0" indent="-285750">
              <a:buFont typeface="Arial" panose="020B0604020202020204" pitchFamily="34" charset="0"/>
              <a:buChar char="•"/>
            </a:pPr>
            <a:r>
              <a:rPr lang="nb-NO" sz="1600" dirty="0">
                <a:solidFill>
                  <a:srgbClr val="44546A"/>
                </a:solidFill>
              </a:rPr>
              <a:t>Bidra til at norske in </a:t>
            </a:r>
            <a:r>
              <a:rPr lang="nb-NO" sz="1600" dirty="0" err="1">
                <a:solidFill>
                  <a:srgbClr val="44546A"/>
                </a:solidFill>
              </a:rPr>
              <a:t>situ</a:t>
            </a:r>
            <a:r>
              <a:rPr lang="nb-NO" sz="1600" dirty="0">
                <a:solidFill>
                  <a:srgbClr val="44546A"/>
                </a:solidFill>
              </a:rPr>
              <a:t> data blir brukt i Copernicus-programmet. </a:t>
            </a:r>
          </a:p>
          <a:p>
            <a:pPr marL="285750" indent="-285750">
              <a:buFont typeface="Arial" panose="020B0604020202020204" pitchFamily="34" charset="0"/>
              <a:buChar char="•"/>
            </a:pPr>
            <a:r>
              <a:rPr lang="nb-NO" sz="1600" dirty="0">
                <a:solidFill>
                  <a:srgbClr val="44546A"/>
                </a:solidFill>
              </a:rPr>
              <a:t>Utnytte tilrettelagte tjenester fra Copernicus</a:t>
            </a:r>
          </a:p>
          <a:p>
            <a:endParaRPr lang="nb-NO" sz="1600" b="1" dirty="0">
              <a:solidFill>
                <a:srgbClr val="44546A"/>
              </a:solidFill>
            </a:endParaRPr>
          </a:p>
          <a:p>
            <a:r>
              <a:rPr lang="nb-NO" sz="1600" b="1" dirty="0">
                <a:solidFill>
                  <a:srgbClr val="5B9BD5">
                    <a:lumMod val="75000"/>
                  </a:srgbClr>
                </a:solidFill>
              </a:rPr>
              <a:t>Gjennomføring: 2018-2021 </a:t>
            </a:r>
          </a:p>
          <a:p>
            <a:r>
              <a:rPr lang="nb-NO" sz="1600" b="1" dirty="0">
                <a:solidFill>
                  <a:srgbClr val="5B9BD5">
                    <a:lumMod val="75000"/>
                  </a:srgbClr>
                </a:solidFill>
              </a:rPr>
              <a:t>Ansvarlig: Kartverket</a:t>
            </a:r>
          </a:p>
          <a:p>
            <a:r>
              <a:rPr lang="nb-NO" sz="1600" b="1" dirty="0">
                <a:solidFill>
                  <a:srgbClr val="5B9BD5">
                    <a:lumMod val="75000"/>
                  </a:srgbClr>
                </a:solidFill>
              </a:rPr>
              <a:t>Medvirkende: Norsk romsenter, Met, fagetater</a:t>
            </a:r>
          </a:p>
          <a:p>
            <a:r>
              <a:rPr lang="nb-NO" sz="1600" b="1" dirty="0">
                <a:solidFill>
                  <a:srgbClr val="5B9BD5">
                    <a:lumMod val="75000"/>
                  </a:srgbClr>
                </a:solidFill>
              </a:rPr>
              <a:t>Delmål: 2.1, 2.2, 2.4, 1.2, 3.4… </a:t>
            </a:r>
          </a:p>
        </p:txBody>
      </p:sp>
      <p:pic>
        <p:nvPicPr>
          <p:cNvPr id="7" name="Bilde 6" descr="Optisk satellittbilde -Norden" title="Satellittbilde "/>
          <p:cNvPicPr>
            <a:picLocks noChangeAspect="1"/>
          </p:cNvPicPr>
          <p:nvPr/>
        </p:nvPicPr>
        <p:blipFill>
          <a:blip r:embed="rId3"/>
          <a:stretch>
            <a:fillRect/>
          </a:stretch>
        </p:blipFill>
        <p:spPr>
          <a:xfrm>
            <a:off x="8412481" y="1606378"/>
            <a:ext cx="2918253" cy="2512049"/>
          </a:xfrm>
          <a:prstGeom prst="rect">
            <a:avLst/>
          </a:prstGeom>
        </p:spPr>
      </p:pic>
      <p:sp>
        <p:nvSpPr>
          <p:cNvPr id="9" name="Pil ned 8" descr="Pil" title="Pil"/>
          <p:cNvSpPr/>
          <p:nvPr/>
        </p:nvSpPr>
        <p:spPr>
          <a:xfrm>
            <a:off x="9959703" y="5339006"/>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8658317" y="533900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5" name="Tittel 4" hidden="1"/>
          <p:cNvSpPr>
            <a:spLocks noGrp="1"/>
          </p:cNvSpPr>
          <p:nvPr>
            <p:ph type="title" idx="4294967295"/>
          </p:nvPr>
        </p:nvSpPr>
        <p:spPr/>
        <p:txBody>
          <a:bodyPr/>
          <a:lstStyle/>
          <a:p>
            <a:r>
              <a:rPr lang="nb-NO" dirty="0" smtClean="0"/>
              <a:t>Tiltak 13</a:t>
            </a:r>
            <a:endParaRPr lang="nb-NO" dirty="0"/>
          </a:p>
        </p:txBody>
      </p:sp>
    </p:spTree>
    <p:extLst>
      <p:ext uri="{BB962C8B-B14F-4D97-AF65-F5344CB8AC3E}">
        <p14:creationId xmlns:p14="http://schemas.microsoft.com/office/powerpoint/2010/main" val="291907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609545"/>
            <a:ext cx="5227584" cy="496360"/>
          </a:xfrm>
          <a:prstGeom prst="rect">
            <a:avLst/>
          </a:prstGeom>
        </p:spPr>
      </p:pic>
      <p:sp>
        <p:nvSpPr>
          <p:cNvPr id="3" name="TekstSylinder 2">
            <a:extLst>
              <a:ext uri="{FF2B5EF4-FFF2-40B4-BE49-F238E27FC236}">
                <a16:creationId xmlns:a16="http://schemas.microsoft.com/office/drawing/2014/main" id="{83B4A614-748B-43E4-A94E-0CACDD416D74}"/>
              </a:ext>
            </a:extLst>
          </p:cNvPr>
          <p:cNvSpPr txBox="1"/>
          <p:nvPr/>
        </p:nvSpPr>
        <p:spPr>
          <a:xfrm>
            <a:off x="925022" y="464658"/>
            <a:ext cx="6398492"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TILTAK 15: </a:t>
            </a:r>
            <a:endParaRPr kumimoji="0" lang="nb-NO"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44546A"/>
                </a:solidFill>
                <a:effectLst/>
                <a:uLnTx/>
                <a:uFillTx/>
                <a:latin typeface="Calibri" panose="020F0502020204030204"/>
                <a:ea typeface="+mn-ea"/>
                <a:cs typeface="+mn-cs"/>
              </a:rPr>
              <a:t>EN FELLES GEOGRAFISK INFORMASJONSBASE FOR SAMFUNNSSIKKERHET OG BEREDSKAP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lvl="0">
              <a:defRPr/>
            </a:pPr>
            <a:r>
              <a:rPr lang="nb-NO" sz="1600" dirty="0">
                <a:solidFill>
                  <a:srgbClr val="44546A"/>
                </a:solidFill>
              </a:rPr>
              <a:t>God beredskap nasjonalt, regionalt og lokalt forutsetter et godt felles beslutningsunderlag. Utvikling av en felles geografisk informasjonsbase for samfunnssikkerhet og beredskap vil bidra til å sikre godt samvirke og god koordinering mellom aktørene, mellom sivile beredskapsetater og for sivilt-militært samarbeid. Med </a:t>
            </a:r>
            <a:r>
              <a:rPr lang="nb-NO" sz="1600" dirty="0" err="1">
                <a:solidFill>
                  <a:srgbClr val="44546A"/>
                </a:solidFill>
              </a:rPr>
              <a:t>Geonorge</a:t>
            </a:r>
            <a:r>
              <a:rPr lang="nb-NO" sz="1600" dirty="0">
                <a:solidFill>
                  <a:srgbClr val="44546A"/>
                </a:solidFill>
              </a:rPr>
              <a:t> som nav i dataflyten skal det etableres et permanent tilbud av god kvalitet, tilrettelagt for bruk ved forebygging, planlegging, analyse, håndtering av hendelser og rapportering. </a:t>
            </a:r>
          </a:p>
          <a:p>
            <a:pPr lvl="0">
              <a:defRPr/>
            </a:pPr>
            <a:r>
              <a:rPr lang="nb-NO" sz="1600" dirty="0">
                <a:solidFill>
                  <a:srgbClr val="44546A"/>
                </a:solidFill>
              </a:rPr>
              <a:t> </a:t>
            </a:r>
          </a:p>
          <a:p>
            <a:pPr lvl="0">
              <a:defRPr/>
            </a:pPr>
            <a:r>
              <a:rPr lang="nb-NO" sz="1600" dirty="0">
                <a:solidFill>
                  <a:srgbClr val="44546A"/>
                </a:solidFill>
              </a:rPr>
              <a:t>Oppstart i 2019. Forsvaret finansierer etablering av høyt prioriterte datasett ut fra eget behov. Disse vil bli gjort tilgjengelig for sivile beredskapsaktører.</a:t>
            </a:r>
          </a:p>
          <a:p>
            <a:pPr lvl="0">
              <a:defRPr/>
            </a:pPr>
            <a:endParaRPr lang="nb-NO" sz="1600" dirty="0">
              <a:solidFill>
                <a:srgbClr val="44546A"/>
              </a:solidFill>
            </a:endParaRPr>
          </a:p>
          <a:p>
            <a:pPr lvl="0">
              <a:defRPr/>
            </a:pPr>
            <a:r>
              <a:rPr lang="nb-NO" sz="1600" dirty="0">
                <a:solidFill>
                  <a:srgbClr val="44546A"/>
                </a:solidFill>
              </a:rPr>
              <a:t>En totalløsning vil kreve betydelig større ressurser enn de som er tilgjengelig i dag. Det er bestemt å søke om statlige satsingsmidler fra 2022. Grunnlag for søknaden vil bli utarbeidet i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Gjennomføring: </a:t>
            </a:r>
            <a:r>
              <a:rPr kumimoji="0" lang="nb-NO" sz="1600" b="1"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2019-2025 </a:t>
            </a:r>
            <a:endPar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Ansvarlig: DSB, Kartverket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Medvirkende: Politiet, Forsvaret, Helsedirektoratet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Delmål: 2.2, 2.1, 2.3, 1.1, 1.2, 3.1,.. </a:t>
            </a:r>
          </a:p>
        </p:txBody>
      </p:sp>
      <p:pic>
        <p:nvPicPr>
          <p:cNvPr id="6" name="Bilde 5" descr="Modellert flom ved sykehus" title="Flom-bild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96" y="1858200"/>
            <a:ext cx="1633577" cy="2065248"/>
          </a:xfrm>
          <a:prstGeom prst="rect">
            <a:avLst/>
          </a:prstGeom>
          <a:ln>
            <a:noFill/>
          </a:ln>
          <a:effectLst>
            <a:outerShdw blurRad="292100" dist="139700" dir="2700000" algn="tl" rotWithShape="0">
              <a:srgbClr val="333333">
                <a:alpha val="65000"/>
              </a:srgbClr>
            </a:outerShdw>
          </a:effectLst>
        </p:spPr>
      </p:pic>
      <p:pic>
        <p:nvPicPr>
          <p:cNvPr id="7" name="Bilde 6" descr="Kystverket" title="Berdska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9404" y="3762207"/>
            <a:ext cx="1951080" cy="1180389"/>
          </a:xfrm>
          <a:prstGeom prst="rect">
            <a:avLst/>
          </a:prstGeom>
          <a:ln>
            <a:noFill/>
          </a:ln>
          <a:effectLst>
            <a:outerShdw blurRad="292100" dist="139700" dir="2700000" algn="tl" rotWithShape="0">
              <a:srgbClr val="333333">
                <a:alpha val="65000"/>
              </a:srgbClr>
            </a:outerShdw>
          </a:effectLst>
        </p:spPr>
      </p:pic>
      <p:pic>
        <p:nvPicPr>
          <p:cNvPr id="8" name="Picture 2" descr="https://photos-5.dropbox.com/t/2/AACyT8pbZInXFEIeGNo1U7oqyU1EcOuLZf6k314E2WXUuQ/12/66069445/jpeg/32x32/3/1484074800/0/2/20130611__PEDERTORPMATHISEN_001.jpg/EMmZqTMY3gggAigC/C2dFFesYPB07PYaiwnNDbVH6cCaA6mveZ1KUsbXP3k0%2Cxu_RV6ti8n5B4Xse0hLQkdNHnJtdLyhxCrckd7x4LOc%2C-AiNbAKP7owYXt8U7YMCaKoS-3nAXR5Xqc7U84bvN4Y?size_mode=3&amp;dl=0&amp;size=800x60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11916" y="596243"/>
            <a:ext cx="2174469" cy="1448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Pil ned 9" descr="Pil" title="Pil"/>
          <p:cNvSpPr/>
          <p:nvPr/>
        </p:nvSpPr>
        <p:spPr>
          <a:xfrm>
            <a:off x="9855199"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8553813"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15</a:t>
            </a:r>
            <a:endParaRPr lang="nb-NO" dirty="0"/>
          </a:p>
        </p:txBody>
      </p:sp>
    </p:spTree>
    <p:extLst>
      <p:ext uri="{BB962C8B-B14F-4D97-AF65-F5344CB8AC3E}">
        <p14:creationId xmlns:p14="http://schemas.microsoft.com/office/powerpoint/2010/main" val="498355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descr="HANDLINGSPLAN&#10;" title="HANDLINGSPLAN">
            <a:extLst>
              <a:ext uri="{FF2B5EF4-FFF2-40B4-BE49-F238E27FC236}">
                <a16:creationId xmlns:a16="http://schemas.microsoft.com/office/drawing/2014/main" id="{2C925CB5-0AB8-45E1-8142-0A7B9B2F13FF}"/>
              </a:ext>
            </a:extLst>
          </p:cNvPr>
          <p:cNvSpPr txBox="1"/>
          <p:nvPr/>
        </p:nvSpPr>
        <p:spPr>
          <a:xfrm>
            <a:off x="876299" y="921205"/>
            <a:ext cx="6548629" cy="1826141"/>
          </a:xfrm>
          <a:prstGeom prst="rect">
            <a:avLst/>
          </a:prstGeom>
          <a:noFill/>
        </p:spPr>
        <p:txBody>
          <a:bodyPr wrap="square" rtlCol="0">
            <a:spAutoFit/>
          </a:bodyPr>
          <a:lstStyle/>
          <a:p>
            <a:pPr>
              <a:spcAft>
                <a:spcPts val="800"/>
              </a:spcAft>
            </a:pPr>
            <a:r>
              <a:rPr lang="nb-NO" sz="3200" b="1" cap="small" dirty="0">
                <a:solidFill>
                  <a:srgbClr val="44546A"/>
                </a:solidFill>
              </a:rPr>
              <a:t>HANDLINGSPLAN</a:t>
            </a:r>
            <a:endParaRPr lang="nb-NO" sz="2800" b="1" cap="small" dirty="0">
              <a:solidFill>
                <a:srgbClr val="FF0000"/>
              </a:solidFill>
            </a:endParaRPr>
          </a:p>
          <a:p>
            <a:r>
              <a:rPr lang="nb-NO" sz="2800" dirty="0">
                <a:solidFill>
                  <a:srgbClr val="44546A"/>
                </a:solidFill>
              </a:rPr>
              <a:t>TILTAK FOR GJENNOMFØRING </a:t>
            </a:r>
            <a:br>
              <a:rPr lang="nb-NO" sz="2800" dirty="0">
                <a:solidFill>
                  <a:srgbClr val="44546A"/>
                </a:solidFill>
              </a:rPr>
            </a:br>
            <a:r>
              <a:rPr lang="nb-NO" sz="2800" dirty="0">
                <a:solidFill>
                  <a:srgbClr val="44546A"/>
                </a:solidFill>
              </a:rPr>
              <a:t>AV NASJONAL GEODATASTRATEGI</a:t>
            </a:r>
          </a:p>
          <a:p>
            <a:pPr>
              <a:spcAft>
                <a:spcPts val="900"/>
              </a:spcAft>
            </a:pPr>
            <a:endParaRPr lang="nb-NO" dirty="0">
              <a:solidFill>
                <a:srgbClr val="44546A"/>
              </a:solidFill>
            </a:endParaRPr>
          </a:p>
        </p:txBody>
      </p:sp>
      <p:pic>
        <p:nvPicPr>
          <p:cNvPr id="5" name="Bilde 4" descr="Illustrasjon  -forside på nasjonal geodatastrategi" title="Illustrasjon  -forside på nasjonal geodatastrateg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905" y="1243584"/>
            <a:ext cx="3383569" cy="4742188"/>
          </a:xfrm>
          <a:prstGeom prst="rect">
            <a:avLst/>
          </a:prstGeom>
          <a:ln>
            <a:noFill/>
          </a:ln>
          <a:effectLst>
            <a:outerShdw blurRad="292100" dist="139700" dir="2700000" algn="tl" rotWithShape="0">
              <a:srgbClr val="333333">
                <a:alpha val="65000"/>
              </a:srgbClr>
            </a:outerShdw>
          </a:effectLst>
        </p:spPr>
      </p:pic>
      <p:sp>
        <p:nvSpPr>
          <p:cNvPr id="2" name="TekstSylinder 1"/>
          <p:cNvSpPr txBox="1"/>
          <p:nvPr/>
        </p:nvSpPr>
        <p:spPr>
          <a:xfrm>
            <a:off x="881094" y="2589580"/>
            <a:ext cx="6543834" cy="3416320"/>
          </a:xfrm>
          <a:prstGeom prst="rect">
            <a:avLst/>
          </a:prstGeom>
          <a:noFill/>
        </p:spPr>
        <p:txBody>
          <a:bodyPr wrap="square" rtlCol="0">
            <a:spAutoFit/>
          </a:bodyPr>
          <a:lstStyle/>
          <a:p>
            <a:r>
              <a:rPr lang="nb-NO" dirty="0"/>
              <a:t>Regjeringen la fram nasjonal geodatastrategi 1. november 2018. Regjeringen vil arbeide for </a:t>
            </a:r>
          </a:p>
          <a:p>
            <a:pPr marL="285750" indent="-285750">
              <a:buFont typeface="Arial" panose="020B0604020202020204" pitchFamily="34" charset="0"/>
              <a:buChar char="•"/>
            </a:pPr>
            <a:r>
              <a:rPr lang="nb-NO" dirty="0"/>
              <a:t>Et nasjonalt kunnskapsgrunnlag av geografisk informasjon som møter viktige samfunnsbehov </a:t>
            </a:r>
          </a:p>
          <a:p>
            <a:pPr marL="285750" indent="-285750">
              <a:buFont typeface="Arial" panose="020B0604020202020204" pitchFamily="34" charset="0"/>
              <a:buChar char="•"/>
            </a:pPr>
            <a:r>
              <a:rPr lang="nb-NO" dirty="0"/>
              <a:t>Felles løsninger og teknologi som understøtter en effektiv oppgaveløsning og åpner for nye bruksmuligheter i samfunnet </a:t>
            </a:r>
          </a:p>
          <a:p>
            <a:pPr marL="285750" indent="-285750">
              <a:buFont typeface="Arial" panose="020B0604020202020204" pitchFamily="34" charset="0"/>
              <a:buChar char="•"/>
            </a:pPr>
            <a:r>
              <a:rPr lang="nb-NO" dirty="0"/>
              <a:t>Et velfungerende samspill om forvaltning, deling, utvikling og innovasjon mellom aktørene i både offentlig og privat sektor </a:t>
            </a:r>
          </a:p>
          <a:p>
            <a:pPr marL="285750" indent="-285750">
              <a:buFont typeface="Arial" panose="020B0604020202020204" pitchFamily="34" charset="0"/>
              <a:buChar char="•"/>
            </a:pPr>
            <a:r>
              <a:rPr lang="nb-NO" dirty="0"/>
              <a:t>Rammebetingelser som er forutsigbare og godt tilpasset utfordringene i det digitale samfunnet Kart og informasjon </a:t>
            </a:r>
          </a:p>
          <a:p>
            <a:endParaRPr lang="nb-NO" dirty="0"/>
          </a:p>
          <a:p>
            <a:r>
              <a:rPr lang="nb-NO" dirty="0"/>
              <a:t>For å nå  strategiens mål skal det utvikles en handlingsplan. </a:t>
            </a:r>
          </a:p>
        </p:txBody>
      </p:sp>
      <p:sp>
        <p:nvSpPr>
          <p:cNvPr id="3" name="Tittel 2" hidden="1"/>
          <p:cNvSpPr>
            <a:spLocks noGrp="1"/>
          </p:cNvSpPr>
          <p:nvPr>
            <p:ph type="title" idx="4294967295"/>
          </p:nvPr>
        </p:nvSpPr>
        <p:spPr/>
        <p:txBody>
          <a:bodyPr/>
          <a:lstStyle/>
          <a:p>
            <a:r>
              <a:rPr lang="nb-NO" dirty="0" smtClean="0"/>
              <a:t>Handlingsplan – tiltak for</a:t>
            </a:r>
            <a:r>
              <a:rPr lang="nb-NO" baseline="0" dirty="0" smtClean="0"/>
              <a:t> gjennomføring</a:t>
            </a:r>
            <a:endParaRPr lang="nb-NO" dirty="0"/>
          </a:p>
        </p:txBody>
      </p:sp>
    </p:spTree>
    <p:extLst>
      <p:ext uri="{BB962C8B-B14F-4D97-AF65-F5344CB8AC3E}">
        <p14:creationId xmlns:p14="http://schemas.microsoft.com/office/powerpoint/2010/main" val="2234024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iv prosess 1" descr="tekstboks" title="tekstboks"/>
          <p:cNvSpPr/>
          <p:nvPr/>
        </p:nvSpPr>
        <p:spPr>
          <a:xfrm>
            <a:off x="769815" y="307975"/>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b="1" dirty="0">
              <a:solidFill>
                <a:srgbClr val="5B9BD5">
                  <a:lumMod val="75000"/>
                </a:srgbClr>
              </a:solidFill>
            </a:endParaRPr>
          </a:p>
        </p:txBody>
      </p:sp>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6" name="TekstSylinder 5">
            <a:extLst>
              <a:ext uri="{FF2B5EF4-FFF2-40B4-BE49-F238E27FC236}">
                <a16:creationId xmlns:a16="http://schemas.microsoft.com/office/drawing/2014/main" id="{0DBF0E10-9451-443F-A91E-DBA6931451E5}"/>
              </a:ext>
            </a:extLst>
          </p:cNvPr>
          <p:cNvSpPr txBox="1"/>
          <p:nvPr/>
        </p:nvSpPr>
        <p:spPr>
          <a:xfrm>
            <a:off x="960485" y="633120"/>
            <a:ext cx="6964955" cy="5570756"/>
          </a:xfrm>
          <a:prstGeom prst="rect">
            <a:avLst/>
          </a:prstGeom>
          <a:noFill/>
        </p:spPr>
        <p:txBody>
          <a:bodyPr wrap="square" rtlCol="0">
            <a:spAutoFit/>
          </a:bodyPr>
          <a:lstStyle/>
          <a:p>
            <a:r>
              <a:rPr lang="nb-NO" b="1" dirty="0">
                <a:solidFill>
                  <a:srgbClr val="5B9BD5">
                    <a:lumMod val="75000"/>
                  </a:srgbClr>
                </a:solidFill>
              </a:rPr>
              <a:t>TILTAK 16: </a:t>
            </a:r>
            <a:endParaRPr lang="nb-NO" dirty="0">
              <a:solidFill>
                <a:srgbClr val="5B9BD5">
                  <a:lumMod val="75000"/>
                </a:srgbClr>
              </a:solidFill>
            </a:endParaRPr>
          </a:p>
          <a:p>
            <a:r>
              <a:rPr lang="nb-NO" b="1" dirty="0">
                <a:solidFill>
                  <a:srgbClr val="44546A"/>
                </a:solidFill>
              </a:rPr>
              <a:t>UTNYTTE PUBLIKUMSBASERT DATAFANGST</a:t>
            </a:r>
          </a:p>
          <a:p>
            <a:endParaRPr lang="nb-NO" sz="1600" dirty="0">
              <a:solidFill>
                <a:srgbClr val="44546A"/>
              </a:solidFill>
            </a:endParaRPr>
          </a:p>
          <a:p>
            <a:r>
              <a:rPr lang="nb-NO" sz="1600" dirty="0">
                <a:solidFill>
                  <a:srgbClr val="44546A"/>
                </a:solidFill>
              </a:rPr>
              <a:t>Utnyttelse av publikum og mobile sensorer til datafangst  – såkalt </a:t>
            </a:r>
            <a:r>
              <a:rPr lang="nb-NO" sz="1600" dirty="0" err="1">
                <a:solidFill>
                  <a:srgbClr val="44546A"/>
                </a:solidFill>
              </a:rPr>
              <a:t>crowdsourcing</a:t>
            </a:r>
            <a:r>
              <a:rPr lang="nb-NO" sz="1600" dirty="0">
                <a:solidFill>
                  <a:srgbClr val="44546A"/>
                </a:solidFill>
              </a:rPr>
              <a:t> – gir mulighet for supplerende datainnsamling til infrastrukturen.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Dokumentere erfaringene fra eksisterende </a:t>
            </a:r>
            <a:r>
              <a:rPr lang="nb-NO" sz="1600" dirty="0" err="1">
                <a:solidFill>
                  <a:srgbClr val="44546A"/>
                </a:solidFill>
              </a:rPr>
              <a:t>crowdsourcings</a:t>
            </a:r>
            <a:r>
              <a:rPr lang="nb-NO" sz="1600" dirty="0">
                <a:solidFill>
                  <a:srgbClr val="44546A"/>
                </a:solidFill>
              </a:rPr>
              <a:t>-løsninger som er i bruk i fagetater og kommuner.</a:t>
            </a:r>
          </a:p>
          <a:p>
            <a:pPr marL="285750" indent="-285750">
              <a:buFont typeface="Arial" panose="020B0604020202020204" pitchFamily="34" charset="0"/>
              <a:buChar char="•"/>
            </a:pPr>
            <a:r>
              <a:rPr lang="nb-NO" sz="1600" dirty="0">
                <a:solidFill>
                  <a:srgbClr val="44546A"/>
                </a:solidFill>
              </a:rPr>
              <a:t>Utrede hvordan det kan legges bedre til rette for å utnytte publikumsbasert datafangst, for eksempel til å melde feil eller i krisesituasjoner.</a:t>
            </a:r>
          </a:p>
          <a:p>
            <a:pPr marL="285750" indent="-285750">
              <a:buFont typeface="Arial" panose="020B0604020202020204" pitchFamily="34" charset="0"/>
              <a:buChar char="•"/>
            </a:pPr>
            <a:r>
              <a:rPr lang="nb-NO" sz="1600" dirty="0">
                <a:solidFill>
                  <a:srgbClr val="44546A"/>
                </a:solidFill>
              </a:rPr>
              <a:t>Avklare prinsipper for åpenhet og eierskap til publikumsgenererte data, og vurdere lovgrunnlaget for analyser/stordata. </a:t>
            </a:r>
          </a:p>
          <a:p>
            <a:pPr marL="285750" indent="-285750">
              <a:buFont typeface="Arial" panose="020B0604020202020204" pitchFamily="34" charset="0"/>
              <a:buChar char="•"/>
            </a:pPr>
            <a:r>
              <a:rPr lang="nb-NO" sz="1600" dirty="0">
                <a:solidFill>
                  <a:srgbClr val="44546A"/>
                </a:solidFill>
              </a:rPr>
              <a:t>Utvikle piloter og demonstratorer sammen med tjenesteytere, private organisasjoner og offentlige etater.</a:t>
            </a:r>
          </a:p>
          <a:p>
            <a:pPr marL="285750" indent="-285750">
              <a:buFont typeface="Arial" panose="020B0604020202020204" pitchFamily="34" charset="0"/>
              <a:buChar char="•"/>
            </a:pPr>
            <a:r>
              <a:rPr lang="nb-NO" sz="1600" dirty="0">
                <a:solidFill>
                  <a:srgbClr val="44546A"/>
                </a:solidFill>
              </a:rPr>
              <a:t>Utrede behovet for nye datastandarder og tjenester for datafangst, kvalitetsmerking og forvaltning av publikumsgenererte data.</a:t>
            </a:r>
          </a:p>
          <a:p>
            <a:pPr marL="285750" indent="-285750">
              <a:buFont typeface="Arial" panose="020B0604020202020204" pitchFamily="34" charset="0"/>
              <a:buChar char="•"/>
            </a:pPr>
            <a:r>
              <a:rPr lang="nb-NO" sz="1600" dirty="0">
                <a:solidFill>
                  <a:srgbClr val="44546A"/>
                </a:solidFill>
              </a:rPr>
              <a:t>Foreslå tiltak for videre utvikling og anvendelser.</a:t>
            </a:r>
          </a:p>
          <a:p>
            <a:endParaRPr lang="nb-NO" sz="1600" b="1" dirty="0">
              <a:solidFill>
                <a:srgbClr val="44546A"/>
              </a:solidFill>
            </a:endParaRPr>
          </a:p>
          <a:p>
            <a:r>
              <a:rPr lang="nb-NO" sz="1600" b="1" dirty="0">
                <a:solidFill>
                  <a:srgbClr val="5B9BD5">
                    <a:lumMod val="75000"/>
                  </a:srgbClr>
                </a:solidFill>
              </a:rPr>
              <a:t>Gjennomføring: </a:t>
            </a:r>
            <a:r>
              <a:rPr lang="nb-NO" sz="1600" b="1" dirty="0" smtClean="0">
                <a:solidFill>
                  <a:srgbClr val="5B9BD5">
                    <a:lumMod val="75000"/>
                  </a:srgbClr>
                </a:solidFill>
              </a:rPr>
              <a:t>forberedende</a:t>
            </a:r>
            <a:endParaRPr lang="nb-NO" sz="1600" b="1" dirty="0">
              <a:solidFill>
                <a:srgbClr val="5B9BD5">
                  <a:lumMod val="75000"/>
                </a:srgbClr>
              </a:solidFill>
            </a:endParaRPr>
          </a:p>
          <a:p>
            <a:r>
              <a:rPr lang="nb-NO" sz="1600" b="1" dirty="0">
                <a:solidFill>
                  <a:srgbClr val="5B9BD5">
                    <a:lumMod val="75000"/>
                  </a:srgbClr>
                </a:solidFill>
              </a:rPr>
              <a:t>Ansvarlig: Kartverket</a:t>
            </a:r>
          </a:p>
          <a:p>
            <a:r>
              <a:rPr lang="nb-NO" sz="1600" b="1" dirty="0">
                <a:solidFill>
                  <a:srgbClr val="5B9BD5">
                    <a:lumMod val="75000"/>
                  </a:srgbClr>
                </a:solidFill>
              </a:rPr>
              <a:t>Medvirkende: Fagetater, kommuner, privat sektor</a:t>
            </a:r>
          </a:p>
          <a:p>
            <a:r>
              <a:rPr lang="nb-NO" sz="1600" b="1" dirty="0">
                <a:solidFill>
                  <a:srgbClr val="5B9BD5">
                    <a:lumMod val="75000"/>
                  </a:srgbClr>
                </a:solidFill>
              </a:rPr>
              <a:t>Delmål: 1.7, 2.4, 2.5, </a:t>
            </a:r>
            <a:endParaRPr lang="nb-NO" sz="1600" dirty="0">
              <a:solidFill>
                <a:prstClr val="black"/>
              </a:solidFill>
            </a:endParaRPr>
          </a:p>
        </p:txBody>
      </p:sp>
      <p:pic>
        <p:nvPicPr>
          <p:cNvPr id="7" name="Bilde 4" descr="Inntegning på nettbrett i felt" title="Crowd sourcing - sykkel-computer-dat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44401" y="2582130"/>
            <a:ext cx="2203944" cy="1398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7" descr="Crowd sourcing - sykkel-computer-data" title="Crowd sourcing - sykkel-computer-data"/>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4401" y="932367"/>
            <a:ext cx="2203944" cy="1377465"/>
          </a:xfrm>
          <a:prstGeom prst="rect">
            <a:avLst/>
          </a:prstGeom>
          <a:ln>
            <a:noFill/>
          </a:ln>
          <a:effectLst>
            <a:outerShdw blurRad="292100" dist="139700" dir="2700000" algn="tl" rotWithShape="0">
              <a:srgbClr val="333333">
                <a:alpha val="65000"/>
              </a:srgbClr>
            </a:outerShdw>
          </a:effectLst>
        </p:spPr>
      </p:pic>
      <p:sp>
        <p:nvSpPr>
          <p:cNvPr id="9" name="Pil ned 8" descr="Pil" title="Pil"/>
          <p:cNvSpPr/>
          <p:nvPr/>
        </p:nvSpPr>
        <p:spPr>
          <a:xfrm>
            <a:off x="6069101" y="52606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7291094" y="525530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16</a:t>
            </a:r>
            <a:endParaRPr lang="nb-NO" dirty="0"/>
          </a:p>
        </p:txBody>
      </p:sp>
    </p:spTree>
    <p:extLst>
      <p:ext uri="{BB962C8B-B14F-4D97-AF65-F5344CB8AC3E}">
        <p14:creationId xmlns:p14="http://schemas.microsoft.com/office/powerpoint/2010/main" val="1407760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4" name="TekstSylinder 3">
            <a:extLst>
              <a:ext uri="{FF2B5EF4-FFF2-40B4-BE49-F238E27FC236}">
                <a16:creationId xmlns:a16="http://schemas.microsoft.com/office/drawing/2014/main" id="{9B14A9FE-5D2A-4F14-B3F9-B7DA0404E46F}"/>
              </a:ext>
            </a:extLst>
          </p:cNvPr>
          <p:cNvSpPr txBox="1"/>
          <p:nvPr/>
        </p:nvSpPr>
        <p:spPr>
          <a:xfrm>
            <a:off x="1017768" y="540272"/>
            <a:ext cx="6885830" cy="6093976"/>
          </a:xfrm>
          <a:prstGeom prst="rect">
            <a:avLst/>
          </a:prstGeom>
          <a:noFill/>
        </p:spPr>
        <p:txBody>
          <a:bodyPr wrap="square" rtlCol="0">
            <a:spAutoFit/>
          </a:bodyPr>
          <a:lstStyle/>
          <a:p>
            <a:r>
              <a:rPr lang="nb-NO" b="1" dirty="0">
                <a:solidFill>
                  <a:srgbClr val="5B9BD5">
                    <a:lumMod val="75000"/>
                  </a:srgbClr>
                </a:solidFill>
              </a:rPr>
              <a:t>TILTAK 17: </a:t>
            </a:r>
            <a:endParaRPr lang="nb-NO" dirty="0">
              <a:solidFill>
                <a:srgbClr val="5B9BD5">
                  <a:lumMod val="75000"/>
                </a:srgbClr>
              </a:solidFill>
            </a:endParaRPr>
          </a:p>
          <a:p>
            <a:r>
              <a:rPr lang="nb-NO" b="1" dirty="0">
                <a:solidFill>
                  <a:srgbClr val="44546A"/>
                </a:solidFill>
              </a:rPr>
              <a:t>VIDEREUTVIKLE GEONORGE SOM PLATTFORM FOR NASJONAL</a:t>
            </a:r>
            <a:br>
              <a:rPr lang="nb-NO" b="1" dirty="0">
                <a:solidFill>
                  <a:srgbClr val="44546A"/>
                </a:solidFill>
              </a:rPr>
            </a:br>
            <a:r>
              <a:rPr lang="nb-NO" b="1" dirty="0">
                <a:solidFill>
                  <a:srgbClr val="44546A"/>
                </a:solidFill>
              </a:rPr>
              <a:t>TJENESTEBASERT INFRASTRUKTUR FOR GEOGRAFISKE DATA</a:t>
            </a:r>
            <a:endParaRPr lang="nb-NO" dirty="0">
              <a:solidFill>
                <a:srgbClr val="44546A"/>
              </a:solidFill>
            </a:endParaRPr>
          </a:p>
          <a:p>
            <a:endParaRPr lang="nb-NO" sz="1600" dirty="0">
              <a:solidFill>
                <a:srgbClr val="44546A"/>
              </a:solidFill>
            </a:endParaRPr>
          </a:p>
          <a:p>
            <a:r>
              <a:rPr lang="nb-NO" sz="1600" dirty="0">
                <a:solidFill>
                  <a:srgbClr val="44546A"/>
                </a:solidFill>
              </a:rPr>
              <a:t>Geonorge skal sikre en effektiv dataflyt på tvers av sektorer og nivåer i samfunnet, og vil ha stor betydning for digitalisering og verdiskapning i både offentlig og privat sektor.</a:t>
            </a:r>
          </a:p>
          <a:p>
            <a:r>
              <a:rPr lang="nb-NO" sz="1600" dirty="0">
                <a:solidFill>
                  <a:srgbClr val="44546A"/>
                </a:solidFill>
              </a:rPr>
              <a:t> </a:t>
            </a:r>
          </a:p>
          <a:p>
            <a:pPr marL="285750" indent="-285750">
              <a:buFont typeface="Arial" panose="020B0604020202020204" pitchFamily="34" charset="0"/>
              <a:buChar char="•"/>
            </a:pPr>
            <a:r>
              <a:rPr lang="nb-NO" sz="1600" dirty="0">
                <a:solidFill>
                  <a:srgbClr val="44546A"/>
                </a:solidFill>
              </a:rPr>
              <a:t>Løfte og videreutvikle </a:t>
            </a:r>
            <a:r>
              <a:rPr lang="nb-NO" sz="1600" dirty="0" err="1">
                <a:solidFill>
                  <a:srgbClr val="44546A"/>
                </a:solidFill>
              </a:rPr>
              <a:t>Geonorge</a:t>
            </a:r>
            <a:r>
              <a:rPr lang="nb-NO" sz="1600" dirty="0">
                <a:solidFill>
                  <a:srgbClr val="44546A"/>
                </a:solidFill>
              </a:rPr>
              <a:t> som nasjonal felleskomponent, med standardiserte grensesnitt som enkelt lar seg integrere i brukerapplikasjoner.</a:t>
            </a:r>
          </a:p>
          <a:p>
            <a:pPr marL="285750" indent="-285750">
              <a:buFont typeface="Arial" panose="020B0604020202020204" pitchFamily="34" charset="0"/>
              <a:buChar char="•"/>
            </a:pPr>
            <a:r>
              <a:rPr lang="nb-NO" sz="1600" dirty="0">
                <a:solidFill>
                  <a:srgbClr val="44546A"/>
                </a:solidFill>
              </a:rPr>
              <a:t>Videreutvikle Geonorge som felles informasjonskanal mellom aktørene.</a:t>
            </a:r>
          </a:p>
          <a:p>
            <a:pPr marL="285750" indent="-285750">
              <a:buFont typeface="Arial" panose="020B0604020202020204" pitchFamily="34" charset="0"/>
              <a:buChar char="•"/>
            </a:pPr>
            <a:r>
              <a:rPr lang="nb-NO" sz="1600" dirty="0">
                <a:solidFill>
                  <a:srgbClr val="44546A"/>
                </a:solidFill>
              </a:rPr>
              <a:t>Skape forutsigbarhet for aktører som er avhengige av god tilgjengelighet til data.</a:t>
            </a:r>
          </a:p>
          <a:p>
            <a:pPr marL="285750" indent="-285750">
              <a:buFont typeface="Arial" panose="020B0604020202020204" pitchFamily="34" charset="0"/>
              <a:buChar char="•"/>
            </a:pPr>
            <a:r>
              <a:rPr lang="nb-NO" sz="1600" dirty="0">
                <a:solidFill>
                  <a:srgbClr val="44546A"/>
                </a:solidFill>
              </a:rPr>
              <a:t>Stille krav til bruk av </a:t>
            </a:r>
            <a:r>
              <a:rPr lang="nb-NO" sz="1600" dirty="0" err="1">
                <a:solidFill>
                  <a:srgbClr val="44546A"/>
                </a:solidFill>
              </a:rPr>
              <a:t>Geonorge</a:t>
            </a:r>
            <a:r>
              <a:rPr lang="nb-NO" sz="1600" dirty="0">
                <a:solidFill>
                  <a:srgbClr val="44546A"/>
                </a:solidFill>
              </a:rPr>
              <a:t> i relevante regelverk og rundskriv, og slik sikre vedvarende kvalitet på datainnholdet. </a:t>
            </a:r>
          </a:p>
          <a:p>
            <a:pPr marL="285750" indent="-285750">
              <a:buFont typeface="Arial" panose="020B0604020202020204" pitchFamily="34" charset="0"/>
              <a:buChar char="•"/>
            </a:pPr>
            <a:r>
              <a:rPr lang="nb-NO" sz="1600" dirty="0">
                <a:solidFill>
                  <a:srgbClr val="44546A"/>
                </a:solidFill>
              </a:rPr>
              <a:t>Sikre finansiering av den videre drift og utvikling av Geonorge.</a:t>
            </a:r>
          </a:p>
          <a:p>
            <a:pPr marL="285750" indent="-285750">
              <a:buFont typeface="Arial" panose="020B0604020202020204" pitchFamily="34" charset="0"/>
              <a:buChar char="•"/>
            </a:pPr>
            <a:r>
              <a:rPr lang="nb-NO" sz="1600" dirty="0">
                <a:solidFill>
                  <a:srgbClr val="44546A"/>
                </a:solidFill>
              </a:rPr>
              <a:t>Avklare sammenhengen </a:t>
            </a:r>
            <a:r>
              <a:rPr lang="nb-NO" sz="1600" dirty="0"/>
              <a:t>og vurdere samhandling og integrasjon </a:t>
            </a:r>
            <a:r>
              <a:rPr lang="nb-NO" sz="1600" dirty="0" smtClean="0">
                <a:solidFill>
                  <a:srgbClr val="44546A"/>
                </a:solidFill>
              </a:rPr>
              <a:t>mellom </a:t>
            </a:r>
            <a:r>
              <a:rPr lang="nb-NO" sz="1600" dirty="0" err="1" smtClean="0">
                <a:solidFill>
                  <a:srgbClr val="44546A"/>
                </a:solidFill>
              </a:rPr>
              <a:t>Geonorge</a:t>
            </a:r>
            <a:r>
              <a:rPr lang="nb-NO" sz="1600" dirty="0" smtClean="0">
                <a:solidFill>
                  <a:srgbClr val="44546A"/>
                </a:solidFill>
              </a:rPr>
              <a:t> </a:t>
            </a:r>
            <a:r>
              <a:rPr lang="nb-NO" sz="1600" dirty="0">
                <a:solidFill>
                  <a:srgbClr val="44546A"/>
                </a:solidFill>
              </a:rPr>
              <a:t>og andre infrastrukturer (data.norge.no, nasjonale forskningsinfrastrukturer, etc.).</a:t>
            </a:r>
          </a:p>
          <a:p>
            <a:endParaRPr lang="nb-NO" sz="1600" dirty="0">
              <a:solidFill>
                <a:srgbClr val="44546A"/>
              </a:solidFill>
            </a:endParaRPr>
          </a:p>
          <a:p>
            <a:r>
              <a:rPr lang="nb-NO" sz="1600" b="1" dirty="0">
                <a:solidFill>
                  <a:srgbClr val="5B9BD5">
                    <a:lumMod val="75000"/>
                  </a:srgbClr>
                </a:solidFill>
              </a:rPr>
              <a:t>Gjennomføring: Løpende </a:t>
            </a:r>
          </a:p>
          <a:p>
            <a:r>
              <a:rPr lang="nb-NO" sz="1600" b="1" dirty="0">
                <a:solidFill>
                  <a:srgbClr val="5B9BD5">
                    <a:lumMod val="75000"/>
                  </a:srgbClr>
                </a:solidFill>
              </a:rPr>
              <a:t>Ansvarlig: Kartverket</a:t>
            </a:r>
          </a:p>
          <a:p>
            <a:r>
              <a:rPr lang="nb-NO" sz="1600" b="1" dirty="0">
                <a:solidFill>
                  <a:srgbClr val="5B9BD5">
                    <a:lumMod val="75000"/>
                  </a:srgbClr>
                </a:solidFill>
              </a:rPr>
              <a:t>Medvirkende: Norge digitalt-parter</a:t>
            </a:r>
          </a:p>
          <a:p>
            <a:r>
              <a:rPr lang="nb-NO" sz="1600" b="1" dirty="0">
                <a:solidFill>
                  <a:srgbClr val="5B9BD5">
                    <a:lumMod val="75000"/>
                  </a:srgbClr>
                </a:solidFill>
              </a:rPr>
              <a:t>Delmål: 2.1</a:t>
            </a:r>
            <a:endParaRPr lang="nb-NO" sz="1600" dirty="0">
              <a:solidFill>
                <a:prstClr val="black"/>
              </a:solidFill>
            </a:endParaRPr>
          </a:p>
        </p:txBody>
      </p:sp>
      <p:pic>
        <p:nvPicPr>
          <p:cNvPr id="5" name="Bilde 4" descr="Node i geografisk infrastruktur - bruk i mange sektorer" title="Geonorge som nod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4872" y="1690688"/>
            <a:ext cx="3042817" cy="1727520"/>
          </a:xfrm>
          <a:prstGeom prst="rect">
            <a:avLst/>
          </a:prstGeom>
          <a:ln>
            <a:noFill/>
          </a:ln>
          <a:effectLst>
            <a:outerShdw blurRad="292100" dist="139700" dir="2700000" algn="tl" rotWithShape="0">
              <a:srgbClr val="333333">
                <a:alpha val="65000"/>
              </a:srgbClr>
            </a:outerShdw>
          </a:effectLst>
        </p:spPr>
      </p:pic>
      <p:sp>
        <p:nvSpPr>
          <p:cNvPr id="11" name="Pil ned 10" descr="Pil" title="Pil"/>
          <p:cNvSpPr/>
          <p:nvPr/>
        </p:nvSpPr>
        <p:spPr>
          <a:xfrm>
            <a:off x="9855199" y="524756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17</a:t>
            </a:r>
            <a:endParaRPr lang="nb-NO" dirty="0"/>
          </a:p>
        </p:txBody>
      </p:sp>
    </p:spTree>
    <p:extLst>
      <p:ext uri="{BB962C8B-B14F-4D97-AF65-F5344CB8AC3E}">
        <p14:creationId xmlns:p14="http://schemas.microsoft.com/office/powerpoint/2010/main" val="401932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4" name="TekstSylinder 3">
            <a:extLst>
              <a:ext uri="{FF2B5EF4-FFF2-40B4-BE49-F238E27FC236}">
                <a16:creationId xmlns:a16="http://schemas.microsoft.com/office/drawing/2014/main" id="{AF1AB0E2-B23A-4457-9384-3783A7E7957C}"/>
              </a:ext>
            </a:extLst>
          </p:cNvPr>
          <p:cNvSpPr txBox="1"/>
          <p:nvPr/>
        </p:nvSpPr>
        <p:spPr>
          <a:xfrm>
            <a:off x="925167" y="687622"/>
            <a:ext cx="6310436" cy="5570756"/>
          </a:xfrm>
          <a:prstGeom prst="rect">
            <a:avLst/>
          </a:prstGeom>
          <a:noFill/>
        </p:spPr>
        <p:txBody>
          <a:bodyPr wrap="square" rtlCol="0">
            <a:spAutoFit/>
          </a:bodyPr>
          <a:lstStyle/>
          <a:p>
            <a:r>
              <a:rPr lang="nb-NO" b="1" dirty="0">
                <a:solidFill>
                  <a:srgbClr val="5B9BD5">
                    <a:lumMod val="75000"/>
                  </a:srgbClr>
                </a:solidFill>
              </a:rPr>
              <a:t>TILTAK 22: </a:t>
            </a:r>
            <a:endParaRPr lang="nb-NO" dirty="0">
              <a:solidFill>
                <a:srgbClr val="5B9BD5">
                  <a:lumMod val="75000"/>
                </a:srgbClr>
              </a:solidFill>
            </a:endParaRPr>
          </a:p>
          <a:p>
            <a:r>
              <a:rPr lang="nb-NO" b="1" dirty="0">
                <a:solidFill>
                  <a:srgbClr val="44546A"/>
                </a:solidFill>
              </a:rPr>
              <a:t>LEGGE TIL RETTE FOR BRUK AV 3D GEODATA</a:t>
            </a:r>
            <a:endParaRPr lang="nb-NO" dirty="0">
              <a:solidFill>
                <a:srgbClr val="44546A"/>
              </a:solidFill>
            </a:endParaRPr>
          </a:p>
          <a:p>
            <a:endParaRPr lang="nb-NO" sz="1600" dirty="0">
              <a:solidFill>
                <a:srgbClr val="44546A"/>
              </a:solidFill>
            </a:endParaRPr>
          </a:p>
          <a:p>
            <a:r>
              <a:rPr lang="nb-NO" sz="1600" dirty="0">
                <a:solidFill>
                  <a:srgbClr val="44546A"/>
                </a:solidFill>
              </a:rPr>
              <a:t>3D geodata både over og under bakken vil inngå i den geografiske infrastrukturen. Infrastrukturen vil måtte videreutvikles slik at den legger til rette for fullverdig bruk av 3D i verdikjeder innenfor ulike sektorer.</a:t>
            </a:r>
          </a:p>
          <a:p>
            <a:r>
              <a:rPr lang="nb-NO" sz="1600" dirty="0">
                <a:solidFill>
                  <a:srgbClr val="44546A"/>
                </a:solidFill>
              </a:rPr>
              <a:t> </a:t>
            </a:r>
          </a:p>
          <a:p>
            <a:pPr marL="285750" indent="-285750">
              <a:buFont typeface="Arial" panose="020B0604020202020204" pitchFamily="34" charset="0"/>
              <a:buChar char="•"/>
            </a:pPr>
            <a:r>
              <a:rPr lang="nb-NO" sz="1600" dirty="0">
                <a:solidFill>
                  <a:srgbClr val="44546A"/>
                </a:solidFill>
              </a:rPr>
              <a:t>Utrede krav til et nasjonalt forvaltningsregime for 3D-data.  </a:t>
            </a:r>
          </a:p>
          <a:p>
            <a:pPr marL="285750" indent="-285750">
              <a:buFont typeface="Arial" panose="020B0604020202020204" pitchFamily="34" charset="0"/>
              <a:buChar char="•"/>
            </a:pPr>
            <a:r>
              <a:rPr lang="nb-NO" sz="1600" dirty="0">
                <a:solidFill>
                  <a:srgbClr val="44546A"/>
                </a:solidFill>
              </a:rPr>
              <a:t>Kartlegge erfaringer og god praksis fra andre land. </a:t>
            </a:r>
          </a:p>
          <a:p>
            <a:pPr marL="285750" indent="-285750">
              <a:buFont typeface="Arial" panose="020B0604020202020204" pitchFamily="34" charset="0"/>
              <a:buChar char="•"/>
            </a:pPr>
            <a:r>
              <a:rPr lang="nb-NO" sz="1600" dirty="0">
                <a:solidFill>
                  <a:srgbClr val="44546A"/>
                </a:solidFill>
              </a:rPr>
              <a:t>Identifisere viktige brukstilfeller og beskrive brukerreiser, for eksempel for BIM/byggesaksbehandling, 3D FKB og matrikkel. </a:t>
            </a:r>
          </a:p>
          <a:p>
            <a:pPr marL="285750" indent="-285750">
              <a:buFont typeface="Arial" panose="020B0604020202020204" pitchFamily="34" charset="0"/>
              <a:buChar char="•"/>
            </a:pPr>
            <a:r>
              <a:rPr lang="nb-NO" sz="1600" dirty="0">
                <a:solidFill>
                  <a:srgbClr val="44546A"/>
                </a:solidFill>
              </a:rPr>
              <a:t>Videreutvikle standarder og spesifikasjoner. </a:t>
            </a:r>
          </a:p>
          <a:p>
            <a:pPr marL="285750" indent="-285750">
              <a:buFont typeface="Arial" panose="020B0604020202020204" pitchFamily="34" charset="0"/>
              <a:buChar char="•"/>
            </a:pPr>
            <a:r>
              <a:rPr lang="nb-NO" sz="1600" dirty="0">
                <a:solidFill>
                  <a:srgbClr val="44546A"/>
                </a:solidFill>
              </a:rPr>
              <a:t>Harmonisere med og bygge bro mot andre relevante fagområder. </a:t>
            </a:r>
          </a:p>
          <a:p>
            <a:pPr marL="285750" indent="-285750">
              <a:buFont typeface="Arial" panose="020B0604020202020204" pitchFamily="34" charset="0"/>
              <a:buChar char="•"/>
            </a:pPr>
            <a:r>
              <a:rPr lang="nb-NO" sz="1600" dirty="0">
                <a:solidFill>
                  <a:srgbClr val="44546A"/>
                </a:solidFill>
              </a:rPr>
              <a:t>Tilpasse produksjonslinjer og produkter i infrastrukturen. </a:t>
            </a:r>
          </a:p>
          <a:p>
            <a:pPr marL="285750" indent="-285750">
              <a:buFont typeface="Arial" panose="020B0604020202020204" pitchFamily="34" charset="0"/>
              <a:buChar char="•"/>
            </a:pPr>
            <a:r>
              <a:rPr lang="nb-NO" sz="1600" dirty="0">
                <a:solidFill>
                  <a:srgbClr val="44546A"/>
                </a:solidFill>
              </a:rPr>
              <a:t>Gjennomføre testprosjekter for moderne 3D-datafangst.</a:t>
            </a:r>
          </a:p>
          <a:p>
            <a:pPr marL="285750" indent="-285750">
              <a:buFont typeface="Arial" panose="020B0604020202020204" pitchFamily="34" charset="0"/>
              <a:buChar char="•"/>
            </a:pPr>
            <a:r>
              <a:rPr lang="nb-NO" sz="1600" dirty="0">
                <a:solidFill>
                  <a:srgbClr val="44546A"/>
                </a:solidFill>
              </a:rPr>
              <a:t>Foreta gevinstanalyser for tiltakene.</a:t>
            </a:r>
          </a:p>
          <a:p>
            <a:r>
              <a:rPr lang="nb-NO" sz="1600" dirty="0">
                <a:solidFill>
                  <a:srgbClr val="44546A"/>
                </a:solidFill>
              </a:rPr>
              <a:t>Aktivitetsplan vil bli utviklet på et senere tidspunkt </a:t>
            </a:r>
            <a:endParaRPr lang="nb-NO" sz="1600" b="1" dirty="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forberedende</a:t>
            </a:r>
            <a:endParaRPr lang="nb-NO" sz="1600" b="1" dirty="0">
              <a:solidFill>
                <a:srgbClr val="5B9BD5">
                  <a:lumMod val="75000"/>
                </a:srgbClr>
              </a:solidFill>
            </a:endParaRPr>
          </a:p>
          <a:p>
            <a:r>
              <a:rPr lang="nb-NO" sz="1600" b="1" dirty="0">
                <a:solidFill>
                  <a:srgbClr val="5B9BD5">
                    <a:lumMod val="75000"/>
                  </a:srgbClr>
                </a:solidFill>
              </a:rPr>
              <a:t>Ansvarlig: Kartverket</a:t>
            </a:r>
          </a:p>
          <a:p>
            <a:r>
              <a:rPr lang="nb-NO" sz="1600" b="1" dirty="0">
                <a:solidFill>
                  <a:srgbClr val="5B9BD5">
                    <a:lumMod val="75000"/>
                  </a:srgbClr>
                </a:solidFill>
              </a:rPr>
              <a:t>Medvirkende: Fagetater, kommuner, privat sektor</a:t>
            </a:r>
          </a:p>
          <a:p>
            <a:r>
              <a:rPr lang="nb-NO" sz="1600" b="1" dirty="0">
                <a:solidFill>
                  <a:srgbClr val="5B9BD5">
                    <a:lumMod val="75000"/>
                  </a:srgbClr>
                </a:solidFill>
              </a:rPr>
              <a:t>Delmål: 2.6, 1.1, 1.2, 2.1, 3.1, 3.2</a:t>
            </a:r>
          </a:p>
        </p:txBody>
      </p:sp>
      <p:pic>
        <p:nvPicPr>
          <p:cNvPr id="5" name="Content Placeholder 17" descr="3D-modell bygning - lagt inn for arealplanlegging" title="3D-modell bygning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037" y="1027906"/>
            <a:ext cx="3750885" cy="2303123"/>
          </a:xfrm>
          <a:prstGeom prst="rect">
            <a:avLst/>
          </a:prstGeom>
        </p:spPr>
      </p:pic>
      <p:sp>
        <p:nvSpPr>
          <p:cNvPr id="7" name="Pil ned 6" descr="Pil" title="Pil"/>
          <p:cNvSpPr/>
          <p:nvPr/>
        </p:nvSpPr>
        <p:spPr>
          <a:xfrm>
            <a:off x="9855199"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 name="Pil ned 7" descr="Pil" title="Pil"/>
          <p:cNvSpPr/>
          <p:nvPr/>
        </p:nvSpPr>
        <p:spPr>
          <a:xfrm>
            <a:off x="7291094"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 name="Pil ned 8" descr="Pil" title="Pil"/>
          <p:cNvSpPr/>
          <p:nvPr/>
        </p:nvSpPr>
        <p:spPr>
          <a:xfrm>
            <a:off x="8553813"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22</a:t>
            </a:r>
            <a:endParaRPr lang="nb-NO" dirty="0"/>
          </a:p>
        </p:txBody>
      </p:sp>
    </p:spTree>
    <p:extLst>
      <p:ext uri="{BB962C8B-B14F-4D97-AF65-F5344CB8AC3E}">
        <p14:creationId xmlns:p14="http://schemas.microsoft.com/office/powerpoint/2010/main" val="3192324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873E8A9-48D4-4006-870B-6BB30E4DF54C}"/>
              </a:ext>
            </a:extLst>
          </p:cNvPr>
          <p:cNvSpPr txBox="1"/>
          <p:nvPr/>
        </p:nvSpPr>
        <p:spPr>
          <a:xfrm>
            <a:off x="925232" y="548580"/>
            <a:ext cx="8977249" cy="6309420"/>
          </a:xfrm>
          <a:prstGeom prst="rect">
            <a:avLst/>
          </a:prstGeom>
          <a:noFill/>
        </p:spPr>
        <p:txBody>
          <a:bodyPr wrap="square" rtlCol="0">
            <a:spAutoFit/>
          </a:bodyPr>
          <a:lstStyle/>
          <a:p>
            <a:r>
              <a:rPr lang="nb-NO" b="1" dirty="0">
                <a:solidFill>
                  <a:schemeClr val="accent1">
                    <a:lumMod val="75000"/>
                  </a:schemeClr>
                </a:solidFill>
              </a:rPr>
              <a:t>TILTAK 24: </a:t>
            </a:r>
            <a:endParaRPr lang="nb-NO" dirty="0">
              <a:solidFill>
                <a:schemeClr val="accent1">
                  <a:lumMod val="75000"/>
                </a:schemeClr>
              </a:solidFill>
            </a:endParaRPr>
          </a:p>
          <a:p>
            <a:r>
              <a:rPr lang="nb-NO" b="1" dirty="0">
                <a:solidFill>
                  <a:schemeClr val="tx2"/>
                </a:solidFill>
              </a:rPr>
              <a:t>UTVIKLE FOU-STRATEGI OG ETABLERE ET FOU-PROGRAM FOR GEOGRAFISK INFORMASJON</a:t>
            </a:r>
            <a:endParaRPr lang="nb-NO" dirty="0">
              <a:solidFill>
                <a:schemeClr val="tx2"/>
              </a:solidFill>
            </a:endParaRPr>
          </a:p>
          <a:p>
            <a:endParaRPr lang="nb-NO" sz="1600" dirty="0">
              <a:solidFill>
                <a:schemeClr val="tx2"/>
              </a:solidFill>
            </a:endParaRPr>
          </a:p>
          <a:p>
            <a:r>
              <a:rPr lang="nb-NO" sz="1600" dirty="0">
                <a:solidFill>
                  <a:srgbClr val="44546A"/>
                </a:solidFill>
              </a:rPr>
              <a:t>Det trengs en strategi for å </a:t>
            </a:r>
            <a:r>
              <a:rPr lang="nb-NO" sz="1600" dirty="0" err="1">
                <a:solidFill>
                  <a:srgbClr val="44546A"/>
                </a:solidFill>
              </a:rPr>
              <a:t>målrette</a:t>
            </a:r>
            <a:r>
              <a:rPr lang="nb-NO" sz="1600" dirty="0">
                <a:solidFill>
                  <a:srgbClr val="44546A"/>
                </a:solidFill>
              </a:rPr>
              <a:t> og systematisere FoU for videreutviklingen av den geografiske infrastrukturen. Strategien må understøtte prioriterte tiltak i handlingsplanen. Det er særskilt behov for innsats i sentrale deler av kjeden (lagring, forvaltning, tilrettelegging og distribusjon). Det må legges vekt på å mobilisere nasjonale FoU-miljøer innenfor fagområdet. </a:t>
            </a: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dirty="0">
              <a:solidFill>
                <a:schemeClr val="tx2"/>
              </a:solidFill>
            </a:endParaRPr>
          </a:p>
          <a:p>
            <a:endParaRPr lang="nb-NO" sz="1600" b="1" dirty="0">
              <a:solidFill>
                <a:schemeClr val="accent1">
                  <a:lumMod val="75000"/>
                </a:schemeClr>
              </a:solidFill>
            </a:endParaRPr>
          </a:p>
          <a:p>
            <a:endParaRPr lang="nb-NO" sz="1600" b="1" dirty="0">
              <a:solidFill>
                <a:schemeClr val="accent1">
                  <a:lumMod val="75000"/>
                </a:schemeClr>
              </a:solidFill>
            </a:endParaRPr>
          </a:p>
          <a:p>
            <a:endParaRPr lang="nb-NO" sz="100" b="1" dirty="0">
              <a:solidFill>
                <a:schemeClr val="accent1">
                  <a:lumMod val="75000"/>
                </a:schemeClr>
              </a:solidFill>
            </a:endParaRPr>
          </a:p>
          <a:p>
            <a:r>
              <a:rPr lang="nb-NO" sz="1600" b="1" dirty="0">
                <a:solidFill>
                  <a:schemeClr val="accent1">
                    <a:lumMod val="75000"/>
                  </a:schemeClr>
                </a:solidFill>
              </a:rPr>
              <a:t>Gjennomføring: 2019-2021 </a:t>
            </a:r>
          </a:p>
          <a:p>
            <a:r>
              <a:rPr lang="nb-NO" sz="1600" b="1" dirty="0">
                <a:solidFill>
                  <a:schemeClr val="accent1">
                    <a:lumMod val="75000"/>
                  </a:schemeClr>
                </a:solidFill>
              </a:rPr>
              <a:t>Ansvarlig: Norsk institutt for </a:t>
            </a:r>
            <a:r>
              <a:rPr lang="nb-NO" sz="1600" b="1" dirty="0" err="1">
                <a:solidFill>
                  <a:schemeClr val="accent1">
                    <a:lumMod val="75000"/>
                  </a:schemeClr>
                </a:solidFill>
              </a:rPr>
              <a:t>bioøkonomi</a:t>
            </a:r>
            <a:endParaRPr lang="nb-NO" sz="1600" b="1" dirty="0">
              <a:solidFill>
                <a:schemeClr val="accent1">
                  <a:lumMod val="75000"/>
                </a:schemeClr>
              </a:solidFill>
            </a:endParaRPr>
          </a:p>
          <a:p>
            <a:r>
              <a:rPr lang="nb-NO" sz="1600" b="1" dirty="0">
                <a:solidFill>
                  <a:schemeClr val="accent1">
                    <a:lumMod val="75000"/>
                  </a:schemeClr>
                </a:solidFill>
              </a:rPr>
              <a:t>Medvirkende: Fagetater, Forskningsrådet, </a:t>
            </a:r>
            <a:br>
              <a:rPr lang="nb-NO" sz="1600" b="1" dirty="0">
                <a:solidFill>
                  <a:schemeClr val="accent1">
                    <a:lumMod val="75000"/>
                  </a:schemeClr>
                </a:solidFill>
              </a:rPr>
            </a:br>
            <a:r>
              <a:rPr lang="nb-NO" sz="1600" b="1" dirty="0">
                <a:solidFill>
                  <a:schemeClr val="accent1">
                    <a:lumMod val="75000"/>
                  </a:schemeClr>
                </a:solidFill>
              </a:rPr>
              <a:t>kommuner, privat sektor</a:t>
            </a:r>
          </a:p>
          <a:p>
            <a:r>
              <a:rPr lang="nb-NO" sz="1600" b="1" dirty="0">
                <a:solidFill>
                  <a:schemeClr val="accent1">
                    <a:lumMod val="75000"/>
                  </a:schemeClr>
                </a:solidFill>
              </a:rPr>
              <a:t>Delmål: 3.4, 3.1, 3.2, 3.3, 3.5, 2.4, 2.5,…</a:t>
            </a:r>
          </a:p>
        </p:txBody>
      </p:sp>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806052"/>
            <a:ext cx="5227584" cy="496360"/>
          </a:xfrm>
          <a:prstGeom prst="rect">
            <a:avLst/>
          </a:prstGeom>
        </p:spPr>
      </p:pic>
      <p:pic>
        <p:nvPicPr>
          <p:cNvPr id="8" name="Bilde 7" descr="Trafikkmønster- by - heat map" title="Trafikkmønster- by - heat map"/>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84537" y="3080474"/>
            <a:ext cx="1531718" cy="2094405"/>
          </a:xfrm>
          <a:prstGeom prst="rect">
            <a:avLst/>
          </a:prstGeom>
          <a:ln>
            <a:noFill/>
          </a:ln>
          <a:effectLst>
            <a:outerShdw blurRad="292100" dist="139700" dir="2700000" algn="tl" rotWithShape="0">
              <a:srgbClr val="333333">
                <a:alpha val="65000"/>
              </a:srgbClr>
            </a:outerShdw>
          </a:effectLst>
        </p:spPr>
      </p:pic>
      <p:sp>
        <p:nvSpPr>
          <p:cNvPr id="9" name="TekstSylinder 8">
            <a:extLst>
              <a:ext uri="{FF2B5EF4-FFF2-40B4-BE49-F238E27FC236}">
                <a16:creationId xmlns:a16="http://schemas.microsoft.com/office/drawing/2014/main" id="{4873E8A9-48D4-4006-870B-6BB30E4DF54C}"/>
              </a:ext>
            </a:extLst>
          </p:cNvPr>
          <p:cNvSpPr txBox="1"/>
          <p:nvPr/>
        </p:nvSpPr>
        <p:spPr>
          <a:xfrm>
            <a:off x="1199454" y="2467915"/>
            <a:ext cx="7354359" cy="3046988"/>
          </a:xfrm>
          <a:prstGeom prst="rect">
            <a:avLst/>
          </a:prstGeom>
          <a:noFill/>
        </p:spPr>
        <p:txBody>
          <a:bodyPr wrap="square" rtlCol="0">
            <a:spAutoFit/>
          </a:bodyPr>
          <a:lstStyle/>
          <a:p>
            <a:pPr marL="285750" indent="-285750">
              <a:buFont typeface="Arial" panose="020B0604020202020204" pitchFamily="34" charset="0"/>
              <a:buChar char="•"/>
            </a:pPr>
            <a:r>
              <a:rPr lang="nb-NO" sz="1600" dirty="0" smtClean="0">
                <a:solidFill>
                  <a:srgbClr val="44546A"/>
                </a:solidFill>
              </a:rPr>
              <a:t>Kartlegge </a:t>
            </a:r>
            <a:r>
              <a:rPr lang="nb-NO" sz="1600" dirty="0">
                <a:solidFill>
                  <a:srgbClr val="44546A"/>
                </a:solidFill>
              </a:rPr>
              <a:t>norske FoU-miljø og deres virksomhet innenfor fagområdet.</a:t>
            </a:r>
          </a:p>
          <a:p>
            <a:pPr marL="285750" lvl="0" indent="-285750">
              <a:buFont typeface="Arial" panose="020B0604020202020204" pitchFamily="34" charset="0"/>
              <a:buChar char="•"/>
            </a:pPr>
            <a:r>
              <a:rPr lang="nb-NO" sz="1600" dirty="0">
                <a:solidFill>
                  <a:srgbClr val="44546A"/>
                </a:solidFill>
              </a:rPr>
              <a:t>Kartlegge den internasjonale forskningsfronten innfor fagområdet.</a:t>
            </a:r>
          </a:p>
          <a:p>
            <a:pPr marL="285750" lvl="0" indent="-285750">
              <a:buFont typeface="Arial" panose="020B0604020202020204" pitchFamily="34" charset="0"/>
              <a:buChar char="•"/>
            </a:pPr>
            <a:r>
              <a:rPr lang="nb-NO" sz="1600" dirty="0">
                <a:solidFill>
                  <a:srgbClr val="44546A"/>
                </a:solidFill>
              </a:rPr>
              <a:t>Etablere dialog med eksisterende forskningsmiljøer, -arenaer og -programmer.</a:t>
            </a:r>
          </a:p>
          <a:p>
            <a:pPr marL="285750" lvl="0" indent="-285750">
              <a:buFont typeface="Arial" panose="020B0604020202020204" pitchFamily="34" charset="0"/>
              <a:buChar char="•"/>
            </a:pPr>
            <a:r>
              <a:rPr lang="nb-NO" sz="1600" dirty="0">
                <a:solidFill>
                  <a:srgbClr val="44546A"/>
                </a:solidFill>
              </a:rPr>
              <a:t>Utvikle en nasjonal FoU-strategi for </a:t>
            </a:r>
            <a:r>
              <a:rPr lang="nb-NO" sz="1600" dirty="0" err="1">
                <a:solidFill>
                  <a:srgbClr val="44546A"/>
                </a:solidFill>
              </a:rPr>
              <a:t>geodataområdet</a:t>
            </a:r>
            <a:r>
              <a:rPr lang="nb-NO" sz="1600" dirty="0">
                <a:solidFill>
                  <a:srgbClr val="44546A"/>
                </a:solidFill>
              </a:rPr>
              <a:t>.</a:t>
            </a:r>
          </a:p>
          <a:p>
            <a:pPr marL="285750" lvl="0" indent="-285750">
              <a:buFont typeface="Arial" panose="020B0604020202020204" pitchFamily="34" charset="0"/>
              <a:buChar char="•"/>
            </a:pPr>
            <a:r>
              <a:rPr lang="nb-NO" sz="1600" dirty="0">
                <a:solidFill>
                  <a:srgbClr val="44546A"/>
                </a:solidFill>
              </a:rPr>
              <a:t>Utrede behovet for et nasjonalt forskningsprogram innen geografiske data, teknikker og teknologier. </a:t>
            </a:r>
          </a:p>
          <a:p>
            <a:pPr marL="285750" lvl="0" indent="-285750">
              <a:buFont typeface="Arial" panose="020B0604020202020204" pitchFamily="34" charset="0"/>
              <a:buChar char="•"/>
            </a:pPr>
            <a:r>
              <a:rPr lang="nb-NO" sz="1600" dirty="0">
                <a:solidFill>
                  <a:srgbClr val="44546A"/>
                </a:solidFill>
              </a:rPr>
              <a:t>Arbeide for å få </a:t>
            </a:r>
            <a:r>
              <a:rPr lang="nb-NO" sz="1600" dirty="0" err="1">
                <a:solidFill>
                  <a:srgbClr val="44546A"/>
                </a:solidFill>
              </a:rPr>
              <a:t>geodataområdets</a:t>
            </a:r>
            <a:r>
              <a:rPr lang="nb-NO" sz="1600" dirty="0">
                <a:solidFill>
                  <a:srgbClr val="44546A"/>
                </a:solidFill>
              </a:rPr>
              <a:t> problemstillinger inn i Forskningsrådets øvrige satsinger, særlig knyttet til endene i verdikjeden (innsamling av </a:t>
            </a:r>
            <a:r>
              <a:rPr lang="nb-NO" sz="1600" dirty="0" err="1">
                <a:solidFill>
                  <a:srgbClr val="44546A"/>
                </a:solidFill>
              </a:rPr>
              <a:t>geodata</a:t>
            </a:r>
            <a:r>
              <a:rPr lang="nb-NO" sz="1600" dirty="0">
                <a:solidFill>
                  <a:srgbClr val="44546A"/>
                </a:solidFill>
              </a:rPr>
              <a:t>, forskningsinfrastruktur, bruk av </a:t>
            </a:r>
            <a:r>
              <a:rPr lang="nb-NO" sz="1600" dirty="0" err="1">
                <a:solidFill>
                  <a:srgbClr val="44546A"/>
                </a:solidFill>
              </a:rPr>
              <a:t>geodata</a:t>
            </a:r>
            <a:r>
              <a:rPr lang="nb-NO" sz="1600" dirty="0">
                <a:solidFill>
                  <a:srgbClr val="44546A"/>
                </a:solidFill>
              </a:rPr>
              <a:t>) </a:t>
            </a:r>
          </a:p>
          <a:p>
            <a:pPr marL="285750" lvl="0" indent="-285750">
              <a:buFont typeface="Arial" panose="020B0604020202020204" pitchFamily="34" charset="0"/>
              <a:buChar char="•"/>
            </a:pPr>
            <a:r>
              <a:rPr lang="nb-NO" sz="1600" dirty="0">
                <a:solidFill>
                  <a:srgbClr val="44546A"/>
                </a:solidFill>
              </a:rPr>
              <a:t>Knytte nasjonal FoU-innsats opp mot europeiske programmer som ISA². </a:t>
            </a:r>
          </a:p>
          <a:p>
            <a:pPr marL="285750" lvl="0" indent="-285750">
              <a:buFont typeface="Arial" panose="020B0604020202020204" pitchFamily="34" charset="0"/>
              <a:buChar char="•"/>
            </a:pPr>
            <a:r>
              <a:rPr lang="nb-NO" sz="1600" dirty="0">
                <a:solidFill>
                  <a:srgbClr val="44546A"/>
                </a:solidFill>
              </a:rPr>
              <a:t>Utrede et felles kompetansemiljø for avansert analyse, statistikk og stordata.</a:t>
            </a:r>
          </a:p>
          <a:p>
            <a:pPr indent="-285750">
              <a:buFont typeface="Arial" panose="020B0604020202020204" pitchFamily="34" charset="0"/>
              <a:buChar char="•"/>
            </a:pPr>
            <a:endParaRPr lang="nb-NO" sz="1600" dirty="0">
              <a:solidFill>
                <a:srgbClr val="44546A"/>
              </a:solidFill>
            </a:endParaRPr>
          </a:p>
        </p:txBody>
      </p:sp>
      <p:pic>
        <p:nvPicPr>
          <p:cNvPr id="10" name="Bilde 9" descr="Illustrasjon - lyspære - gode ideer" title="Illustrasjon - lyspære - gode ide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481" y="2109053"/>
            <a:ext cx="1481749" cy="2081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il ned 14" descr="Pil" title="Pil"/>
          <p:cNvSpPr/>
          <p:nvPr/>
        </p:nvSpPr>
        <p:spPr>
          <a:xfrm>
            <a:off x="6069101" y="544351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6" name="Pil ned 15" descr="Pil" title="Pil"/>
          <p:cNvSpPr/>
          <p:nvPr/>
        </p:nvSpPr>
        <p:spPr>
          <a:xfrm>
            <a:off x="9855199" y="544351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7" name="Pil ned 16" descr="Pil" title="Pil"/>
          <p:cNvSpPr/>
          <p:nvPr/>
        </p:nvSpPr>
        <p:spPr>
          <a:xfrm>
            <a:off x="7291094" y="543818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8" name="Pil ned 17" descr="Pil" title="Pil"/>
          <p:cNvSpPr/>
          <p:nvPr/>
        </p:nvSpPr>
        <p:spPr>
          <a:xfrm>
            <a:off x="8553813" y="544350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24</a:t>
            </a:r>
            <a:endParaRPr lang="nb-NO" dirty="0"/>
          </a:p>
        </p:txBody>
      </p:sp>
    </p:spTree>
    <p:extLst>
      <p:ext uri="{BB962C8B-B14F-4D97-AF65-F5344CB8AC3E}">
        <p14:creationId xmlns:p14="http://schemas.microsoft.com/office/powerpoint/2010/main" val="3998459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iv prosess 1"/>
          <p:cNvSpPr/>
          <p:nvPr/>
        </p:nvSpPr>
        <p:spPr>
          <a:xfrm>
            <a:off x="637820" y="530310"/>
            <a:ext cx="11096980"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1" dirty="0">
                <a:solidFill>
                  <a:srgbClr val="5B9BD5">
                    <a:lumMod val="75000"/>
                  </a:srgbClr>
                </a:solidFill>
              </a:rPr>
              <a:t>TILTAK 25: </a:t>
            </a:r>
            <a:endParaRPr lang="nb-NO" dirty="0">
              <a:solidFill>
                <a:srgbClr val="5B9BD5">
                  <a:lumMod val="75000"/>
                </a:srgbClr>
              </a:solidFill>
            </a:endParaRPr>
          </a:p>
          <a:p>
            <a:r>
              <a:rPr lang="nb-NO" b="1" dirty="0">
                <a:solidFill>
                  <a:srgbClr val="44546A"/>
                </a:solidFill>
              </a:rPr>
              <a:t>STYRKE UTDANNING INNEN GEOGRAFISK </a:t>
            </a:r>
            <a:r>
              <a:rPr lang="nb-NO" b="1" dirty="0" smtClean="0">
                <a:solidFill>
                  <a:srgbClr val="44546A"/>
                </a:solidFill>
              </a:rPr>
              <a:t>INFORMASJON</a:t>
            </a:r>
          </a:p>
          <a:p>
            <a:endParaRPr lang="nb-NO" b="1" dirty="0">
              <a:solidFill>
                <a:srgbClr val="44546A"/>
              </a:solidFill>
            </a:endParaRPr>
          </a:p>
          <a:p>
            <a:r>
              <a:rPr lang="nb-NO" sz="1600" dirty="0">
                <a:solidFill>
                  <a:srgbClr val="44546A"/>
                </a:solidFill>
              </a:rPr>
              <a:t>Geografisk informasjon brukes i nær alle sektorer og blir i stadig større grad integrert i ulike brukerløsninger. Med vekst i bruken av geografisk informasjon trengs mer og ny kompetanse og kapasitet. Riktig bruk av geografisk informasjon krever høy kompetanse på kart og </a:t>
            </a:r>
            <a:r>
              <a:rPr lang="nb-NO" sz="1600" dirty="0" err="1">
                <a:solidFill>
                  <a:srgbClr val="44546A"/>
                </a:solidFill>
              </a:rPr>
              <a:t>geodata</a:t>
            </a:r>
            <a:r>
              <a:rPr lang="nb-NO" sz="1600" dirty="0">
                <a:solidFill>
                  <a:srgbClr val="44546A"/>
                </a:solidFill>
              </a:rPr>
              <a:t>. </a:t>
            </a:r>
            <a:r>
              <a:rPr lang="nb-NO" sz="1600" dirty="0" err="1">
                <a:solidFill>
                  <a:srgbClr val="44546A"/>
                </a:solidFill>
              </a:rPr>
              <a:t>Geodata</a:t>
            </a:r>
            <a:r>
              <a:rPr lang="nb-NO" sz="1600" dirty="0">
                <a:solidFill>
                  <a:srgbClr val="44546A"/>
                </a:solidFill>
              </a:rPr>
              <a:t> er et eget fagfelt og skal samspille med annen kunnskap. Teknologisk skjer det en rivende utvikling på sensorteknologier, stordata, dynamisk informasjon, satellitt- og droneteknologier mv.</a:t>
            </a:r>
            <a:br>
              <a:rPr lang="nb-NO" sz="1600" dirty="0">
                <a:solidFill>
                  <a:srgbClr val="44546A"/>
                </a:solidFill>
              </a:rPr>
            </a:br>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Utdanningen må utvikles og moderniseres gjennom langsiktige tiltak på mange fagfelt. </a:t>
            </a:r>
          </a:p>
          <a:p>
            <a:pPr marL="285750" lvl="0" indent="-285750">
              <a:buFont typeface="Arial" panose="020B0604020202020204" pitchFamily="34" charset="0"/>
              <a:buChar char="•"/>
            </a:pPr>
            <a:r>
              <a:rPr lang="nb-NO" sz="1600" dirty="0">
                <a:solidFill>
                  <a:srgbClr val="44546A"/>
                </a:solidFill>
              </a:rPr>
              <a:t>Utdanning på alle trinn må moderniseres og ta inn nye og kommende teknologier, teknikker og datakilder.</a:t>
            </a:r>
          </a:p>
          <a:p>
            <a:pPr marL="285750" lvl="0" indent="-285750">
              <a:buFont typeface="Arial" panose="020B0604020202020204" pitchFamily="34" charset="0"/>
              <a:buChar char="•"/>
            </a:pPr>
            <a:r>
              <a:rPr lang="nb-NO" sz="1600" dirty="0">
                <a:solidFill>
                  <a:srgbClr val="44546A"/>
                </a:solidFill>
              </a:rPr>
              <a:t>Det må utvikles utdanningstilbud tilpasset ulike brukergrupper og som inkluderer </a:t>
            </a:r>
            <a:r>
              <a:rPr lang="nb-NO" sz="1600" dirty="0" err="1">
                <a:solidFill>
                  <a:srgbClr val="44546A"/>
                </a:solidFill>
              </a:rPr>
              <a:t>georelatert</a:t>
            </a:r>
            <a:r>
              <a:rPr lang="nb-NO" sz="1600" dirty="0">
                <a:solidFill>
                  <a:srgbClr val="44546A"/>
                </a:solidFill>
              </a:rPr>
              <a:t> IT, informasjonssikkerhet, innovasjon, geodesi, kartografi, og oppmåling. Det genuine med geografisk informasjon, lokasjon, areal, geografisk analyse og geografiske mønstre må tillegges vekt.   </a:t>
            </a:r>
          </a:p>
          <a:p>
            <a:pPr marL="285750" lvl="0" indent="-285750">
              <a:buFont typeface="Arial" panose="020B0604020202020204" pitchFamily="34" charset="0"/>
              <a:buChar char="•"/>
            </a:pPr>
            <a:r>
              <a:rPr lang="nb-NO" sz="1600" dirty="0">
                <a:solidFill>
                  <a:srgbClr val="44546A"/>
                </a:solidFill>
              </a:rPr>
              <a:t>Læresteder med </a:t>
            </a:r>
            <a:r>
              <a:rPr lang="nb-NO" sz="1600" dirty="0" err="1">
                <a:solidFill>
                  <a:srgbClr val="44546A"/>
                </a:solidFill>
              </a:rPr>
              <a:t>geomatikk</a:t>
            </a:r>
            <a:r>
              <a:rPr lang="nb-NO" sz="1600" dirty="0">
                <a:solidFill>
                  <a:srgbClr val="44546A"/>
                </a:solidFill>
              </a:rPr>
              <a:t> og geografisk analyse skal sikres oppdatert kompetanse og læremidler</a:t>
            </a:r>
          </a:p>
          <a:p>
            <a:pPr marL="285750" indent="-285750">
              <a:buFont typeface="Arial" panose="020B0604020202020204" pitchFamily="34" charset="0"/>
              <a:buChar char="•"/>
            </a:pPr>
            <a:r>
              <a:rPr lang="nb-NO" sz="1600" dirty="0">
                <a:solidFill>
                  <a:srgbClr val="44546A"/>
                </a:solidFill>
              </a:rPr>
              <a:t>Utveksling av kompetanse mellom utdanningssektor og offentlig og private kart/</a:t>
            </a:r>
            <a:r>
              <a:rPr lang="nb-NO" sz="1600" dirty="0" err="1">
                <a:solidFill>
                  <a:srgbClr val="44546A"/>
                </a:solidFill>
              </a:rPr>
              <a:t>geodataaktører</a:t>
            </a:r>
            <a:r>
              <a:rPr lang="nb-NO" sz="1600" dirty="0">
                <a:solidFill>
                  <a:srgbClr val="44546A"/>
                </a:solidFill>
              </a:rPr>
              <a:t> skal utvides. Bidra til nærhet mellom utdanning, næringsliv og brukere. </a:t>
            </a:r>
          </a:p>
          <a:p>
            <a:pPr marL="285750" lvl="0" indent="-285750">
              <a:buFont typeface="Arial" panose="020B0604020202020204" pitchFamily="34" charset="0"/>
              <a:buChar char="•"/>
            </a:pPr>
            <a:r>
              <a:rPr lang="nb-NO" sz="1600" dirty="0">
                <a:solidFill>
                  <a:srgbClr val="44546A"/>
                </a:solidFill>
              </a:rPr>
              <a:t>Markedsføring av fagområdet må styrkes for å sikre bredere rekruttering</a:t>
            </a:r>
          </a:p>
          <a:p>
            <a:pPr marL="285750" lvl="0" indent="-285750">
              <a:buFont typeface="Arial" panose="020B0604020202020204" pitchFamily="34" charset="0"/>
              <a:buChar char="•"/>
            </a:pPr>
            <a:r>
              <a:rPr lang="nb-NO" sz="1600" dirty="0">
                <a:solidFill>
                  <a:srgbClr val="44546A"/>
                </a:solidFill>
              </a:rPr>
              <a:t>Det må avklares samarbeidsformer innen utdanningssektoren, ansvarlige myndigheter og fagetater. </a:t>
            </a:r>
          </a:p>
          <a:p>
            <a:endParaRPr lang="nb-NO" dirty="0">
              <a:solidFill>
                <a:schemeClr val="tx1"/>
              </a:solidFill>
            </a:endParaRPr>
          </a:p>
          <a:p>
            <a:r>
              <a:rPr lang="nb-NO" b="1" dirty="0">
                <a:solidFill>
                  <a:schemeClr val="accent1">
                    <a:lumMod val="75000"/>
                  </a:schemeClr>
                </a:solidFill>
              </a:rPr>
              <a:t>Gjennomføring: 2019-2021</a:t>
            </a:r>
          </a:p>
          <a:p>
            <a:r>
              <a:rPr lang="nb-NO" b="1" dirty="0">
                <a:solidFill>
                  <a:schemeClr val="accent1">
                    <a:lumMod val="75000"/>
                  </a:schemeClr>
                </a:solidFill>
              </a:rPr>
              <a:t>Ansvarlig: </a:t>
            </a:r>
            <a:r>
              <a:rPr lang="nb-NO" b="1" dirty="0" err="1">
                <a:solidFill>
                  <a:schemeClr val="accent1">
                    <a:lumMod val="75000"/>
                  </a:schemeClr>
                </a:solidFill>
              </a:rPr>
              <a:t>Geoforum</a:t>
            </a:r>
            <a:r>
              <a:rPr lang="nb-NO" b="1" dirty="0">
                <a:solidFill>
                  <a:schemeClr val="accent1">
                    <a:lumMod val="75000"/>
                  </a:schemeClr>
                </a:solidFill>
              </a:rPr>
              <a:t> </a:t>
            </a:r>
          </a:p>
          <a:p>
            <a:r>
              <a:rPr lang="nb-NO" b="1" dirty="0">
                <a:solidFill>
                  <a:schemeClr val="accent1">
                    <a:lumMod val="75000"/>
                  </a:schemeClr>
                </a:solidFill>
              </a:rPr>
              <a:t>Medvirkende: Kartverket, Norge digitalt-etater</a:t>
            </a:r>
          </a:p>
          <a:p>
            <a:r>
              <a:rPr lang="nb-NO" b="1" dirty="0">
                <a:solidFill>
                  <a:schemeClr val="accent1">
                    <a:lumMod val="75000"/>
                  </a:schemeClr>
                </a:solidFill>
              </a:rPr>
              <a:t>Delmål: 3.5</a:t>
            </a:r>
          </a:p>
          <a:p>
            <a:endParaRPr lang="nb-NO" b="1" dirty="0">
              <a:solidFill>
                <a:schemeClr val="accent1">
                  <a:lumMod val="75000"/>
                </a:schemeClr>
              </a:solidFill>
            </a:endParaRPr>
          </a:p>
        </p:txBody>
      </p:sp>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543" y="5713940"/>
            <a:ext cx="5227584" cy="496360"/>
          </a:xfrm>
          <a:prstGeom prst="rect">
            <a:avLst/>
          </a:prstGeom>
        </p:spPr>
      </p:pic>
      <p:sp>
        <p:nvSpPr>
          <p:cNvPr id="4" name="Tittel 3" hidden="1"/>
          <p:cNvSpPr>
            <a:spLocks noGrp="1"/>
          </p:cNvSpPr>
          <p:nvPr>
            <p:ph type="title" idx="4294967295"/>
          </p:nvPr>
        </p:nvSpPr>
        <p:spPr/>
        <p:txBody>
          <a:bodyPr/>
          <a:lstStyle/>
          <a:p>
            <a:r>
              <a:rPr lang="nb-NO" dirty="0" smtClean="0"/>
              <a:t>Tiltak 25</a:t>
            </a:r>
            <a:endParaRPr lang="nb-NO" dirty="0"/>
          </a:p>
        </p:txBody>
      </p:sp>
    </p:spTree>
    <p:extLst>
      <p:ext uri="{BB962C8B-B14F-4D97-AF65-F5344CB8AC3E}">
        <p14:creationId xmlns:p14="http://schemas.microsoft.com/office/powerpoint/2010/main" val="3592206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Rammetiltak</a:t>
            </a:r>
            <a:endParaRPr lang="en-GB" dirty="0"/>
          </a:p>
        </p:txBody>
      </p:sp>
      <p:sp>
        <p:nvSpPr>
          <p:cNvPr id="3" name="Plassholder for innhold 2"/>
          <p:cNvSpPr>
            <a:spLocks noGrp="1"/>
          </p:cNvSpPr>
          <p:nvPr>
            <p:ph idx="1"/>
          </p:nvPr>
        </p:nvSpPr>
        <p:spPr/>
        <p:txBody>
          <a:bodyPr/>
          <a:lstStyle/>
          <a:p>
            <a:endParaRPr lang="en-GB"/>
          </a:p>
        </p:txBody>
      </p:sp>
      <p:sp>
        <p:nvSpPr>
          <p:cNvPr id="4" name="Rektangel 3"/>
          <p:cNvSpPr/>
          <p:nvPr/>
        </p:nvSpPr>
        <p:spPr>
          <a:xfrm>
            <a:off x="0" y="0"/>
            <a:ext cx="121920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0" b="1" dirty="0" smtClean="0">
                <a:solidFill>
                  <a:schemeClr val="tx1"/>
                </a:solidFill>
              </a:rPr>
              <a:t>Rammetiltak </a:t>
            </a:r>
            <a:endParaRPr lang="en-GB" sz="8000" b="1" dirty="0">
              <a:solidFill>
                <a:schemeClr val="tx1"/>
              </a:solidFill>
            </a:endParaRPr>
          </a:p>
        </p:txBody>
      </p:sp>
    </p:spTree>
    <p:extLst>
      <p:ext uri="{BB962C8B-B14F-4D97-AF65-F5344CB8AC3E}">
        <p14:creationId xmlns:p14="http://schemas.microsoft.com/office/powerpoint/2010/main" val="633140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809705"/>
            <a:ext cx="5227584" cy="496360"/>
          </a:xfrm>
          <a:prstGeom prst="rect">
            <a:avLst/>
          </a:prstGeom>
        </p:spPr>
      </p:pic>
      <p:sp>
        <p:nvSpPr>
          <p:cNvPr id="3" name="Pil ned 2" descr="pil" title="pil"/>
          <p:cNvSpPr/>
          <p:nvPr/>
        </p:nvSpPr>
        <p:spPr>
          <a:xfrm>
            <a:off x="9869569" y="549763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ekstSylinder 3">
            <a:extLst>
              <a:ext uri="{FF2B5EF4-FFF2-40B4-BE49-F238E27FC236}">
                <a16:creationId xmlns:a16="http://schemas.microsoft.com/office/drawing/2014/main" id="{6236AE1A-E070-42CD-A632-7E0FD80E4AE4}"/>
              </a:ext>
            </a:extLst>
          </p:cNvPr>
          <p:cNvSpPr txBox="1"/>
          <p:nvPr/>
        </p:nvSpPr>
        <p:spPr>
          <a:xfrm>
            <a:off x="1182255" y="797945"/>
            <a:ext cx="6467509" cy="5601533"/>
          </a:xfrm>
          <a:prstGeom prst="rect">
            <a:avLst/>
          </a:prstGeom>
          <a:noFill/>
        </p:spPr>
        <p:txBody>
          <a:bodyPr wrap="square" rtlCol="0">
            <a:spAutoFit/>
          </a:bodyPr>
          <a:lstStyle/>
          <a:p>
            <a:r>
              <a:rPr lang="nb-NO" b="1" dirty="0">
                <a:solidFill>
                  <a:srgbClr val="5B9BD5">
                    <a:lumMod val="75000"/>
                  </a:srgbClr>
                </a:solidFill>
              </a:rPr>
              <a:t>TILTAK 2: </a:t>
            </a:r>
            <a:endParaRPr lang="nb-NO" dirty="0">
              <a:solidFill>
                <a:srgbClr val="5B9BD5">
                  <a:lumMod val="75000"/>
                </a:srgbClr>
              </a:solidFill>
            </a:endParaRPr>
          </a:p>
          <a:p>
            <a:r>
              <a:rPr lang="nb-NO" b="1" dirty="0">
                <a:solidFill>
                  <a:srgbClr val="44546A"/>
                </a:solidFill>
              </a:rPr>
              <a:t>KARTLEGGE BRUKERBEHOV OG DATATILGANG I </a:t>
            </a:r>
            <a:br>
              <a:rPr lang="nb-NO" b="1" dirty="0">
                <a:solidFill>
                  <a:srgbClr val="44546A"/>
                </a:solidFill>
              </a:rPr>
            </a:br>
            <a:r>
              <a:rPr lang="nb-NO" b="1" dirty="0">
                <a:solidFill>
                  <a:srgbClr val="44546A"/>
                </a:solidFill>
              </a:rPr>
              <a:t>PRIORITERTE ARBEIDSPROSESSER</a:t>
            </a:r>
          </a:p>
          <a:p>
            <a:endParaRPr lang="nb-NO" sz="1600" dirty="0">
              <a:solidFill>
                <a:srgbClr val="44546A"/>
              </a:solidFill>
            </a:endParaRPr>
          </a:p>
          <a:p>
            <a:r>
              <a:rPr lang="nb-NO" sz="1600" dirty="0">
                <a:solidFill>
                  <a:srgbClr val="44546A"/>
                </a:solidFill>
              </a:rPr>
              <a:t>Til grunn for forbedringstiltak for data og felles løsninger må vi vite mer om hvor brukerbehovene er størst.</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Utarbeide oversikter over tidligere gjennomførte brukerundersøkelser og gode brukseksempler.</a:t>
            </a:r>
          </a:p>
          <a:p>
            <a:pPr marL="285750" indent="-285750">
              <a:buFont typeface="Arial" panose="020B0604020202020204" pitchFamily="34" charset="0"/>
              <a:buChar char="•"/>
            </a:pPr>
            <a:r>
              <a:rPr lang="nb-NO" sz="1600" dirty="0">
                <a:solidFill>
                  <a:srgbClr val="44546A"/>
                </a:solidFill>
              </a:rPr>
              <a:t>Oppsummere erfaringer fra prosjekter som </a:t>
            </a:r>
            <a:r>
              <a:rPr lang="nb-NO" sz="1600" dirty="0" err="1">
                <a:solidFill>
                  <a:srgbClr val="44546A"/>
                </a:solidFill>
              </a:rPr>
              <a:t>GeoLett</a:t>
            </a:r>
            <a:r>
              <a:rPr lang="nb-NO" sz="1600" dirty="0">
                <a:solidFill>
                  <a:srgbClr val="44546A"/>
                </a:solidFill>
              </a:rPr>
              <a:t> og tilpasse en felles metodikk for å klargjøre brukerbehov.</a:t>
            </a:r>
          </a:p>
          <a:p>
            <a:pPr marL="285750" indent="-285750">
              <a:buFont typeface="Arial" panose="020B0604020202020204" pitchFamily="34" charset="0"/>
              <a:buChar char="•"/>
            </a:pPr>
            <a:r>
              <a:rPr lang="nb-NO" sz="1600" dirty="0">
                <a:solidFill>
                  <a:srgbClr val="44546A"/>
                </a:solidFill>
              </a:rPr>
              <a:t>Velge ut og se nærmere på arbeidsprosesser som omfatter saksbehandlere, politikere, innbyggere og næringsliv.</a:t>
            </a:r>
          </a:p>
          <a:p>
            <a:pPr marL="285750" indent="-285750">
              <a:buFont typeface="Arial" panose="020B0604020202020204" pitchFamily="34" charset="0"/>
              <a:buChar char="•"/>
            </a:pPr>
            <a:r>
              <a:rPr lang="nb-NO" sz="1600" dirty="0">
                <a:solidFill>
                  <a:srgbClr val="44546A"/>
                </a:solidFill>
              </a:rPr>
              <a:t>Utvikle retningslinjer og veiledning for fagetatenes tilrettelegging av geodata for gjenbruk/viderebruk, og som bidrar til brukerorientering av deres forvaltning av geodata.</a:t>
            </a:r>
          </a:p>
          <a:p>
            <a:pPr marL="285750" indent="-285750">
              <a:buFont typeface="Arial" panose="020B0604020202020204" pitchFamily="34" charset="0"/>
              <a:buChar char="•"/>
            </a:pPr>
            <a:r>
              <a:rPr lang="nb-NO" sz="1600" dirty="0">
                <a:solidFill>
                  <a:srgbClr val="44546A"/>
                </a:solidFill>
              </a:rPr>
              <a:t>Vil gjennomføres som del av tiltak 1, se aktiviteter for denne.</a:t>
            </a:r>
            <a:br>
              <a:rPr lang="nb-NO" sz="1600" dirty="0">
                <a:solidFill>
                  <a:srgbClr val="44546A"/>
                </a:solidFill>
              </a:rPr>
            </a:br>
            <a:endParaRPr lang="nb-NO" sz="1600" b="1" dirty="0">
              <a:solidFill>
                <a:srgbClr val="5B9BD5">
                  <a:lumMod val="75000"/>
                </a:srgbClr>
              </a:solidFill>
            </a:endParaRPr>
          </a:p>
          <a:p>
            <a:r>
              <a:rPr lang="nb-NO" sz="1600" b="1" dirty="0">
                <a:solidFill>
                  <a:srgbClr val="5B9BD5">
                    <a:lumMod val="75000"/>
                  </a:srgbClr>
                </a:solidFill>
              </a:rPr>
              <a:t>Gjennomføring: 2019-2020 </a:t>
            </a:r>
          </a:p>
          <a:p>
            <a:r>
              <a:rPr lang="nb-NO" sz="1600" b="1" dirty="0">
                <a:solidFill>
                  <a:srgbClr val="5B9BD5">
                    <a:lumMod val="75000"/>
                  </a:srgbClr>
                </a:solidFill>
              </a:rPr>
              <a:t>Ansvarlig: Kartverket</a:t>
            </a:r>
          </a:p>
          <a:p>
            <a:r>
              <a:rPr lang="nb-NO" sz="1600" b="1" dirty="0">
                <a:solidFill>
                  <a:srgbClr val="5B9BD5">
                    <a:lumMod val="75000"/>
                  </a:srgbClr>
                </a:solidFill>
              </a:rPr>
              <a:t>Medvirkende: Fagetater, kommuner, privat sektor</a:t>
            </a:r>
          </a:p>
          <a:p>
            <a:r>
              <a:rPr lang="nb-NO" sz="1600" b="1" dirty="0">
                <a:solidFill>
                  <a:srgbClr val="5B9BD5">
                    <a:lumMod val="75000"/>
                  </a:srgbClr>
                </a:solidFill>
              </a:rPr>
              <a:t>Delmål: 1.2, 1.1, 2.1, 3.2</a:t>
            </a:r>
            <a:endParaRPr lang="nb-NO" sz="1600" dirty="0">
              <a:solidFill>
                <a:prstClr val="black"/>
              </a:solidFill>
            </a:endParaRPr>
          </a:p>
        </p:txBody>
      </p:sp>
      <p:pic>
        <p:nvPicPr>
          <p:cNvPr id="5" name="Picture 2" descr="Illustrasjon - person på jobb ved skjerm" title="Illustrasjon - person på jobb ved skje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4886" y="1847255"/>
            <a:ext cx="2445797" cy="2445797"/>
          </a:xfrm>
          <a:prstGeom prst="rect">
            <a:avLst/>
          </a:prstGeom>
          <a:ln>
            <a:noFill/>
          </a:ln>
          <a:effectLst>
            <a:outerShdw blurRad="292100" dist="139700" dir="2700000" algn="tl" rotWithShape="0">
              <a:srgbClr val="333333">
                <a:alpha val="65000"/>
              </a:srgbClr>
            </a:outerShdw>
          </a:effectLst>
        </p:spPr>
      </p:pic>
      <p:sp>
        <p:nvSpPr>
          <p:cNvPr id="6" name="Tittel 5" hidden="1"/>
          <p:cNvSpPr>
            <a:spLocks noGrp="1"/>
          </p:cNvSpPr>
          <p:nvPr>
            <p:ph type="title" idx="4294967295"/>
          </p:nvPr>
        </p:nvSpPr>
        <p:spPr/>
        <p:txBody>
          <a:bodyPr/>
          <a:lstStyle/>
          <a:p>
            <a:r>
              <a:rPr lang="nb-NO" dirty="0" smtClean="0"/>
              <a:t>Tiltak 2</a:t>
            </a:r>
            <a:endParaRPr lang="nb-NO" dirty="0"/>
          </a:p>
        </p:txBody>
      </p:sp>
    </p:spTree>
    <p:extLst>
      <p:ext uri="{BB962C8B-B14F-4D97-AF65-F5344CB8AC3E}">
        <p14:creationId xmlns:p14="http://schemas.microsoft.com/office/powerpoint/2010/main" val="3994995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4071" y="5583419"/>
            <a:ext cx="5227584" cy="496360"/>
          </a:xfrm>
          <a:prstGeom prst="rect">
            <a:avLst/>
          </a:prstGeom>
        </p:spPr>
      </p:pic>
      <p:sp>
        <p:nvSpPr>
          <p:cNvPr id="8" name="TekstSylinder 7">
            <a:extLst>
              <a:ext uri="{FF2B5EF4-FFF2-40B4-BE49-F238E27FC236}">
                <a16:creationId xmlns:a16="http://schemas.microsoft.com/office/drawing/2014/main" id="{5F216B73-89B9-432A-9FC6-EC93A41D2D3C}"/>
              </a:ext>
            </a:extLst>
          </p:cNvPr>
          <p:cNvSpPr txBox="1"/>
          <p:nvPr/>
        </p:nvSpPr>
        <p:spPr>
          <a:xfrm>
            <a:off x="1020212" y="630531"/>
            <a:ext cx="8265503" cy="5816977"/>
          </a:xfrm>
          <a:prstGeom prst="rect">
            <a:avLst/>
          </a:prstGeom>
          <a:noFill/>
        </p:spPr>
        <p:txBody>
          <a:bodyPr wrap="square" rtlCol="0">
            <a:spAutoFit/>
          </a:bodyPr>
          <a:lstStyle/>
          <a:p>
            <a:r>
              <a:rPr lang="nb-NO" b="1" dirty="0">
                <a:solidFill>
                  <a:srgbClr val="5B9BD5">
                    <a:lumMod val="75000"/>
                  </a:srgbClr>
                </a:solidFill>
              </a:rPr>
              <a:t>TILTAK 18: </a:t>
            </a:r>
            <a:endParaRPr lang="nb-NO" dirty="0">
              <a:solidFill>
                <a:srgbClr val="5B9BD5">
                  <a:lumMod val="75000"/>
                </a:srgbClr>
              </a:solidFill>
            </a:endParaRPr>
          </a:p>
          <a:p>
            <a:r>
              <a:rPr lang="nb-NO" b="1" dirty="0">
                <a:solidFill>
                  <a:srgbClr val="44546A"/>
                </a:solidFill>
              </a:rPr>
              <a:t>RAMMEVERK FOR TEKNOLOGISK SAMVIRKE</a:t>
            </a:r>
          </a:p>
          <a:p>
            <a:endParaRPr lang="nb-NO" sz="1600" dirty="0">
              <a:solidFill>
                <a:srgbClr val="44546A"/>
              </a:solidFill>
            </a:endParaRPr>
          </a:p>
          <a:p>
            <a:r>
              <a:rPr lang="nb-NO" sz="1600" dirty="0">
                <a:solidFill>
                  <a:srgbClr val="44546A"/>
                </a:solidFill>
              </a:rPr>
              <a:t>Teknologiene som etableres for å håndtere geografisk informasjon på nasjonalt nivå må fungere sammen. Et rammeverk for teknologisk samvirke i Norge blir viktig dokumentasjon til bruk i spesifisering og kravsetting – også overfor leverandører.</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Etablere en arbeidsgruppe med deltakelse fra både offentlig (stat/kommune) og privat sektor.</a:t>
            </a:r>
          </a:p>
          <a:p>
            <a:pPr marL="285750" indent="-285750">
              <a:buFont typeface="Arial" panose="020B0604020202020204" pitchFamily="34" charset="0"/>
              <a:buChar char="•"/>
            </a:pPr>
            <a:r>
              <a:rPr lang="nb-NO" sz="1600" dirty="0">
                <a:solidFill>
                  <a:srgbClr val="44546A"/>
                </a:solidFill>
              </a:rPr>
              <a:t>Definere tekniske krav og anbefalinger vedrørende </a:t>
            </a:r>
            <a:r>
              <a:rPr lang="nb-NO" sz="1600" dirty="0" err="1">
                <a:solidFill>
                  <a:srgbClr val="44546A"/>
                </a:solidFill>
              </a:rPr>
              <a:t>interoperabilitet</a:t>
            </a:r>
            <a:r>
              <a:rPr lang="nb-NO" sz="1600" dirty="0">
                <a:solidFill>
                  <a:srgbClr val="44546A"/>
                </a:solidFill>
              </a:rPr>
              <a:t> for å sikre en operasjonell geografisk infrastruktur. Dette omfatter blant annet data (herunder koordinatsystemer), metadata, tjenester (herunder om formater), modellering og registerinformasjon. </a:t>
            </a:r>
          </a:p>
          <a:p>
            <a:pPr marL="285750" indent="-285750">
              <a:buFont typeface="Arial" panose="020B0604020202020204" pitchFamily="34" charset="0"/>
              <a:buChar char="•"/>
            </a:pPr>
            <a:r>
              <a:rPr lang="nb-NO" sz="1600" dirty="0">
                <a:solidFill>
                  <a:srgbClr val="44546A"/>
                </a:solidFill>
              </a:rPr>
              <a:t>Sørge for at krav og anbefalinger tar utgangspunkt i lover, forskrifter, vedtatte arkitekturprinsipper og andre overordnede føringer. </a:t>
            </a:r>
          </a:p>
          <a:p>
            <a:pPr marL="285750" indent="-285750">
              <a:buFont typeface="Arial" panose="020B0604020202020204" pitchFamily="34" charset="0"/>
              <a:buChar char="•"/>
            </a:pPr>
            <a:r>
              <a:rPr lang="nb-NO" sz="1600" dirty="0">
                <a:solidFill>
                  <a:srgbClr val="44546A"/>
                </a:solidFill>
              </a:rPr>
              <a:t>Krav og anbefalinger på </a:t>
            </a:r>
            <a:r>
              <a:rPr lang="nb-NO" sz="1600" dirty="0" err="1">
                <a:solidFill>
                  <a:srgbClr val="44546A"/>
                </a:solidFill>
              </a:rPr>
              <a:t>geodataområdet</a:t>
            </a:r>
            <a:r>
              <a:rPr lang="nb-NO" sz="1600" dirty="0">
                <a:solidFill>
                  <a:srgbClr val="44546A"/>
                </a:solidFill>
              </a:rPr>
              <a:t> skal sikre horisontal integrasjon med annen infrastruktur (ITS, BIM, etc.) og vertikal integrasjon med gjeldende IKT-politikk, dette med tanke på hvordan de store infrastrukturene henger sammen..</a:t>
            </a:r>
          </a:p>
          <a:p>
            <a:pPr marL="285750" indent="-285750">
              <a:buFont typeface="Arial" panose="020B0604020202020204" pitchFamily="34" charset="0"/>
              <a:buChar char="•"/>
            </a:pPr>
            <a:r>
              <a:rPr lang="nb-NO" sz="1600" dirty="0">
                <a:solidFill>
                  <a:srgbClr val="44546A"/>
                </a:solidFill>
              </a:rPr>
              <a:t>Arbeidet knyttes opp mot europeiske </a:t>
            </a:r>
            <a:r>
              <a:rPr lang="nb-NO" sz="1600" dirty="0" err="1">
                <a:solidFill>
                  <a:srgbClr val="44546A"/>
                </a:solidFill>
              </a:rPr>
              <a:t>interoperabilitets</a:t>
            </a:r>
            <a:r>
              <a:rPr lang="nb-NO" sz="1600" dirty="0">
                <a:solidFill>
                  <a:srgbClr val="44546A"/>
                </a:solidFill>
              </a:rPr>
              <a:t>-initiativ innenfor rammen av INSPIRE og ISA². </a:t>
            </a:r>
          </a:p>
          <a:p>
            <a:endParaRPr lang="nb-NO" sz="1600" dirty="0">
              <a:solidFill>
                <a:srgbClr val="44546A"/>
              </a:solidFill>
            </a:endParaRPr>
          </a:p>
          <a:p>
            <a:r>
              <a:rPr lang="nb-NO" sz="1600" b="1" dirty="0">
                <a:solidFill>
                  <a:srgbClr val="5B9BD5">
                    <a:lumMod val="75000"/>
                  </a:srgbClr>
                </a:solidFill>
              </a:rPr>
              <a:t>Gjennomføring: 2018-2019 </a:t>
            </a:r>
          </a:p>
          <a:p>
            <a:r>
              <a:rPr lang="nb-NO" sz="1600" b="1" dirty="0">
                <a:solidFill>
                  <a:srgbClr val="5B9BD5">
                    <a:lumMod val="75000"/>
                  </a:srgbClr>
                </a:solidFill>
              </a:rPr>
              <a:t>Ansvarlig: Kartverket</a:t>
            </a:r>
          </a:p>
          <a:p>
            <a:r>
              <a:rPr lang="nb-NO" sz="1600" b="1" dirty="0">
                <a:solidFill>
                  <a:srgbClr val="5B9BD5">
                    <a:lumMod val="75000"/>
                  </a:srgbClr>
                </a:solidFill>
              </a:rPr>
              <a:t>Medvirkende: DIFI, Fagetater, kommuner, privat sektor </a:t>
            </a:r>
          </a:p>
          <a:p>
            <a:r>
              <a:rPr lang="nb-NO" sz="1600" b="1" dirty="0">
                <a:solidFill>
                  <a:srgbClr val="5B9BD5">
                    <a:lumMod val="75000"/>
                  </a:srgbClr>
                </a:solidFill>
              </a:rPr>
              <a:t>Delmål: 2.8, 2.2, 2.1, 3.1, 3.2, …..</a:t>
            </a:r>
          </a:p>
        </p:txBody>
      </p:sp>
      <p:sp>
        <p:nvSpPr>
          <p:cNvPr id="9" name="Pil ned 8" descr="Pil" title="Pil"/>
          <p:cNvSpPr/>
          <p:nvPr/>
        </p:nvSpPr>
        <p:spPr>
          <a:xfrm>
            <a:off x="6356487" y="52606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10142585" y="52606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7578480" y="525530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8841199" y="5260627"/>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18</a:t>
            </a:r>
            <a:endParaRPr lang="nb-NO" dirty="0"/>
          </a:p>
        </p:txBody>
      </p:sp>
    </p:spTree>
    <p:extLst>
      <p:ext uri="{BB962C8B-B14F-4D97-AF65-F5344CB8AC3E}">
        <p14:creationId xmlns:p14="http://schemas.microsoft.com/office/powerpoint/2010/main" val="562400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0561" y="5642688"/>
            <a:ext cx="5227584" cy="496360"/>
          </a:xfrm>
          <a:prstGeom prst="rect">
            <a:avLst/>
          </a:prstGeom>
        </p:spPr>
      </p:pic>
      <p:sp>
        <p:nvSpPr>
          <p:cNvPr id="5" name="TekstSylinder 4">
            <a:extLst>
              <a:ext uri="{FF2B5EF4-FFF2-40B4-BE49-F238E27FC236}">
                <a16:creationId xmlns:a16="http://schemas.microsoft.com/office/drawing/2014/main" id="{83B4A614-748B-43E4-A94E-0CACDD416D74}"/>
              </a:ext>
            </a:extLst>
          </p:cNvPr>
          <p:cNvSpPr txBox="1"/>
          <p:nvPr/>
        </p:nvSpPr>
        <p:spPr>
          <a:xfrm>
            <a:off x="950403" y="1379577"/>
            <a:ext cx="9787619" cy="5478423"/>
          </a:xfrm>
          <a:prstGeom prst="rect">
            <a:avLst/>
          </a:prstGeom>
          <a:noFill/>
        </p:spPr>
        <p:txBody>
          <a:bodyPr wrap="square" rtlCol="0">
            <a:spAutoFit/>
          </a:bodyPr>
          <a:lstStyle/>
          <a:p>
            <a:r>
              <a:rPr lang="nb-NO" sz="1600" dirty="0">
                <a:solidFill>
                  <a:srgbClr val="44546A"/>
                </a:solidFill>
              </a:rPr>
              <a:t>Brukerne må kunne stole på datainnholdet i den geografiske infrastrukturen. Utfordringene knyttet til informasjonssikkerhet er imidlertid økende også på </a:t>
            </a:r>
            <a:r>
              <a:rPr lang="nb-NO" sz="1600" dirty="0" err="1">
                <a:solidFill>
                  <a:srgbClr val="44546A"/>
                </a:solidFill>
              </a:rPr>
              <a:t>geodataområdet</a:t>
            </a:r>
            <a:r>
              <a:rPr lang="nb-NO" sz="1600" dirty="0">
                <a:solidFill>
                  <a:srgbClr val="44546A"/>
                </a:solidFill>
              </a:rPr>
              <a:t>. Aktørene skal oppfylle lovpålagte sikkerhetsmål og et tilstrekkelig sikkerhetsnivå basert på en dokumentert risikovurdering med hensyn til konfidensialitet, integritet og tilgjengelighet. Data og tjenester som skal unntas offentligheten skal ikke tilflyte uvedkommende. GDPR og den nye personopplysningsloven setter også konkrete krav til innebygget personvern i alle IT-systemer. Informasjonssikkerhet er den enkelte virksomhets ansvar. Aktivitet;</a:t>
            </a:r>
          </a:p>
          <a:p>
            <a:endParaRPr lang="nb-NO" sz="1600" dirty="0">
              <a:solidFill>
                <a:srgbClr val="44546A"/>
              </a:solidFill>
            </a:endParaRPr>
          </a:p>
          <a:p>
            <a:pPr marL="285750" lvl="0" indent="-285750">
              <a:buFont typeface="Arial" panose="020B0604020202020204" pitchFamily="34" charset="0"/>
              <a:buChar char="•"/>
            </a:pPr>
            <a:r>
              <a:rPr lang="nb-NO" sz="1600" dirty="0">
                <a:solidFill>
                  <a:srgbClr val="44546A"/>
                </a:solidFill>
              </a:rPr>
              <a:t>Utarbeide en veileder med anbefalinger for informasjonssikkerhet inklusive GDPR. Veilederen skal øke bevissthet, gi råd til etater og brukere/leverandører av geodata i spørsmål om informasjonssikkerhet, GDPR mv.</a:t>
            </a:r>
          </a:p>
          <a:p>
            <a:pPr marL="285750" lvl="0" indent="-285750">
              <a:buFont typeface="Arial" panose="020B0604020202020204" pitchFamily="34" charset="0"/>
              <a:buChar char="•"/>
            </a:pPr>
            <a:r>
              <a:rPr lang="nb-NO" sz="1600" dirty="0">
                <a:solidFill>
                  <a:srgbClr val="44546A"/>
                </a:solidFill>
              </a:rPr>
              <a:t>Arbeidet skal blant annet tilby hjelp til verdivurderinger og særlig rette oppmerksomhet mot det som strekker seg ut over den enkelte etat/aktørs ansvar for egen sikkerhet. Samvirke, avhengigheter, sårbarheter og trusler i verdikjeden/nettverket er viktige elementer i et informasjonssikkerhetsperspektiv. </a:t>
            </a:r>
          </a:p>
          <a:p>
            <a:pPr marL="285750" lvl="0" indent="-285750">
              <a:buFont typeface="Arial" panose="020B0604020202020204" pitchFamily="34" charset="0"/>
              <a:buChar char="•"/>
            </a:pPr>
            <a:r>
              <a:rPr lang="nb-NO" sz="1600" dirty="0">
                <a:solidFill>
                  <a:srgbClr val="44546A"/>
                </a:solidFill>
              </a:rPr>
              <a:t>Aktører skal gis veiledning på den kompetanse som er nødvendig for å vurdere sannsynligheten for og konsekvensene av mulige sikkerhetsbrudd. Veiledningen tar utgangspunkt i en risikobasert tilnærming der partene gjennomfører risikovurderinger, og deretter iverksetter nødvendige forebyggende tiltak. </a:t>
            </a:r>
          </a:p>
          <a:p>
            <a:pPr marL="285750" lvl="0" indent="-285750">
              <a:buFont typeface="Arial" panose="020B0604020202020204" pitchFamily="34" charset="0"/>
              <a:buChar char="•"/>
            </a:pPr>
            <a:endParaRPr lang="nb-NO" sz="1600" dirty="0">
              <a:solidFill>
                <a:srgbClr val="44546A"/>
              </a:solidFill>
            </a:endParaRPr>
          </a:p>
          <a:p>
            <a:r>
              <a:rPr lang="nb-NO" sz="1600" b="1" dirty="0">
                <a:solidFill>
                  <a:schemeClr val="accent1">
                    <a:lumMod val="75000"/>
                  </a:schemeClr>
                </a:solidFill>
              </a:rPr>
              <a:t>Gjennomføring: 2019- </a:t>
            </a:r>
          </a:p>
          <a:p>
            <a:r>
              <a:rPr lang="nb-NO" sz="1600" b="1" dirty="0">
                <a:solidFill>
                  <a:schemeClr val="accent1">
                    <a:lumMod val="75000"/>
                  </a:schemeClr>
                </a:solidFill>
              </a:rPr>
              <a:t>Ansvarlig: Kartverket</a:t>
            </a:r>
          </a:p>
          <a:p>
            <a:r>
              <a:rPr lang="nb-NO" sz="1600" b="1" dirty="0">
                <a:solidFill>
                  <a:schemeClr val="accent1">
                    <a:lumMod val="75000"/>
                  </a:schemeClr>
                </a:solidFill>
              </a:rPr>
              <a:t>Medvirkende: DIFI, DSB </a:t>
            </a:r>
          </a:p>
          <a:p>
            <a:r>
              <a:rPr lang="nb-NO" sz="1600" b="1" dirty="0">
                <a:solidFill>
                  <a:srgbClr val="5B9BD5">
                    <a:lumMod val="75000"/>
                  </a:srgbClr>
                </a:solidFill>
              </a:rPr>
              <a:t>Delmål: 2.2, 2.3</a:t>
            </a:r>
          </a:p>
          <a:p>
            <a:r>
              <a:rPr lang="nb-NO" sz="1600" b="1" dirty="0">
                <a:solidFill>
                  <a:prstClr val="black"/>
                </a:solidFill>
              </a:rPr>
              <a:t/>
            </a:r>
            <a:br>
              <a:rPr lang="nb-NO" sz="1600" b="1" dirty="0">
                <a:solidFill>
                  <a:prstClr val="black"/>
                </a:solidFill>
              </a:rPr>
            </a:br>
            <a:endParaRPr lang="nb-NO" sz="1400" b="1" dirty="0">
              <a:solidFill>
                <a:schemeClr val="accent1">
                  <a:lumMod val="75000"/>
                </a:schemeClr>
              </a:solidFill>
            </a:endParaRPr>
          </a:p>
        </p:txBody>
      </p:sp>
      <p:sp>
        <p:nvSpPr>
          <p:cNvPr id="7" name="Rektangel 6"/>
          <p:cNvSpPr/>
          <p:nvPr/>
        </p:nvSpPr>
        <p:spPr>
          <a:xfrm>
            <a:off x="949994" y="660625"/>
            <a:ext cx="6096000" cy="646331"/>
          </a:xfrm>
          <a:prstGeom prst="rect">
            <a:avLst/>
          </a:prstGeom>
        </p:spPr>
        <p:txBody>
          <a:bodyPr>
            <a:spAutoFit/>
          </a:bodyPr>
          <a:lstStyle/>
          <a:p>
            <a:r>
              <a:rPr lang="nb-NO" b="1" dirty="0">
                <a:solidFill>
                  <a:srgbClr val="5B9BD5">
                    <a:lumMod val="75000"/>
                  </a:srgbClr>
                </a:solidFill>
              </a:rPr>
              <a:t>TILTAK 19: </a:t>
            </a:r>
            <a:endParaRPr lang="nb-NO" dirty="0">
              <a:solidFill>
                <a:srgbClr val="5B9BD5">
                  <a:lumMod val="75000"/>
                </a:srgbClr>
              </a:solidFill>
            </a:endParaRPr>
          </a:p>
          <a:p>
            <a:r>
              <a:rPr lang="nb-NO" b="1" dirty="0">
                <a:solidFill>
                  <a:srgbClr val="44546A"/>
                </a:solidFill>
              </a:rPr>
              <a:t>SAMORDNE OPPFØLGING AV INFORMASJONSSIKKERHET</a:t>
            </a:r>
            <a:endParaRPr lang="nb-NO" sz="1600" dirty="0">
              <a:solidFill>
                <a:schemeClr val="tx2"/>
              </a:solidFill>
            </a:endParaRPr>
          </a:p>
        </p:txBody>
      </p:sp>
      <p:sp>
        <p:nvSpPr>
          <p:cNvPr id="9" name="Pil ned 8" descr="Pil" title="Pil"/>
          <p:cNvSpPr/>
          <p:nvPr/>
        </p:nvSpPr>
        <p:spPr>
          <a:xfrm>
            <a:off x="1022096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7656855"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8919574"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19</a:t>
            </a:r>
            <a:endParaRPr lang="nb-NO" dirty="0"/>
          </a:p>
        </p:txBody>
      </p:sp>
    </p:spTree>
    <p:extLst>
      <p:ext uri="{BB962C8B-B14F-4D97-AF65-F5344CB8AC3E}">
        <p14:creationId xmlns:p14="http://schemas.microsoft.com/office/powerpoint/2010/main" val="11197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iv prosess 1" descr="tekstboks" title="tekstboks"/>
          <p:cNvSpPr/>
          <p:nvPr/>
        </p:nvSpPr>
        <p:spPr>
          <a:xfrm>
            <a:off x="838200" y="359878"/>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b="1" dirty="0">
              <a:solidFill>
                <a:srgbClr val="5B9BD5">
                  <a:lumMod val="75000"/>
                </a:srgbClr>
              </a:solidFill>
            </a:endParaRPr>
          </a:p>
        </p:txBody>
      </p:sp>
      <p:pic>
        <p:nvPicPr>
          <p:cNvPr id="4" name="Bilde 3"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1305" y="5721960"/>
            <a:ext cx="5227584" cy="496360"/>
          </a:xfrm>
          <a:prstGeom prst="rect">
            <a:avLst/>
          </a:prstGeom>
        </p:spPr>
      </p:pic>
      <p:sp>
        <p:nvSpPr>
          <p:cNvPr id="5" name="TekstSylinder 4">
            <a:extLst>
              <a:ext uri="{FF2B5EF4-FFF2-40B4-BE49-F238E27FC236}">
                <a16:creationId xmlns:a16="http://schemas.microsoft.com/office/drawing/2014/main" id="{1B438B18-560A-43F0-9AE1-3E3967810E29}"/>
              </a:ext>
            </a:extLst>
          </p:cNvPr>
          <p:cNvSpPr txBox="1"/>
          <p:nvPr/>
        </p:nvSpPr>
        <p:spPr>
          <a:xfrm>
            <a:off x="1016001" y="676575"/>
            <a:ext cx="7178886" cy="5793894"/>
          </a:xfrm>
          <a:prstGeom prst="rect">
            <a:avLst/>
          </a:prstGeom>
          <a:noFill/>
        </p:spPr>
        <p:txBody>
          <a:bodyPr wrap="square" rtlCol="0">
            <a:spAutoFit/>
          </a:bodyPr>
          <a:lstStyle/>
          <a:p>
            <a:r>
              <a:rPr lang="nb-NO" b="1" dirty="0">
                <a:solidFill>
                  <a:srgbClr val="5B9BD5">
                    <a:lumMod val="75000"/>
                  </a:srgbClr>
                </a:solidFill>
              </a:rPr>
              <a:t>TILTAK 26: </a:t>
            </a:r>
            <a:endParaRPr lang="nb-NO" dirty="0">
              <a:solidFill>
                <a:srgbClr val="5B9BD5">
                  <a:lumMod val="75000"/>
                </a:srgbClr>
              </a:solidFill>
            </a:endParaRPr>
          </a:p>
          <a:p>
            <a:r>
              <a:rPr lang="nb-NO" b="1" dirty="0">
                <a:solidFill>
                  <a:srgbClr val="44546A"/>
                </a:solidFill>
              </a:rPr>
              <a:t>UTVIKLE MODELLER FOR OFFENTLIG-PRIVAT SAMARBEID</a:t>
            </a:r>
          </a:p>
          <a:p>
            <a:endParaRPr lang="nb-NO" sz="1050" dirty="0">
              <a:solidFill>
                <a:srgbClr val="44546A"/>
              </a:solidFill>
            </a:endParaRPr>
          </a:p>
          <a:p>
            <a:r>
              <a:rPr lang="nb-NO" sz="1600" dirty="0">
                <a:solidFill>
                  <a:srgbClr val="44546A"/>
                </a:solidFill>
              </a:rPr>
              <a:t>Både offentlig og privat sektor har interesser i infrastrukturen, både som produsenter, forvaltere, </a:t>
            </a:r>
            <a:r>
              <a:rPr lang="nb-NO" sz="1600" dirty="0" err="1">
                <a:solidFill>
                  <a:srgbClr val="44546A"/>
                </a:solidFill>
              </a:rPr>
              <a:t>verdiøkere</a:t>
            </a:r>
            <a:r>
              <a:rPr lang="nb-NO" sz="1600" dirty="0">
                <a:solidFill>
                  <a:srgbClr val="44546A"/>
                </a:solidFill>
              </a:rPr>
              <a:t> og brukere av geodata.</a:t>
            </a:r>
          </a:p>
          <a:p>
            <a:endParaRPr lang="nb-NO" sz="900" dirty="0">
              <a:solidFill>
                <a:srgbClr val="44546A"/>
              </a:solidFill>
            </a:endParaRPr>
          </a:p>
          <a:p>
            <a:pPr marL="285750" indent="-285750">
              <a:buFont typeface="Arial" panose="020B0604020202020204" pitchFamily="34" charset="0"/>
              <a:buChar char="•"/>
            </a:pPr>
            <a:r>
              <a:rPr lang="nb-NO" sz="1600" dirty="0">
                <a:solidFill>
                  <a:srgbClr val="44546A"/>
                </a:solidFill>
              </a:rPr>
              <a:t>Evaluere eksisterende nettverk og samarbeid.</a:t>
            </a:r>
          </a:p>
          <a:p>
            <a:pPr marL="285750" indent="-285750">
              <a:buFont typeface="Arial" panose="020B0604020202020204" pitchFamily="34" charset="0"/>
              <a:buChar char="•"/>
            </a:pPr>
            <a:r>
              <a:rPr lang="nb-NO" sz="1600" dirty="0">
                <a:solidFill>
                  <a:srgbClr val="44546A"/>
                </a:solidFill>
              </a:rPr>
              <a:t>Etablere </a:t>
            </a:r>
            <a:r>
              <a:rPr lang="nb-NO" sz="1600" dirty="0" smtClean="0">
                <a:solidFill>
                  <a:srgbClr val="44546A"/>
                </a:solidFill>
              </a:rPr>
              <a:t>og drifte faste </a:t>
            </a:r>
            <a:r>
              <a:rPr lang="nb-NO" sz="1600" dirty="0">
                <a:solidFill>
                  <a:srgbClr val="44546A"/>
                </a:solidFill>
              </a:rPr>
              <a:t>fellesarenaer mellom offentlig og privat sektor for å avklare ansvar og iverksette samordnende tiltak.</a:t>
            </a:r>
          </a:p>
          <a:p>
            <a:pPr marL="285750" indent="-285750">
              <a:buFont typeface="Arial" panose="020B0604020202020204" pitchFamily="34" charset="0"/>
              <a:buChar char="•"/>
            </a:pPr>
            <a:r>
              <a:rPr lang="nb-NO" sz="1600" dirty="0">
                <a:solidFill>
                  <a:srgbClr val="44546A"/>
                </a:solidFill>
              </a:rPr>
              <a:t>Utrede mulighetene for å utnytte eksisterende virkemidler for samarbeid på en bedre måte.</a:t>
            </a:r>
          </a:p>
          <a:p>
            <a:pPr marL="285750" indent="-285750">
              <a:buFont typeface="Arial" panose="020B0604020202020204" pitchFamily="34" charset="0"/>
              <a:buChar char="•"/>
            </a:pPr>
            <a:r>
              <a:rPr lang="nb-NO" sz="1600" dirty="0">
                <a:solidFill>
                  <a:srgbClr val="44546A"/>
                </a:solidFill>
              </a:rPr>
              <a:t>Informere om innovative tiltak som kan påvirke organisering </a:t>
            </a:r>
            <a:br>
              <a:rPr lang="nb-NO" sz="1600" dirty="0">
                <a:solidFill>
                  <a:srgbClr val="44546A"/>
                </a:solidFill>
              </a:rPr>
            </a:br>
            <a:r>
              <a:rPr lang="nb-NO" sz="1600" dirty="0">
                <a:solidFill>
                  <a:srgbClr val="44546A"/>
                </a:solidFill>
              </a:rPr>
              <a:t>og gjennomføring av det offentliges oppgaver på området.</a:t>
            </a:r>
          </a:p>
          <a:p>
            <a:pPr marL="285750" indent="-285750">
              <a:buFont typeface="Arial" panose="020B0604020202020204" pitchFamily="34" charset="0"/>
              <a:buChar char="•"/>
            </a:pPr>
            <a:r>
              <a:rPr lang="nb-NO" sz="1600" dirty="0">
                <a:solidFill>
                  <a:srgbClr val="44546A"/>
                </a:solidFill>
              </a:rPr>
              <a:t>Koble privat sektor og geodatamiljøet i forbindelse med offentlige anskaffelser. </a:t>
            </a:r>
          </a:p>
          <a:p>
            <a:pPr marL="285750" indent="-285750">
              <a:buFont typeface="Arial" panose="020B0604020202020204" pitchFamily="34" charset="0"/>
              <a:buChar char="•"/>
            </a:pPr>
            <a:r>
              <a:rPr lang="nb-NO" sz="1600" dirty="0">
                <a:solidFill>
                  <a:srgbClr val="44546A"/>
                </a:solidFill>
              </a:rPr>
              <a:t>Bidra i arbeidet med å utvikle regelverket for offentlige anskaffelser. </a:t>
            </a:r>
          </a:p>
          <a:p>
            <a:pPr marL="285750" indent="-285750">
              <a:buFont typeface="Arial" panose="020B0604020202020204" pitchFamily="34" charset="0"/>
              <a:buChar char="•"/>
            </a:pPr>
            <a:r>
              <a:rPr lang="nb-NO" sz="1600" dirty="0">
                <a:solidFill>
                  <a:srgbClr val="44546A"/>
                </a:solidFill>
              </a:rPr>
              <a:t>Skape forutsigbarhet rundt datatilgang og lisenser for databruk. </a:t>
            </a:r>
          </a:p>
          <a:p>
            <a:pPr marL="285750" indent="-285750">
              <a:buFont typeface="Arial" panose="020B0604020202020204" pitchFamily="34" charset="0"/>
              <a:buChar char="•"/>
            </a:pPr>
            <a:r>
              <a:rPr lang="nb-NO" sz="1600" dirty="0">
                <a:solidFill>
                  <a:srgbClr val="44546A"/>
                </a:solidFill>
              </a:rPr>
              <a:t>Realisere felles FoU-aktiviteter på tvers av offentlig og privat sektor.</a:t>
            </a:r>
          </a:p>
          <a:p>
            <a:r>
              <a:rPr lang="nb-NO" sz="1600" dirty="0">
                <a:solidFill>
                  <a:srgbClr val="44546A"/>
                </a:solidFill>
              </a:rPr>
              <a:t>Det etableres </a:t>
            </a:r>
            <a:r>
              <a:rPr lang="nb-NO" sz="1600" dirty="0" smtClean="0">
                <a:solidFill>
                  <a:srgbClr val="44546A"/>
                </a:solidFill>
              </a:rPr>
              <a:t>en </a:t>
            </a:r>
            <a:r>
              <a:rPr lang="nb-NO" sz="1600" dirty="0">
                <a:solidFill>
                  <a:srgbClr val="44546A"/>
                </a:solidFill>
              </a:rPr>
              <a:t>arbeidsgruppe med representasjon </a:t>
            </a:r>
            <a:r>
              <a:rPr lang="nb-NO" sz="1600" dirty="0" smtClean="0">
                <a:solidFill>
                  <a:srgbClr val="44546A"/>
                </a:solidFill>
              </a:rPr>
              <a:t>fra offentlig </a:t>
            </a:r>
            <a:r>
              <a:rPr lang="nb-NO" sz="1600" dirty="0">
                <a:solidFill>
                  <a:srgbClr val="44546A"/>
                </a:solidFill>
              </a:rPr>
              <a:t>og privat sektor. </a:t>
            </a:r>
          </a:p>
          <a:p>
            <a:endParaRPr lang="nb-NO" sz="1100" b="1" dirty="0">
              <a:solidFill>
                <a:srgbClr val="5B9BD5">
                  <a:lumMod val="75000"/>
                </a:srgbClr>
              </a:solidFill>
            </a:endParaRPr>
          </a:p>
          <a:p>
            <a:r>
              <a:rPr lang="nb-NO" sz="1600" b="1" dirty="0">
                <a:solidFill>
                  <a:srgbClr val="5B9BD5">
                    <a:lumMod val="75000"/>
                  </a:srgbClr>
                </a:solidFill>
              </a:rPr>
              <a:t>Gjennomføring: 2019- </a:t>
            </a:r>
          </a:p>
          <a:p>
            <a:r>
              <a:rPr lang="nb-NO" sz="1600" b="1" dirty="0">
                <a:solidFill>
                  <a:srgbClr val="5B9BD5">
                    <a:lumMod val="75000"/>
                  </a:srgbClr>
                </a:solidFill>
              </a:rPr>
              <a:t>Ansvarlig: </a:t>
            </a:r>
            <a:r>
              <a:rPr lang="nb-NO" sz="1600" b="1" dirty="0" smtClean="0">
                <a:solidFill>
                  <a:srgbClr val="5B9BD5">
                    <a:lumMod val="75000"/>
                  </a:srgbClr>
                </a:solidFill>
              </a:rPr>
              <a:t>Kartverket</a:t>
            </a:r>
          </a:p>
          <a:p>
            <a:r>
              <a:rPr lang="nb-NO" sz="1600" b="1" dirty="0" smtClean="0">
                <a:solidFill>
                  <a:srgbClr val="5B9BD5">
                    <a:lumMod val="75000"/>
                  </a:srgbClr>
                </a:solidFill>
              </a:rPr>
              <a:t>Medvirkende</a:t>
            </a:r>
            <a:r>
              <a:rPr lang="nb-NO" sz="1600" b="1" dirty="0">
                <a:solidFill>
                  <a:srgbClr val="5B9BD5">
                    <a:lumMod val="75000"/>
                  </a:srgbClr>
                </a:solidFill>
              </a:rPr>
              <a:t>: </a:t>
            </a:r>
            <a:r>
              <a:rPr lang="nb-NO" sz="1600" b="1" dirty="0" smtClean="0">
                <a:solidFill>
                  <a:srgbClr val="5B9BD5">
                    <a:lumMod val="75000"/>
                  </a:srgbClr>
                </a:solidFill>
              </a:rPr>
              <a:t>Abelia</a:t>
            </a:r>
            <a:r>
              <a:rPr lang="nb-NO" sz="1600" b="1" dirty="0">
                <a:solidFill>
                  <a:srgbClr val="5B9BD5">
                    <a:lumMod val="75000"/>
                  </a:srgbClr>
                </a:solidFill>
              </a:rPr>
              <a:t>. </a:t>
            </a:r>
            <a:r>
              <a:rPr lang="nb-NO" sz="1600" b="1" dirty="0" smtClean="0">
                <a:solidFill>
                  <a:srgbClr val="5B9BD5">
                    <a:lumMod val="75000"/>
                  </a:srgbClr>
                </a:solidFill>
              </a:rPr>
              <a:t>IKT-Norge, </a:t>
            </a:r>
            <a:r>
              <a:rPr lang="nb-NO" sz="1600" b="1" dirty="0" err="1" smtClean="0">
                <a:solidFill>
                  <a:srgbClr val="5B9BD5">
                    <a:lumMod val="75000"/>
                  </a:srgbClr>
                </a:solidFill>
              </a:rPr>
              <a:t>Geomatikkbedriftene</a:t>
            </a:r>
            <a:r>
              <a:rPr lang="nb-NO" sz="1600" b="1" dirty="0" smtClean="0">
                <a:solidFill>
                  <a:srgbClr val="5B9BD5">
                    <a:lumMod val="75000"/>
                  </a:srgbClr>
                </a:solidFill>
              </a:rPr>
              <a:t>, </a:t>
            </a:r>
          </a:p>
          <a:p>
            <a:r>
              <a:rPr lang="nb-NO" sz="1600" b="1" dirty="0" smtClean="0">
                <a:solidFill>
                  <a:srgbClr val="5B9BD5">
                    <a:lumMod val="75000"/>
                  </a:srgbClr>
                </a:solidFill>
              </a:rPr>
              <a:t>Norge digitalt </a:t>
            </a:r>
            <a:r>
              <a:rPr lang="nb-NO" sz="1600" b="1" dirty="0">
                <a:solidFill>
                  <a:srgbClr val="5B9BD5">
                    <a:lumMod val="75000"/>
                  </a:srgbClr>
                </a:solidFill>
              </a:rPr>
              <a:t>m.fl. </a:t>
            </a:r>
          </a:p>
          <a:p>
            <a:r>
              <a:rPr lang="nb-NO" sz="1600" b="1" dirty="0">
                <a:solidFill>
                  <a:srgbClr val="5B9BD5">
                    <a:lumMod val="75000"/>
                  </a:srgbClr>
                </a:solidFill>
              </a:rPr>
              <a:t>Delmål: 3.5</a:t>
            </a:r>
            <a:endParaRPr lang="nb-NO" sz="1600" dirty="0">
              <a:solidFill>
                <a:prstClr val="black"/>
              </a:solidFill>
            </a:endParaRPr>
          </a:p>
        </p:txBody>
      </p:sp>
      <p:pic>
        <p:nvPicPr>
          <p:cNvPr id="6" name="Picture 2" title="Big- data - samarbeid - dataflyt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94253" y="1771088"/>
            <a:ext cx="3719228" cy="2065266"/>
          </a:xfrm>
          <a:prstGeom prst="rect">
            <a:avLst/>
          </a:prstGeom>
          <a:noFill/>
          <a:extLst>
            <a:ext uri="{909E8E84-426E-40DD-AFC4-6F175D3DCCD1}">
              <a14:hiddenFill xmlns:a14="http://schemas.microsoft.com/office/drawing/2010/main">
                <a:solidFill>
                  <a:srgbClr val="FFFFFF"/>
                </a:solidFill>
              </a14:hiddenFill>
            </a:ext>
          </a:extLst>
        </p:spPr>
      </p:pic>
      <p:sp>
        <p:nvSpPr>
          <p:cNvPr id="7" name="Pil ned 6" descr="Pil" title="Pil"/>
          <p:cNvSpPr/>
          <p:nvPr/>
        </p:nvSpPr>
        <p:spPr>
          <a:xfrm>
            <a:off x="6429312" y="5386106"/>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 name="Pil ned 7" descr="Pil" title="Pil"/>
          <p:cNvSpPr/>
          <p:nvPr/>
        </p:nvSpPr>
        <p:spPr>
          <a:xfrm>
            <a:off x="10215410" y="5386106"/>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 name="Pil ned 8" descr="Pil" title="Pil"/>
          <p:cNvSpPr/>
          <p:nvPr/>
        </p:nvSpPr>
        <p:spPr>
          <a:xfrm>
            <a:off x="7651305" y="538078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8914024" y="538610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 name="Tittel 2" hidden="1"/>
          <p:cNvSpPr>
            <a:spLocks noGrp="1"/>
          </p:cNvSpPr>
          <p:nvPr>
            <p:ph type="title" idx="4294967295"/>
          </p:nvPr>
        </p:nvSpPr>
        <p:spPr/>
        <p:txBody>
          <a:bodyPr/>
          <a:lstStyle/>
          <a:p>
            <a:r>
              <a:rPr lang="nb-NO" dirty="0" smtClean="0"/>
              <a:t>Tiltak 26</a:t>
            </a:r>
            <a:endParaRPr lang="nb-NO" dirty="0"/>
          </a:p>
        </p:txBody>
      </p:sp>
    </p:spTree>
    <p:extLst>
      <p:ext uri="{BB962C8B-B14F-4D97-AF65-F5344CB8AC3E}">
        <p14:creationId xmlns:p14="http://schemas.microsoft.com/office/powerpoint/2010/main" val="157236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50977" y="1075335"/>
            <a:ext cx="1419148" cy="4278094"/>
          </a:xfrm>
          <a:prstGeom prst="rect">
            <a:avLst/>
          </a:prstGeom>
          <a:noFill/>
        </p:spPr>
        <p:txBody>
          <a:bodyPr wrap="square" rtlCol="0">
            <a:spAutoFit/>
          </a:bodyPr>
          <a:lstStyle/>
          <a:p>
            <a:endParaRPr lang="nb-NO" sz="1600" dirty="0"/>
          </a:p>
          <a:p>
            <a:r>
              <a:rPr lang="nb-NO" sz="1600" b="1" dirty="0"/>
              <a:t>Hvorfor: </a:t>
            </a:r>
          </a:p>
          <a:p>
            <a:endParaRPr lang="nb-NO" sz="1600" dirty="0"/>
          </a:p>
          <a:p>
            <a:endParaRPr lang="nb-NO" sz="1600" dirty="0"/>
          </a:p>
          <a:p>
            <a:endParaRPr lang="nb-NO" sz="1600" dirty="0"/>
          </a:p>
          <a:p>
            <a:endParaRPr lang="nb-NO" sz="1600" dirty="0"/>
          </a:p>
          <a:p>
            <a:r>
              <a:rPr lang="nb-NO" sz="1600" b="1" dirty="0"/>
              <a:t>Hva: </a:t>
            </a:r>
          </a:p>
          <a:p>
            <a:endParaRPr lang="nb-NO" sz="1600" dirty="0"/>
          </a:p>
          <a:p>
            <a:endParaRPr lang="nb-NO" sz="1600" dirty="0"/>
          </a:p>
          <a:p>
            <a:endParaRPr lang="nb-NO" sz="1600" dirty="0"/>
          </a:p>
          <a:p>
            <a:r>
              <a:rPr lang="nb-NO" sz="1600" b="1" dirty="0"/>
              <a:t>Hvem:</a:t>
            </a:r>
          </a:p>
          <a:p>
            <a:endParaRPr lang="nb-NO" sz="1600" dirty="0"/>
          </a:p>
          <a:p>
            <a:endParaRPr lang="nb-NO" sz="1600" dirty="0"/>
          </a:p>
          <a:p>
            <a:endParaRPr lang="nb-NO" sz="1600" dirty="0"/>
          </a:p>
          <a:p>
            <a:r>
              <a:rPr lang="nb-NO" sz="1600" b="1" dirty="0"/>
              <a:t>Ansvar og koordinering: </a:t>
            </a:r>
          </a:p>
          <a:p>
            <a:endParaRPr lang="nb-NO" sz="1600" dirty="0"/>
          </a:p>
        </p:txBody>
      </p:sp>
      <p:sp>
        <p:nvSpPr>
          <p:cNvPr id="3" name="TekstSylinder 2"/>
          <p:cNvSpPr txBox="1"/>
          <p:nvPr/>
        </p:nvSpPr>
        <p:spPr>
          <a:xfrm>
            <a:off x="2296972" y="1075335"/>
            <a:ext cx="4996282" cy="5016758"/>
          </a:xfrm>
          <a:prstGeom prst="rect">
            <a:avLst/>
          </a:prstGeom>
          <a:noFill/>
        </p:spPr>
        <p:txBody>
          <a:bodyPr wrap="square" rtlCol="0">
            <a:spAutoFit/>
          </a:bodyPr>
          <a:lstStyle/>
          <a:p>
            <a:endParaRPr lang="nb-NO" sz="1600" dirty="0"/>
          </a:p>
          <a:p>
            <a:r>
              <a:rPr lang="nb-NO" sz="1600" dirty="0"/>
              <a:t>Handlingsplanen skal adressere viktige utfordringer på </a:t>
            </a:r>
            <a:r>
              <a:rPr lang="nb-NO" sz="1600" dirty="0" err="1"/>
              <a:t>geodataområdet</a:t>
            </a:r>
            <a:r>
              <a:rPr lang="nb-NO" sz="1600" dirty="0"/>
              <a:t>. Den skal understøtte arbeidet knyttet til de sentrale samfunnsutfordringene, herunder digitaliseringen av offentlig sektor. </a:t>
            </a:r>
          </a:p>
          <a:p>
            <a:endParaRPr lang="nb-NO" sz="1600" dirty="0"/>
          </a:p>
          <a:p>
            <a:r>
              <a:rPr lang="nb-NO" sz="1600" dirty="0"/>
              <a:t>Handlingsplanen inneholder korte beskrivelser av identifiserte tiltak, både tversgående fellestiltak og sektorspesifikke tiltak.</a:t>
            </a:r>
          </a:p>
          <a:p>
            <a:endParaRPr lang="nb-NO" sz="1600" dirty="0"/>
          </a:p>
          <a:p>
            <a:r>
              <a:rPr lang="nb-NO" sz="1600" dirty="0"/>
              <a:t>Tiltakene er utviklet av etater og organisasjoner. Det forventes at departementer, direktoratet, kommuner, privat sektor mv vil utvikle tiltak i løpet av de neste årene. </a:t>
            </a:r>
          </a:p>
          <a:p>
            <a:endParaRPr lang="nb-NO" sz="1600" dirty="0"/>
          </a:p>
          <a:p>
            <a:r>
              <a:rPr lang="nb-NO" sz="1600" dirty="0"/>
              <a:t>Kommunal- og moderniseringsdepartementet er ansvarlig for arbeidet med handlingsplan mv. KMD har bedt Kartverket å koordinere arbeidet og har også bedt  Samordningsgruppen for geografisk informasjon </a:t>
            </a:r>
            <a:r>
              <a:rPr lang="nb-NO" sz="1600" dirty="0" smtClean="0"/>
              <a:t>medvirke til og godkjenne </a:t>
            </a:r>
            <a:r>
              <a:rPr lang="nb-NO" sz="1600" dirty="0"/>
              <a:t>handlingsplanen.  </a:t>
            </a:r>
          </a:p>
          <a:p>
            <a:endParaRPr lang="nb-NO" sz="1600" dirty="0"/>
          </a:p>
        </p:txBody>
      </p:sp>
      <p:pic>
        <p:nvPicPr>
          <p:cNvPr id="4" name="Bilde 3" descr="Bilde- telefon med kart" title="Bilde- telefon med kart"/>
          <p:cNvPicPr>
            <a:picLocks noChangeAspect="1"/>
          </p:cNvPicPr>
          <p:nvPr/>
        </p:nvPicPr>
        <p:blipFill>
          <a:blip r:embed="rId3"/>
          <a:stretch>
            <a:fillRect/>
          </a:stretch>
        </p:blipFill>
        <p:spPr>
          <a:xfrm>
            <a:off x="7371937" y="1441095"/>
            <a:ext cx="3727018" cy="4550053"/>
          </a:xfrm>
          <a:prstGeom prst="rect">
            <a:avLst/>
          </a:prstGeom>
          <a:ln>
            <a:noFill/>
          </a:ln>
          <a:effectLst>
            <a:outerShdw blurRad="292100" dist="139700" dir="2700000" algn="tl" rotWithShape="0">
              <a:srgbClr val="333333">
                <a:alpha val="65000"/>
              </a:srgbClr>
            </a:outerShdw>
          </a:effectLst>
        </p:spPr>
      </p:pic>
      <p:sp>
        <p:nvSpPr>
          <p:cNvPr id="5" name="TekstSylinder 4">
            <a:extLst>
              <a:ext uri="{FF2B5EF4-FFF2-40B4-BE49-F238E27FC236}">
                <a16:creationId xmlns:a16="http://schemas.microsoft.com/office/drawing/2014/main" id="{2C925CB5-0AB8-45E1-8142-0A7B9B2F13FF}"/>
              </a:ext>
            </a:extLst>
          </p:cNvPr>
          <p:cNvSpPr txBox="1"/>
          <p:nvPr/>
        </p:nvSpPr>
        <p:spPr>
          <a:xfrm>
            <a:off x="952493" y="628597"/>
            <a:ext cx="10312915" cy="584775"/>
          </a:xfrm>
          <a:prstGeom prst="rect">
            <a:avLst/>
          </a:prstGeom>
          <a:noFill/>
        </p:spPr>
        <p:txBody>
          <a:bodyPr wrap="square" rtlCol="0">
            <a:spAutoFit/>
          </a:bodyPr>
          <a:lstStyle/>
          <a:p>
            <a:pPr>
              <a:spcAft>
                <a:spcPts val="800"/>
              </a:spcAft>
            </a:pPr>
            <a:r>
              <a:rPr lang="nb-NO" sz="3200" b="1" cap="small" dirty="0">
                <a:solidFill>
                  <a:srgbClr val="44546A"/>
                </a:solidFill>
              </a:rPr>
              <a:t>HANDLINGSPLANEN - TILTAK FOR Å LØSE UTFORDRINGER</a:t>
            </a:r>
            <a:endParaRPr lang="nb-NO" dirty="0">
              <a:solidFill>
                <a:srgbClr val="44546A"/>
              </a:solidFill>
            </a:endParaRPr>
          </a:p>
        </p:txBody>
      </p:sp>
      <p:sp>
        <p:nvSpPr>
          <p:cNvPr id="6" name="Tittel 5" hidden="1"/>
          <p:cNvSpPr>
            <a:spLocks noGrp="1"/>
          </p:cNvSpPr>
          <p:nvPr>
            <p:ph type="title" idx="4294967295"/>
          </p:nvPr>
        </p:nvSpPr>
        <p:spPr/>
        <p:txBody>
          <a:bodyPr/>
          <a:lstStyle/>
          <a:p>
            <a:r>
              <a:rPr lang="nb-NO" dirty="0" smtClean="0"/>
              <a:t>Handlingsplan – tiltak for å løse utfordringer</a:t>
            </a:r>
            <a:endParaRPr lang="nb-NO" dirty="0"/>
          </a:p>
        </p:txBody>
      </p:sp>
    </p:spTree>
    <p:extLst>
      <p:ext uri="{BB962C8B-B14F-4D97-AF65-F5344CB8AC3E}">
        <p14:creationId xmlns:p14="http://schemas.microsoft.com/office/powerpoint/2010/main" val="2353425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Hva tiltaket berører"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4" name="TekstSylinder 3">
            <a:extLst>
              <a:ext uri="{FF2B5EF4-FFF2-40B4-BE49-F238E27FC236}">
                <a16:creationId xmlns:a16="http://schemas.microsoft.com/office/drawing/2014/main" id="{A126163B-6255-45FE-8786-3CAF96418848}"/>
              </a:ext>
            </a:extLst>
          </p:cNvPr>
          <p:cNvSpPr txBox="1"/>
          <p:nvPr/>
        </p:nvSpPr>
        <p:spPr>
          <a:xfrm>
            <a:off x="939414" y="622913"/>
            <a:ext cx="6415543" cy="5601533"/>
          </a:xfrm>
          <a:prstGeom prst="rect">
            <a:avLst/>
          </a:prstGeom>
          <a:noFill/>
        </p:spPr>
        <p:txBody>
          <a:bodyPr wrap="square" rtlCol="0">
            <a:spAutoFit/>
          </a:bodyPr>
          <a:lstStyle/>
          <a:p>
            <a:r>
              <a:rPr lang="nb-NO" b="1" dirty="0">
                <a:solidFill>
                  <a:srgbClr val="5B9BD5">
                    <a:lumMod val="75000"/>
                  </a:srgbClr>
                </a:solidFill>
              </a:rPr>
              <a:t>TILTAK 27: </a:t>
            </a:r>
            <a:endParaRPr lang="nb-NO" dirty="0">
              <a:solidFill>
                <a:srgbClr val="5B9BD5">
                  <a:lumMod val="75000"/>
                </a:srgbClr>
              </a:solidFill>
            </a:endParaRPr>
          </a:p>
          <a:p>
            <a:r>
              <a:rPr lang="nb-NO" b="1" dirty="0">
                <a:solidFill>
                  <a:srgbClr val="44546A"/>
                </a:solidFill>
              </a:rPr>
              <a:t>SYNLIGGJØRE GEVINSTER AV INVESTERINGENE I DEN GEOGRAFISKE INFRASTRUKTUREN</a:t>
            </a:r>
            <a:endParaRPr lang="nb-NO" dirty="0">
              <a:solidFill>
                <a:srgbClr val="44546A"/>
              </a:solidFill>
            </a:endParaRPr>
          </a:p>
          <a:p>
            <a:endParaRPr lang="nb-NO" sz="1600" dirty="0">
              <a:solidFill>
                <a:srgbClr val="44546A"/>
              </a:solidFill>
            </a:endParaRPr>
          </a:p>
          <a:p>
            <a:r>
              <a:rPr lang="nb-NO" sz="1600" dirty="0">
                <a:solidFill>
                  <a:srgbClr val="44546A"/>
                </a:solidFill>
              </a:rPr>
              <a:t>Geodata skal brukes på bred basis og på tvers av sektorer og forvaltningsnivåer, og gi effektive beslutningsprosesser og en mer kunnskapsbasert forvaltning. Målrettet gevinstrealisering skal bidra til å sikre nødvendig finansiering, mer innovasjon og næringsutvikling. </a:t>
            </a:r>
          </a:p>
          <a:p>
            <a:endParaRPr lang="nb-NO" sz="1600" dirty="0">
              <a:solidFill>
                <a:srgbClr val="44546A"/>
              </a:solidFill>
            </a:endParaRPr>
          </a:p>
          <a:p>
            <a:r>
              <a:rPr lang="nb-NO" sz="1600" dirty="0">
                <a:solidFill>
                  <a:srgbClr val="44546A"/>
                </a:solidFill>
              </a:rPr>
              <a:t>For å synliggjøre gevinstene av investeringene i den geografiske infrastrukturen skal: </a:t>
            </a:r>
          </a:p>
          <a:p>
            <a:pPr marL="285750" indent="-285750">
              <a:buSzPct val="80000"/>
              <a:buFont typeface="Arial" panose="020B0604020202020204" pitchFamily="34" charset="0"/>
              <a:buChar char="•"/>
            </a:pPr>
            <a:r>
              <a:rPr lang="nb-NO" sz="1600" dirty="0">
                <a:solidFill>
                  <a:srgbClr val="44546A"/>
                </a:solidFill>
              </a:rPr>
              <a:t>gevinstene kartlegges, beskrives og kvantifiseres,</a:t>
            </a:r>
          </a:p>
          <a:p>
            <a:pPr marL="285750" indent="-285750">
              <a:buSzPct val="80000"/>
              <a:buFont typeface="Arial" panose="020B0604020202020204" pitchFamily="34" charset="0"/>
              <a:buChar char="•"/>
            </a:pPr>
            <a:r>
              <a:rPr lang="nb-NO" sz="1600" dirty="0">
                <a:solidFill>
                  <a:srgbClr val="44546A"/>
                </a:solidFill>
              </a:rPr>
              <a:t>det utarbeides en «veileder for gevinstrealisering»,</a:t>
            </a:r>
          </a:p>
          <a:p>
            <a:pPr marL="285750" indent="-285750">
              <a:buSzPct val="80000"/>
              <a:buFont typeface="Arial" panose="020B0604020202020204" pitchFamily="34" charset="0"/>
              <a:buChar char="•"/>
            </a:pPr>
            <a:r>
              <a:rPr lang="nb-NO" sz="1600" dirty="0">
                <a:solidFill>
                  <a:srgbClr val="44546A"/>
                </a:solidFill>
              </a:rPr>
              <a:t>det gjennomføres pilotprosjekter som demonstrerer metodikken,</a:t>
            </a:r>
          </a:p>
          <a:p>
            <a:pPr marL="285750" indent="-285750">
              <a:buSzPct val="80000"/>
              <a:buFont typeface="Arial" panose="020B0604020202020204" pitchFamily="34" charset="0"/>
              <a:buChar char="•"/>
            </a:pPr>
            <a:r>
              <a:rPr lang="nb-NO" sz="1600" dirty="0">
                <a:solidFill>
                  <a:srgbClr val="44546A"/>
                </a:solidFill>
              </a:rPr>
              <a:t>dokumentert verdiskapning basert på utnyttelse av geografisk informasjon kommuniseres aktivt til omverden. </a:t>
            </a:r>
          </a:p>
          <a:p>
            <a:r>
              <a:rPr lang="nb-NO" sz="1600" dirty="0">
                <a:solidFill>
                  <a:srgbClr val="44546A"/>
                </a:solidFill>
              </a:rPr>
              <a:t>Aktivitetsplan vil bli utviklet på et senere tidspunkt </a:t>
            </a:r>
          </a:p>
          <a:p>
            <a:endParaRPr lang="nb-NO" sz="1600" dirty="0">
              <a:solidFill>
                <a:srgbClr val="44546A"/>
              </a:solidFill>
            </a:endParaRPr>
          </a:p>
          <a:p>
            <a:r>
              <a:rPr lang="nb-NO" sz="1600" b="1" dirty="0">
                <a:solidFill>
                  <a:srgbClr val="5B9BD5">
                    <a:lumMod val="75000"/>
                  </a:srgbClr>
                </a:solidFill>
              </a:rPr>
              <a:t>Gjennomføring: </a:t>
            </a:r>
            <a:r>
              <a:rPr lang="nb-NO" sz="1600" b="1" dirty="0" smtClean="0">
                <a:solidFill>
                  <a:srgbClr val="5B9BD5">
                    <a:lumMod val="75000"/>
                  </a:srgbClr>
                </a:solidFill>
              </a:rPr>
              <a:t>Utsettes</a:t>
            </a:r>
            <a:endParaRPr lang="nb-NO" sz="1600" b="1" dirty="0">
              <a:solidFill>
                <a:srgbClr val="5B9BD5">
                  <a:lumMod val="75000"/>
                </a:srgbClr>
              </a:solidFill>
            </a:endParaRPr>
          </a:p>
          <a:p>
            <a:r>
              <a:rPr lang="nb-NO" sz="1600" b="1" dirty="0">
                <a:solidFill>
                  <a:srgbClr val="5B9BD5">
                    <a:lumMod val="75000"/>
                  </a:srgbClr>
                </a:solidFill>
              </a:rPr>
              <a:t>Ansvarlig: Norge digitalt-samarbeidet</a:t>
            </a:r>
          </a:p>
          <a:p>
            <a:r>
              <a:rPr lang="nb-NO" sz="1600" b="1" dirty="0">
                <a:solidFill>
                  <a:srgbClr val="5B9BD5">
                    <a:lumMod val="75000"/>
                  </a:srgbClr>
                </a:solidFill>
              </a:rPr>
              <a:t>Medvirkende: </a:t>
            </a:r>
          </a:p>
          <a:p>
            <a:r>
              <a:rPr lang="nb-NO" sz="1600" b="1" dirty="0">
                <a:solidFill>
                  <a:srgbClr val="5B9BD5">
                    <a:lumMod val="75000"/>
                  </a:srgbClr>
                </a:solidFill>
              </a:rPr>
              <a:t>Delmål: 4.2, 4.3, 4.4, 4.1, 3,1, 3.2</a:t>
            </a:r>
            <a:endParaRPr lang="nb-NO" sz="1600" dirty="0">
              <a:solidFill>
                <a:prstClr val="black"/>
              </a:solidFill>
            </a:endParaRPr>
          </a:p>
        </p:txBody>
      </p:sp>
      <p:pic>
        <p:nvPicPr>
          <p:cNvPr id="5" name="Bilde 4" descr="Kart over by" title="Kart over b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9467" y="1992506"/>
            <a:ext cx="3271095" cy="2180115"/>
          </a:xfrm>
          <a:prstGeom prst="rect">
            <a:avLst/>
          </a:prstGeom>
          <a:ln>
            <a:noFill/>
          </a:ln>
          <a:effectLst>
            <a:outerShdw blurRad="292100" dist="139700" dir="2700000" algn="tl" rotWithShape="0">
              <a:srgbClr val="333333">
                <a:alpha val="65000"/>
              </a:srgbClr>
            </a:outerShdw>
          </a:effectLst>
        </p:spPr>
      </p:pic>
      <p:sp>
        <p:nvSpPr>
          <p:cNvPr id="7" name="Pil ned 6" descr="Pil" title="Pil"/>
          <p:cNvSpPr/>
          <p:nvPr/>
        </p:nvSpPr>
        <p:spPr>
          <a:xfrm>
            <a:off x="9855199"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27</a:t>
            </a:r>
            <a:endParaRPr lang="nb-NO" dirty="0"/>
          </a:p>
        </p:txBody>
      </p:sp>
    </p:spTree>
    <p:extLst>
      <p:ext uri="{BB962C8B-B14F-4D97-AF65-F5344CB8AC3E}">
        <p14:creationId xmlns:p14="http://schemas.microsoft.com/office/powerpoint/2010/main" val="184674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7962"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6257496" cy="5878532"/>
          </a:xfrm>
          <a:prstGeom prst="rect">
            <a:avLst/>
          </a:prstGeom>
          <a:noFill/>
        </p:spPr>
        <p:txBody>
          <a:bodyPr wrap="square" rtlCol="0">
            <a:spAutoFit/>
          </a:bodyPr>
          <a:lstStyle/>
          <a:p>
            <a:r>
              <a:rPr lang="nb-NO" b="1" dirty="0">
                <a:solidFill>
                  <a:srgbClr val="5B9BD5">
                    <a:lumMod val="75000"/>
                  </a:srgbClr>
                </a:solidFill>
              </a:rPr>
              <a:t>TILTAK 28: </a:t>
            </a:r>
            <a:endParaRPr lang="nb-NO" dirty="0">
              <a:solidFill>
                <a:srgbClr val="5B9BD5">
                  <a:lumMod val="75000"/>
                </a:srgbClr>
              </a:solidFill>
            </a:endParaRPr>
          </a:p>
          <a:p>
            <a:r>
              <a:rPr lang="nb-NO" b="1" dirty="0">
                <a:solidFill>
                  <a:srgbClr val="44546A"/>
                </a:solidFill>
              </a:rPr>
              <a:t>UTREDE SAMARBEIDSMODELLER OG FINANSIERINGSMODELLER FOR NASJONAL GEOGRAFISK INFRATRUKTUR</a:t>
            </a:r>
          </a:p>
          <a:p>
            <a:endParaRPr lang="nb-NO" sz="1600" dirty="0">
              <a:solidFill>
                <a:srgbClr val="44546A"/>
              </a:solidFill>
            </a:endParaRPr>
          </a:p>
          <a:p>
            <a:r>
              <a:rPr lang="nb-NO" sz="1600" dirty="0">
                <a:solidFill>
                  <a:srgbClr val="44546A"/>
                </a:solidFill>
              </a:rPr>
              <a:t>Det er nødvendig at den nasjonale geografiske infrastrukturen er sikret vedvarende og robust finansiering.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Klargjøre forutsetningene for å sikre en best mulig felles geografisk infrastruktur hvor det legges vekt både på det offentliges, næringslivets og andre brukeres behov. </a:t>
            </a:r>
          </a:p>
          <a:p>
            <a:pPr marL="285750" indent="-285750">
              <a:buFont typeface="Arial" panose="020B0604020202020204" pitchFamily="34" charset="0"/>
              <a:buChar char="•"/>
            </a:pPr>
            <a:r>
              <a:rPr lang="nb-NO" sz="1600" dirty="0">
                <a:solidFill>
                  <a:srgbClr val="44546A"/>
                </a:solidFill>
              </a:rPr>
              <a:t>Sette i gang et arbeid for å vurdere dagens finansieringsordninger, utfordringer ved dem og konsekvenser av en eventuell omlegging. </a:t>
            </a:r>
          </a:p>
          <a:p>
            <a:pPr marL="285750" indent="-285750">
              <a:buFont typeface="Arial" panose="020B0604020202020204" pitchFamily="34" charset="0"/>
              <a:buChar char="•"/>
            </a:pPr>
            <a:r>
              <a:rPr lang="nb-NO" sz="1600" dirty="0">
                <a:solidFill>
                  <a:srgbClr val="44546A"/>
                </a:solidFill>
              </a:rPr>
              <a:t>Vurdere mulige samarbeidsmodeller som kan sikre enda bredere finansieringsgrunnlag og godt forankrede forpliktelser om videreutvikling av den geografiske infrastrukturen. </a:t>
            </a:r>
            <a:br>
              <a:rPr lang="nb-NO" sz="1600" dirty="0">
                <a:solidFill>
                  <a:srgbClr val="44546A"/>
                </a:solidFill>
              </a:rPr>
            </a:br>
            <a:endParaRPr lang="nb-NO" sz="1600" b="1" dirty="0">
              <a:solidFill>
                <a:srgbClr val="5B9BD5">
                  <a:lumMod val="75000"/>
                </a:srgbClr>
              </a:solidFill>
            </a:endParaRPr>
          </a:p>
          <a:p>
            <a:r>
              <a:rPr lang="nb-NO" sz="1600" b="1" dirty="0">
                <a:solidFill>
                  <a:srgbClr val="5B9BD5">
                    <a:lumMod val="75000"/>
                  </a:srgbClr>
                </a:solidFill>
              </a:rPr>
              <a:t>Gjennomføring: 2018-2020 </a:t>
            </a:r>
          </a:p>
          <a:p>
            <a:r>
              <a:rPr lang="nb-NO" sz="1600" b="1" dirty="0">
                <a:solidFill>
                  <a:srgbClr val="5B9BD5">
                    <a:lumMod val="75000"/>
                  </a:srgbClr>
                </a:solidFill>
              </a:rPr>
              <a:t>Ansvarlig: KMD</a:t>
            </a:r>
          </a:p>
          <a:p>
            <a:r>
              <a:rPr lang="nb-NO" sz="1600" b="1" dirty="0">
                <a:solidFill>
                  <a:srgbClr val="5B9BD5">
                    <a:lumMod val="75000"/>
                  </a:srgbClr>
                </a:solidFill>
              </a:rPr>
              <a:t>Medvirkende: Departementene, Kartverket, KS, </a:t>
            </a:r>
            <a:r>
              <a:rPr lang="nb-NO" sz="1600" b="1" dirty="0" err="1">
                <a:solidFill>
                  <a:srgbClr val="5B9BD5">
                    <a:lumMod val="75000"/>
                  </a:srgbClr>
                </a:solidFill>
              </a:rPr>
              <a:t>Geomatikkbransjen</a:t>
            </a:r>
            <a:r>
              <a:rPr lang="nb-NO" sz="1600" b="1" dirty="0">
                <a:solidFill>
                  <a:srgbClr val="5B9BD5">
                    <a:lumMod val="75000"/>
                  </a:srgbClr>
                </a:solidFill>
              </a:rPr>
              <a:t>, </a:t>
            </a:r>
          </a:p>
          <a:p>
            <a:r>
              <a:rPr lang="nb-NO" sz="1600" b="1" dirty="0">
                <a:solidFill>
                  <a:srgbClr val="5B9BD5">
                    <a:lumMod val="75000"/>
                  </a:srgbClr>
                </a:solidFill>
              </a:rPr>
              <a:t>IKT-Norge, Nasjonalt </a:t>
            </a:r>
            <a:r>
              <a:rPr lang="nb-NO" sz="1600" b="1" dirty="0" err="1">
                <a:solidFill>
                  <a:srgbClr val="5B9BD5">
                    <a:lumMod val="75000"/>
                  </a:srgbClr>
                </a:solidFill>
              </a:rPr>
              <a:t>geodataråd</a:t>
            </a:r>
            <a:r>
              <a:rPr lang="nb-NO" sz="1600" b="1" dirty="0">
                <a:solidFill>
                  <a:srgbClr val="5B9BD5">
                    <a:lumMod val="75000"/>
                  </a:srgbClr>
                </a:solidFill>
              </a:rPr>
              <a:t>, Samordningsgruppen </a:t>
            </a:r>
          </a:p>
          <a:p>
            <a:r>
              <a:rPr lang="nb-NO" sz="1600" b="1" dirty="0">
                <a:solidFill>
                  <a:srgbClr val="5B9BD5">
                    <a:lumMod val="75000"/>
                  </a:srgbClr>
                </a:solidFill>
              </a:rPr>
              <a:t>for geografisk informasjon, eksterne konsulenter</a:t>
            </a:r>
          </a:p>
          <a:p>
            <a:r>
              <a:rPr lang="nb-NO" sz="1600" b="1" dirty="0">
                <a:solidFill>
                  <a:srgbClr val="5B9BD5">
                    <a:lumMod val="75000"/>
                  </a:srgbClr>
                </a:solidFill>
              </a:rPr>
              <a:t>Delmål: 1.1, 1.3, 1.6, 3.3, 4</a:t>
            </a:r>
          </a:p>
          <a:p>
            <a:endParaRPr lang="nb-NO" dirty="0">
              <a:solidFill>
                <a:prstClr val="black"/>
              </a:solidFill>
            </a:endParaRPr>
          </a:p>
        </p:txBody>
      </p:sp>
      <p:pic>
        <p:nvPicPr>
          <p:cNvPr id="6" name="Picture 2" descr="Typer av data " title="Typer av data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7210" y="1240403"/>
            <a:ext cx="3432009" cy="3580154"/>
          </a:xfrm>
          <a:prstGeom prst="rect">
            <a:avLst/>
          </a:prstGeom>
          <a:noFill/>
          <a:extLst>
            <a:ext uri="{909E8E84-426E-40DD-AFC4-6F175D3DCCD1}">
              <a14:hiddenFill xmlns:a14="http://schemas.microsoft.com/office/drawing/2010/main">
                <a:solidFill>
                  <a:srgbClr val="FFFFFF"/>
                </a:solidFill>
              </a14:hiddenFill>
            </a:ext>
          </a:extLst>
        </p:spPr>
      </p:pic>
      <p:sp>
        <p:nvSpPr>
          <p:cNvPr id="9" name="Pil ned 8" descr="Pil" title="Pil"/>
          <p:cNvSpPr/>
          <p:nvPr/>
        </p:nvSpPr>
        <p:spPr>
          <a:xfrm>
            <a:off x="6852873"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10638971"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8074866"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9337585"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28</a:t>
            </a:r>
            <a:endParaRPr lang="nb-NO" dirty="0"/>
          </a:p>
        </p:txBody>
      </p:sp>
    </p:spTree>
    <p:extLst>
      <p:ext uri="{BB962C8B-B14F-4D97-AF65-F5344CB8AC3E}">
        <p14:creationId xmlns:p14="http://schemas.microsoft.com/office/powerpoint/2010/main" val="886301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Sektortiltak</a:t>
            </a:r>
            <a:endParaRPr lang="en-GB" dirty="0"/>
          </a:p>
        </p:txBody>
      </p:sp>
      <p:sp>
        <p:nvSpPr>
          <p:cNvPr id="3" name="Plassholder for innhold 2"/>
          <p:cNvSpPr>
            <a:spLocks noGrp="1"/>
          </p:cNvSpPr>
          <p:nvPr>
            <p:ph idx="1"/>
          </p:nvPr>
        </p:nvSpPr>
        <p:spPr/>
        <p:txBody>
          <a:bodyPr/>
          <a:lstStyle/>
          <a:p>
            <a:endParaRPr lang="en-GB"/>
          </a:p>
        </p:txBody>
      </p:sp>
      <p:sp>
        <p:nvSpPr>
          <p:cNvPr id="4" name="Rektangel 3"/>
          <p:cNvSpPr/>
          <p:nvPr/>
        </p:nvSpPr>
        <p:spPr>
          <a:xfrm>
            <a:off x="0" y="0"/>
            <a:ext cx="121920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0" b="1" dirty="0" smtClean="0">
                <a:solidFill>
                  <a:schemeClr val="tx1"/>
                </a:solidFill>
              </a:rPr>
              <a:t>Sektortiltak</a:t>
            </a:r>
            <a:endParaRPr lang="en-GB" sz="8000" b="1" dirty="0">
              <a:solidFill>
                <a:schemeClr val="tx1"/>
              </a:solidFill>
            </a:endParaRPr>
          </a:p>
        </p:txBody>
      </p:sp>
    </p:spTree>
    <p:extLst>
      <p:ext uri="{BB962C8B-B14F-4D97-AF65-F5344CB8AC3E}">
        <p14:creationId xmlns:p14="http://schemas.microsoft.com/office/powerpoint/2010/main" val="63246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4294" y="5833949"/>
            <a:ext cx="5227584" cy="496360"/>
          </a:xfrm>
          <a:prstGeom prst="rect">
            <a:avLst/>
          </a:prstGeom>
        </p:spPr>
      </p:pic>
      <p:sp>
        <p:nvSpPr>
          <p:cNvPr id="6" name="TekstSylinder 5">
            <a:extLst>
              <a:ext uri="{FF2B5EF4-FFF2-40B4-BE49-F238E27FC236}">
                <a16:creationId xmlns:a16="http://schemas.microsoft.com/office/drawing/2014/main" id="{A7B23B37-B6B7-4164-9889-1211A7337252}"/>
              </a:ext>
            </a:extLst>
          </p:cNvPr>
          <p:cNvSpPr txBox="1"/>
          <p:nvPr/>
        </p:nvSpPr>
        <p:spPr>
          <a:xfrm>
            <a:off x="910896" y="576832"/>
            <a:ext cx="5909004" cy="5601533"/>
          </a:xfrm>
          <a:prstGeom prst="rect">
            <a:avLst/>
          </a:prstGeom>
          <a:noFill/>
        </p:spPr>
        <p:txBody>
          <a:bodyPr wrap="square" rtlCol="0">
            <a:spAutoFit/>
          </a:bodyPr>
          <a:lstStyle/>
          <a:p>
            <a:endParaRPr lang="nb-NO" b="1" dirty="0" smtClean="0">
              <a:solidFill>
                <a:srgbClr val="5B9BD5">
                  <a:lumMod val="75000"/>
                </a:srgbClr>
              </a:solidFill>
            </a:endParaRPr>
          </a:p>
          <a:p>
            <a:r>
              <a:rPr lang="nb-NO" b="1" dirty="0" smtClean="0">
                <a:solidFill>
                  <a:srgbClr val="5B9BD5">
                    <a:lumMod val="75000"/>
                  </a:srgbClr>
                </a:solidFill>
              </a:rPr>
              <a:t>TILTAK </a:t>
            </a:r>
            <a:r>
              <a:rPr lang="nb-NO" b="1" dirty="0">
                <a:solidFill>
                  <a:srgbClr val="5B9BD5">
                    <a:lumMod val="75000"/>
                  </a:srgbClr>
                </a:solidFill>
              </a:rPr>
              <a:t>8: </a:t>
            </a:r>
            <a:endParaRPr lang="nb-NO" dirty="0">
              <a:solidFill>
                <a:srgbClr val="5B9BD5">
                  <a:lumMod val="75000"/>
                </a:srgbClr>
              </a:solidFill>
            </a:endParaRPr>
          </a:p>
          <a:p>
            <a:r>
              <a:rPr lang="nb-NO" b="1" dirty="0">
                <a:solidFill>
                  <a:srgbClr val="44546A"/>
                </a:solidFill>
              </a:rPr>
              <a:t>NASJONAL DETALJERT HØYDEMODELL</a:t>
            </a:r>
          </a:p>
          <a:p>
            <a:endParaRPr lang="nb-NO" sz="1600" dirty="0">
              <a:solidFill>
                <a:srgbClr val="44546A"/>
              </a:solidFill>
            </a:endParaRPr>
          </a:p>
          <a:p>
            <a:r>
              <a:rPr lang="nb-NO" sz="1600" dirty="0">
                <a:solidFill>
                  <a:srgbClr val="44546A"/>
                </a:solidFill>
              </a:rPr>
              <a:t>En detaljert høydemodell basert på laser og bildematching vil ha mange anvendelsesområder. Modellen blir vesentlig for arbeidet med klimatilpasning og analyser av flom og skred, og leverer også data for luftfart, skogbruk og effektiv planlegging i samfunnet. </a:t>
            </a:r>
          </a:p>
          <a:p>
            <a:endParaRPr lang="nb-NO" sz="1600" dirty="0">
              <a:solidFill>
                <a:srgbClr val="44546A"/>
              </a:solidFill>
            </a:endParaRPr>
          </a:p>
          <a:p>
            <a:pPr marL="285750" lvl="0" indent="-285750">
              <a:buFont typeface="Arial" panose="020B0604020202020204" pitchFamily="34" charset="0"/>
              <a:buChar char="•"/>
            </a:pPr>
            <a:r>
              <a:rPr lang="nb-NO" sz="1600" dirty="0">
                <a:solidFill>
                  <a:srgbClr val="44546A"/>
                </a:solidFill>
              </a:rPr>
              <a:t>Fullføre prosjektet</a:t>
            </a:r>
          </a:p>
          <a:p>
            <a:pPr marL="285750" lvl="0" indent="-285750">
              <a:buFont typeface="Arial" panose="020B0604020202020204" pitchFamily="34" charset="0"/>
              <a:buChar char="•"/>
            </a:pPr>
            <a:r>
              <a:rPr lang="nb-NO" sz="1600" dirty="0">
                <a:solidFill>
                  <a:srgbClr val="44546A"/>
                </a:solidFill>
              </a:rPr>
              <a:t>Sikre videre drift og utvikling av forvaltningsløsningen etter 2022.</a:t>
            </a:r>
          </a:p>
          <a:p>
            <a:pPr marL="285750" lvl="0" indent="-285750">
              <a:buFont typeface="Arial" panose="020B0604020202020204" pitchFamily="34" charset="0"/>
              <a:buChar char="•"/>
            </a:pPr>
            <a:r>
              <a:rPr lang="nb-NO" sz="1600" dirty="0">
                <a:solidFill>
                  <a:srgbClr val="44546A"/>
                </a:solidFill>
              </a:rPr>
              <a:t>Etablere et vedlikeholds-regime for datainnholdet.</a:t>
            </a:r>
          </a:p>
          <a:p>
            <a:pPr marL="285750" lvl="0" indent="-285750">
              <a:buFont typeface="Arial" panose="020B0604020202020204" pitchFamily="34" charset="0"/>
              <a:buChar char="•"/>
            </a:pPr>
            <a:r>
              <a:rPr lang="nb-NO" sz="1600" dirty="0">
                <a:solidFill>
                  <a:srgbClr val="44546A"/>
                </a:solidFill>
              </a:rPr>
              <a:t>Sørge for at potensielle brukere har kunnskap om mulige anvendelser og avledede produkter</a:t>
            </a:r>
          </a:p>
          <a:p>
            <a:pPr marL="285750" indent="-285750">
              <a:buFont typeface="Arial" panose="020B0604020202020204" pitchFamily="34" charset="0"/>
              <a:buChar char="•"/>
            </a:pPr>
            <a:r>
              <a:rPr lang="nb-NO" sz="1600" dirty="0">
                <a:solidFill>
                  <a:srgbClr val="44546A"/>
                </a:solidFill>
              </a:rPr>
              <a:t>Sikre brukerne god tilgang til datagrunnlaget </a:t>
            </a: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2018-2022 </a:t>
            </a:r>
          </a:p>
          <a:p>
            <a:r>
              <a:rPr lang="nb-NO" sz="1600" b="1" dirty="0">
                <a:solidFill>
                  <a:srgbClr val="5B9BD5">
                    <a:lumMod val="75000"/>
                  </a:srgbClr>
                </a:solidFill>
              </a:rPr>
              <a:t>Ansvarlig: Kartverket</a:t>
            </a:r>
          </a:p>
          <a:p>
            <a:r>
              <a:rPr lang="nb-NO" sz="1600" b="1" dirty="0">
                <a:solidFill>
                  <a:srgbClr val="5B9BD5">
                    <a:lumMod val="75000"/>
                  </a:srgbClr>
                </a:solidFill>
              </a:rPr>
              <a:t>Medvirkende: Samarbeidende departementer</a:t>
            </a:r>
          </a:p>
          <a:p>
            <a:r>
              <a:rPr lang="nb-NO" sz="1600" b="1" dirty="0">
                <a:solidFill>
                  <a:srgbClr val="5B9BD5">
                    <a:lumMod val="75000"/>
                  </a:srgbClr>
                </a:solidFill>
              </a:rPr>
              <a:t>Delmål: 1.1, 1.2, 1.6, 2.2, 2.4, 2.6, 3.1, </a:t>
            </a:r>
            <a:r>
              <a:rPr lang="nb-NO" sz="1600" dirty="0">
                <a:solidFill>
                  <a:prstClr val="black"/>
                </a:solidFill>
              </a:rPr>
              <a:t> </a:t>
            </a:r>
          </a:p>
        </p:txBody>
      </p:sp>
      <p:pic>
        <p:nvPicPr>
          <p:cNvPr id="7" name="Bilde 6" descr="Bilde - modellert vei" title="Bilde - modellert ve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522" y="2925951"/>
            <a:ext cx="3626250" cy="1813125"/>
          </a:xfrm>
          <a:prstGeom prst="rect">
            <a:avLst/>
          </a:prstGeom>
        </p:spPr>
      </p:pic>
      <p:pic>
        <p:nvPicPr>
          <p:cNvPr id="8" name="Bilde 7" descr="Bilde - 3D-terreng" title="Bilde - 3D-terre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4522" y="890511"/>
            <a:ext cx="3626250" cy="1661155"/>
          </a:xfrm>
          <a:prstGeom prst="rect">
            <a:avLst/>
          </a:prstGeom>
        </p:spPr>
      </p:pic>
      <p:sp>
        <p:nvSpPr>
          <p:cNvPr id="9" name="Pil ned 8" descr="Pil" title="Pil"/>
          <p:cNvSpPr/>
          <p:nvPr/>
        </p:nvSpPr>
        <p:spPr>
          <a:xfrm>
            <a:off x="6272301" y="544532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10058399" y="5445325"/>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8757013" y="544532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 name="Tittel 2" hidden="1"/>
          <p:cNvSpPr>
            <a:spLocks noGrp="1"/>
          </p:cNvSpPr>
          <p:nvPr>
            <p:ph type="title" idx="4294967295"/>
          </p:nvPr>
        </p:nvSpPr>
        <p:spPr/>
        <p:txBody>
          <a:bodyPr/>
          <a:lstStyle/>
          <a:p>
            <a:r>
              <a:rPr lang="nb-NO" dirty="0" smtClean="0"/>
              <a:t>Tiltak 8</a:t>
            </a:r>
            <a:endParaRPr lang="nb-NO" dirty="0"/>
          </a:p>
        </p:txBody>
      </p:sp>
    </p:spTree>
    <p:extLst>
      <p:ext uri="{BB962C8B-B14F-4D97-AF65-F5344CB8AC3E}">
        <p14:creationId xmlns:p14="http://schemas.microsoft.com/office/powerpoint/2010/main" val="3287305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94320" y="626630"/>
            <a:ext cx="6901325" cy="2010102"/>
          </a:xfrm>
          <a:prstGeom prst="rect">
            <a:avLst/>
          </a:prstGeom>
        </p:spPr>
        <p:txBody>
          <a:bodyPr wrap="square">
            <a:spAutoFit/>
          </a:bodyPr>
          <a:lstStyle/>
          <a:p>
            <a:r>
              <a:rPr lang="nb-NO" b="1" dirty="0">
                <a:solidFill>
                  <a:srgbClr val="5B9BD5">
                    <a:lumMod val="75000"/>
                  </a:srgbClr>
                </a:solidFill>
              </a:rPr>
              <a:t>TILTAK 9: </a:t>
            </a:r>
            <a:endParaRPr lang="nb-NO" dirty="0">
              <a:solidFill>
                <a:srgbClr val="5B9BD5">
                  <a:lumMod val="75000"/>
                </a:srgbClr>
              </a:solidFill>
            </a:endParaRPr>
          </a:p>
          <a:p>
            <a:r>
              <a:rPr lang="nb-NO" b="1" dirty="0">
                <a:solidFill>
                  <a:srgbClr val="44546A"/>
                </a:solidFill>
              </a:rPr>
              <a:t>VIDEREUTVIKLE DETALJERTE GRUNNKART (FKB) FOR FREMTIDEN</a:t>
            </a:r>
          </a:p>
          <a:p>
            <a:pPr>
              <a:lnSpc>
                <a:spcPct val="107000"/>
              </a:lnSpc>
              <a:spcAft>
                <a:spcPts val="900"/>
              </a:spcAft>
            </a:pPr>
            <a:endParaRPr lang="nb-NO" sz="1600" dirty="0">
              <a:solidFill>
                <a:schemeClr val="tx2"/>
              </a:solidFill>
            </a:endParaRPr>
          </a:p>
          <a:p>
            <a:r>
              <a:rPr lang="nb-NO" sz="1600" dirty="0">
                <a:solidFill>
                  <a:srgbClr val="44546A"/>
                </a:solidFill>
              </a:rPr>
              <a:t>Innholdet i og kvaliteten på FKB-data må videreutvikles i takt med brukernes behov for detaljerte kartdata i en «digital modell av virkeligheten». Bruksområdene er saksbehandling, prosjektering, navigasjon, geografiske analyser og FKB-data i kart- og innsynsløsninger. </a:t>
            </a:r>
          </a:p>
        </p:txBody>
      </p:sp>
      <p:pic>
        <p:nvPicPr>
          <p:cNvPr id="4" name="Bilde 3"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752124"/>
            <a:ext cx="5227584" cy="496360"/>
          </a:xfrm>
          <a:prstGeom prst="rect">
            <a:avLst/>
          </a:prstGeom>
        </p:spPr>
      </p:pic>
      <p:sp>
        <p:nvSpPr>
          <p:cNvPr id="6" name="Rektangel 5"/>
          <p:cNvSpPr/>
          <p:nvPr/>
        </p:nvSpPr>
        <p:spPr>
          <a:xfrm>
            <a:off x="1188597" y="5291893"/>
            <a:ext cx="6096000" cy="1077218"/>
          </a:xfrm>
          <a:prstGeom prst="rect">
            <a:avLst/>
          </a:prstGeom>
        </p:spPr>
        <p:txBody>
          <a:bodyPr>
            <a:spAutoFit/>
          </a:bodyPr>
          <a:lstStyle/>
          <a:p>
            <a:r>
              <a:rPr lang="nb-NO" sz="1600" b="1" dirty="0">
                <a:solidFill>
                  <a:srgbClr val="5B9BD5">
                    <a:lumMod val="75000"/>
                  </a:srgbClr>
                </a:solidFill>
              </a:rPr>
              <a:t>Gjennomføring: </a:t>
            </a:r>
            <a:r>
              <a:rPr lang="nb-NO" sz="1600" b="1" dirty="0" smtClean="0">
                <a:solidFill>
                  <a:srgbClr val="5B9BD5">
                    <a:lumMod val="75000"/>
                  </a:srgbClr>
                </a:solidFill>
              </a:rPr>
              <a:t>2020-2021</a:t>
            </a:r>
            <a:endParaRPr lang="nb-NO" sz="1600" b="1" dirty="0">
              <a:solidFill>
                <a:srgbClr val="5B9BD5">
                  <a:lumMod val="75000"/>
                </a:srgbClr>
              </a:solidFill>
            </a:endParaRPr>
          </a:p>
          <a:p>
            <a:r>
              <a:rPr lang="nb-NO" sz="1600" b="1" dirty="0">
                <a:solidFill>
                  <a:srgbClr val="5B9BD5">
                    <a:lumMod val="75000"/>
                  </a:srgbClr>
                </a:solidFill>
              </a:rPr>
              <a:t>Ansvarlig: Geovekst-samarbeidet</a:t>
            </a:r>
            <a:br>
              <a:rPr lang="nb-NO" sz="1600" b="1" dirty="0">
                <a:solidFill>
                  <a:srgbClr val="5B9BD5">
                    <a:lumMod val="75000"/>
                  </a:srgbClr>
                </a:solidFill>
              </a:rPr>
            </a:br>
            <a:r>
              <a:rPr lang="nb-NO" sz="1600" b="1" dirty="0">
                <a:solidFill>
                  <a:srgbClr val="5B9BD5">
                    <a:lumMod val="75000"/>
                  </a:srgbClr>
                </a:solidFill>
              </a:rPr>
              <a:t>Medvirkende: </a:t>
            </a:r>
            <a:r>
              <a:rPr lang="nb-NO" sz="1600" b="1" dirty="0" smtClean="0">
                <a:solidFill>
                  <a:srgbClr val="5B9BD5">
                    <a:lumMod val="75000"/>
                  </a:srgbClr>
                </a:solidFill>
              </a:rPr>
              <a:t>Storbykommunene</a:t>
            </a:r>
            <a:endParaRPr lang="nb-NO" sz="1600" b="1" dirty="0">
              <a:solidFill>
                <a:srgbClr val="5B9BD5">
                  <a:lumMod val="75000"/>
                </a:srgbClr>
              </a:solidFill>
            </a:endParaRPr>
          </a:p>
          <a:p>
            <a:r>
              <a:rPr lang="nb-NO" sz="1600" b="1" dirty="0">
                <a:solidFill>
                  <a:srgbClr val="5B9BD5">
                    <a:lumMod val="75000"/>
                  </a:srgbClr>
                </a:solidFill>
              </a:rPr>
              <a:t>Delmål: 1.1, </a:t>
            </a:r>
            <a:r>
              <a:rPr lang="nb-NO" sz="1600" b="1" dirty="0" smtClean="0">
                <a:solidFill>
                  <a:srgbClr val="5B9BD5">
                    <a:lumMod val="75000"/>
                  </a:srgbClr>
                </a:solidFill>
              </a:rPr>
              <a:t>2.1, m.fl.</a:t>
            </a:r>
            <a:endParaRPr lang="nb-NO" sz="1600" b="1" dirty="0">
              <a:solidFill>
                <a:srgbClr val="5B9BD5">
                  <a:lumMod val="75000"/>
                </a:srgbClr>
              </a:solidFill>
            </a:endParaRPr>
          </a:p>
        </p:txBody>
      </p:sp>
      <p:pic>
        <p:nvPicPr>
          <p:cNvPr id="7" name="Bilde 6" descr="Bilde av grunnkart FKB" title="Bilde av grunnkart FK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3952" y="993996"/>
            <a:ext cx="3138256" cy="1773058"/>
          </a:xfrm>
          <a:prstGeom prst="rect">
            <a:avLst/>
          </a:prstGeom>
        </p:spPr>
      </p:pic>
      <p:sp>
        <p:nvSpPr>
          <p:cNvPr id="15" name="Rektangel 14"/>
          <p:cNvSpPr/>
          <p:nvPr/>
        </p:nvSpPr>
        <p:spPr>
          <a:xfrm>
            <a:off x="994320" y="2684075"/>
            <a:ext cx="9648362" cy="1821396"/>
          </a:xfrm>
          <a:prstGeom prst="rect">
            <a:avLst/>
          </a:prstGeom>
        </p:spPr>
        <p:txBody>
          <a:bodyPr wrap="square">
            <a:spAutoFit/>
          </a:bodyPr>
          <a:lstStyle/>
          <a:p>
            <a:pPr marL="285750" lvl="0" indent="-285750">
              <a:buFont typeface="Arial" panose="020B0604020202020204" pitchFamily="34" charset="0"/>
              <a:buChar char="•"/>
            </a:pPr>
            <a:r>
              <a:rPr lang="nb-NO" sz="1600" dirty="0">
                <a:solidFill>
                  <a:srgbClr val="44546A"/>
                </a:solidFill>
              </a:rPr>
              <a:t>Sikre god kvalitet på FKB-dataene, spesielt når det gjelder homogenitet og kvalitet. Fullstendighet prioriteres før nøyaktighet. Det gjennomføres kvalitetskampanjer etter utarbeidet plan.</a:t>
            </a:r>
          </a:p>
          <a:p>
            <a:pPr marL="285750" lvl="0" indent="-285750">
              <a:buFont typeface="Arial" panose="020B0604020202020204" pitchFamily="34" charset="0"/>
              <a:buChar char="•"/>
            </a:pPr>
            <a:r>
              <a:rPr lang="nb-NO" sz="1600" dirty="0">
                <a:solidFill>
                  <a:srgbClr val="44546A"/>
                </a:solidFill>
              </a:rPr>
              <a:t>Benytte de datakildene og den metodikken som samlet sett gir den beste datakvaliteten -  fotogrammetrisk kartlegging, administrativt ajourhold, </a:t>
            </a:r>
            <a:r>
              <a:rPr lang="nb-NO" sz="1600" dirty="0" err="1">
                <a:solidFill>
                  <a:srgbClr val="44546A"/>
                </a:solidFill>
              </a:rPr>
              <a:t>brukerbasert</a:t>
            </a:r>
            <a:r>
              <a:rPr lang="nb-NO" sz="1600" dirty="0">
                <a:solidFill>
                  <a:srgbClr val="44546A"/>
                </a:solidFill>
              </a:rPr>
              <a:t> datainnsamling, automatisert datafangst (maskinlæring), bruk av laserdata mm.</a:t>
            </a:r>
          </a:p>
          <a:p>
            <a:pPr marL="285750" lvl="0" indent="-285750">
              <a:buFont typeface="Arial" panose="020B0604020202020204" pitchFamily="34" charset="0"/>
              <a:buChar char="•"/>
            </a:pPr>
            <a:r>
              <a:rPr lang="nb-NO" sz="1600" dirty="0">
                <a:solidFill>
                  <a:srgbClr val="44546A"/>
                </a:solidFill>
              </a:rPr>
              <a:t>Sikre homogenitet mellom </a:t>
            </a:r>
            <a:r>
              <a:rPr lang="nb-NO" sz="1600" dirty="0" err="1">
                <a:solidFill>
                  <a:srgbClr val="44546A"/>
                </a:solidFill>
              </a:rPr>
              <a:t>Geovekst</a:t>
            </a:r>
            <a:r>
              <a:rPr lang="nb-NO" sz="1600" dirty="0">
                <a:solidFill>
                  <a:srgbClr val="44546A"/>
                </a:solidFill>
              </a:rPr>
              <a:t>-datasett, matrikkel, NVDB og N50</a:t>
            </a:r>
          </a:p>
          <a:p>
            <a:pPr marL="285750" lvl="0" indent="-285750">
              <a:lnSpc>
                <a:spcPct val="107000"/>
              </a:lnSpc>
              <a:spcAft>
                <a:spcPts val="900"/>
              </a:spcAft>
              <a:buFont typeface="Arial" panose="020B0604020202020204" pitchFamily="34" charset="0"/>
              <a:buChar char="•"/>
            </a:pPr>
            <a:endParaRPr lang="nb-NO" sz="1600" dirty="0">
              <a:solidFill>
                <a:srgbClr val="44546A"/>
              </a:solidFill>
            </a:endParaRPr>
          </a:p>
        </p:txBody>
      </p:sp>
      <p:sp>
        <p:nvSpPr>
          <p:cNvPr id="9" name="Pil ned 8" descr="Pil" title="Pil"/>
          <p:cNvSpPr/>
          <p:nvPr/>
        </p:nvSpPr>
        <p:spPr>
          <a:xfrm>
            <a:off x="6069101" y="540432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8553813" y="5404320"/>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3" name="Tittel 2" hidden="1"/>
          <p:cNvSpPr>
            <a:spLocks noGrp="1"/>
          </p:cNvSpPr>
          <p:nvPr>
            <p:ph type="title" idx="4294967295"/>
          </p:nvPr>
        </p:nvSpPr>
        <p:spPr/>
        <p:txBody>
          <a:bodyPr/>
          <a:lstStyle/>
          <a:p>
            <a:r>
              <a:rPr lang="nb-NO" dirty="0" smtClean="0"/>
              <a:t>Tiltak 9</a:t>
            </a:r>
            <a:endParaRPr lang="nb-NO" dirty="0"/>
          </a:p>
        </p:txBody>
      </p:sp>
    </p:spTree>
    <p:extLst>
      <p:ext uri="{BB962C8B-B14F-4D97-AF65-F5344CB8AC3E}">
        <p14:creationId xmlns:p14="http://schemas.microsoft.com/office/powerpoint/2010/main" val="4153189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3" name="TekstSylinder 2">
            <a:extLst>
              <a:ext uri="{FF2B5EF4-FFF2-40B4-BE49-F238E27FC236}">
                <a16:creationId xmlns:a16="http://schemas.microsoft.com/office/drawing/2014/main" id="{83B4A614-748B-43E4-A94E-0CACDD416D74}"/>
              </a:ext>
            </a:extLst>
          </p:cNvPr>
          <p:cNvSpPr txBox="1"/>
          <p:nvPr/>
        </p:nvSpPr>
        <p:spPr>
          <a:xfrm>
            <a:off x="981934" y="626883"/>
            <a:ext cx="753684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TILTAK 14: </a:t>
            </a:r>
            <a:endParaRPr kumimoji="0" lang="nb-NO"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44546A"/>
                </a:solidFill>
                <a:effectLst/>
                <a:uLnTx/>
                <a:uFillTx/>
                <a:latin typeface="Calibri" panose="020F0502020204030204"/>
                <a:ea typeface="+mn-ea"/>
                <a:cs typeface="+mn-cs"/>
              </a:rPr>
              <a:t>DRIFTSETTE OPERASJONELL STORBRUK AV RADARSATELLITTDATA </a:t>
            </a:r>
            <a:br>
              <a:rPr kumimoji="0" lang="nb-NO" sz="1800" b="1" i="0" u="none" strike="noStrike" kern="1200" cap="none" spc="0" normalizeH="0" baseline="0" noProof="0" dirty="0">
                <a:ln>
                  <a:noFill/>
                </a:ln>
                <a:solidFill>
                  <a:srgbClr val="44546A"/>
                </a:solidFill>
                <a:effectLst/>
                <a:uLnTx/>
                <a:uFillTx/>
                <a:latin typeface="Calibri" panose="020F0502020204030204"/>
                <a:ea typeface="+mn-ea"/>
                <a:cs typeface="+mn-cs"/>
              </a:rPr>
            </a:br>
            <a:endParaRPr kumimoji="0" lang="nb-NO" sz="1800" b="1" i="0" u="none" strike="noStrike" kern="1200" cap="none" spc="0" normalizeH="0" baseline="0" noProof="0" dirty="0">
              <a:ln>
                <a:noFill/>
              </a:ln>
              <a:solidFill>
                <a:srgbClr val="44546A"/>
              </a:solidFill>
              <a:effectLst/>
              <a:uLnTx/>
              <a:uFillTx/>
              <a:latin typeface="Calibri" panose="020F0502020204030204"/>
              <a:ea typeface="+mn-ea"/>
              <a:cs typeface="+mn-cs"/>
            </a:endParaRPr>
          </a:p>
          <a:p>
            <a:pPr marR="0" lvl="0" indent="0" fontAlgn="auto">
              <a:lnSpc>
                <a:spcPct val="100000"/>
              </a:lnSpc>
              <a:spcBef>
                <a:spcPts val="0"/>
              </a:spcBef>
              <a:spcAft>
                <a:spcPts val="0"/>
              </a:spcAft>
              <a:buClrTx/>
              <a:buSzTx/>
              <a:buFontTx/>
              <a:buNone/>
              <a:tabLst/>
              <a:defRPr/>
            </a:pPr>
            <a:r>
              <a:rPr lang="nb-NO" sz="1600" dirty="0" err="1">
                <a:solidFill>
                  <a:srgbClr val="44546A"/>
                </a:solidFill>
              </a:rPr>
              <a:t>Interferometric</a:t>
            </a:r>
            <a:r>
              <a:rPr lang="nb-NO" sz="1600" dirty="0">
                <a:solidFill>
                  <a:srgbClr val="44546A"/>
                </a:solidFill>
              </a:rPr>
              <a:t> SAR (</a:t>
            </a:r>
            <a:r>
              <a:rPr lang="nb-NO" sz="1600" dirty="0" err="1">
                <a:solidFill>
                  <a:srgbClr val="44546A"/>
                </a:solidFill>
              </a:rPr>
              <a:t>InSAR</a:t>
            </a:r>
            <a:r>
              <a:rPr lang="nb-NO" sz="1600" dirty="0">
                <a:solidFill>
                  <a:srgbClr val="44546A"/>
                </a:solidFill>
              </a:rPr>
              <a:t>) brukes til å identifisere og måle forskyvninger, stabilitetsvurderinger, potensielle områder for setningsskader, endringer i fjellpartier, </a:t>
            </a:r>
            <a:r>
              <a:rPr lang="nb-NO" sz="1600" dirty="0" err="1">
                <a:solidFill>
                  <a:srgbClr val="44546A"/>
                </a:solidFill>
              </a:rPr>
              <a:t>løsmasser</a:t>
            </a:r>
            <a:r>
              <a:rPr lang="nb-NO" sz="1600" dirty="0">
                <a:solidFill>
                  <a:srgbClr val="44546A"/>
                </a:solidFill>
              </a:rPr>
              <a:t>, </a:t>
            </a:r>
            <a:r>
              <a:rPr lang="nb-NO" sz="1600" dirty="0" err="1">
                <a:solidFill>
                  <a:srgbClr val="44546A"/>
                </a:solidFill>
              </a:rPr>
              <a:t>byggeområder</a:t>
            </a:r>
            <a:r>
              <a:rPr lang="nb-NO" sz="1600" dirty="0">
                <a:solidFill>
                  <a:srgbClr val="44546A"/>
                </a:solidFill>
              </a:rPr>
              <a:t>, veier og annen infrastruktur, tettsteder, kaianlegg mv., og kan detektere endringer i grunnen på millimeter-nivå. Dette er svært viktig for kunnskap om fundamenteringsbehov, utbedring, avbøtende tiltak mv. Det skal nå legges til rette for storbruk av slike data for klimatilpasning, samfunnssikkerhet, effektivisering av prosjektering, utbygging mv </a:t>
            </a:r>
          </a:p>
          <a:p>
            <a:pPr marR="0" lvl="0" indent="0" fontAlgn="auto">
              <a:lnSpc>
                <a:spcPct val="100000"/>
              </a:lnSpc>
              <a:spcBef>
                <a:spcPts val="0"/>
              </a:spcBef>
              <a:spcAft>
                <a:spcPts val="0"/>
              </a:spcAft>
              <a:buClrTx/>
              <a:buSzTx/>
              <a:buFontTx/>
              <a:buNone/>
              <a:tabLst/>
              <a:defRPr/>
            </a:pPr>
            <a:endParaRPr lang="nb-NO" sz="1600" dirty="0">
              <a:solidFill>
                <a:srgbClr val="44546A"/>
              </a:solidFill>
            </a:endParaRP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Driftsløsninger for utnytting av Copernicus-programmet i Norge</a:t>
            </a: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Etablere effektive mottaks- og lagringsløsninger for Sentinel-1 radardata</a:t>
            </a: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Etablere tilgangsløsninger for slike data</a:t>
            </a: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Etablere analyser og grunnleggende produkter i hht brukerbehov</a:t>
            </a: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Benytte stordata-teknologi og prosessering av store datamengder. </a:t>
            </a:r>
          </a:p>
          <a:p>
            <a:pPr marR="0" lvl="0" indent="-285750" fontAlgn="auto">
              <a:lnSpc>
                <a:spcPct val="100000"/>
              </a:lnSpc>
              <a:spcBef>
                <a:spcPts val="0"/>
              </a:spcBef>
              <a:spcAft>
                <a:spcPts val="0"/>
              </a:spcAft>
              <a:buClrTx/>
              <a:buSzTx/>
              <a:buFont typeface="Arial" panose="020B0604020202020204" pitchFamily="34" charset="0"/>
              <a:buChar char="•"/>
              <a:tabLst/>
              <a:defRPr/>
            </a:pPr>
            <a:r>
              <a:rPr lang="nb-NO" sz="1600" dirty="0">
                <a:solidFill>
                  <a:srgbClr val="44546A"/>
                </a:solidFill>
              </a:rPr>
              <a:t>Støtte driften av </a:t>
            </a:r>
            <a:r>
              <a:rPr lang="nb-NO" sz="1600" dirty="0" err="1">
                <a:solidFill>
                  <a:srgbClr val="44546A"/>
                </a:solidFill>
              </a:rPr>
              <a:t>InSAR</a:t>
            </a:r>
            <a:r>
              <a:rPr lang="nb-NO" sz="1600" dirty="0">
                <a:solidFill>
                  <a:srgbClr val="44546A"/>
                </a:solidFill>
              </a:rPr>
              <a:t>-Norge, </a:t>
            </a:r>
            <a:r>
              <a:rPr kumimoji="0" lang="nb-NO" sz="14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www.Insar.no</a:t>
            </a:r>
            <a:r>
              <a:rPr kumimoji="0" lang="nb-NO"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Gjennomføring: 2018-2021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Ansvarlig: NGU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Medvirkende:  NVE, Norsk romsenter m.fl.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Delmål: 1.2, </a:t>
            </a:r>
            <a:r>
              <a:rPr lang="nb-NO" sz="1600" b="1" dirty="0">
                <a:solidFill>
                  <a:srgbClr val="5B9BD5">
                    <a:lumMod val="75000"/>
                  </a:srgbClr>
                </a:solidFill>
                <a:latin typeface="Calibri" panose="020F0502020204030204"/>
              </a:rPr>
              <a:t>2.1, </a:t>
            </a:r>
            <a:r>
              <a:rPr kumimoji="0" lang="nb-NO" sz="1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2.2, 2.4, 3.4 </a:t>
            </a:r>
          </a:p>
        </p:txBody>
      </p:sp>
      <p:pic>
        <p:nvPicPr>
          <p:cNvPr id="7" name="Bilde 6" descr="Bilde - INSA-radarsatellitt - måling på kai - setninger og bevegelse i grunn pr målepunkt" title="Bilde - INSA-radarsatellitt - måling på kai"/>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9634" y="1480350"/>
            <a:ext cx="2606826" cy="2288029"/>
          </a:xfrm>
          <a:prstGeom prst="rect">
            <a:avLst/>
          </a:prstGeom>
        </p:spPr>
      </p:pic>
      <p:sp>
        <p:nvSpPr>
          <p:cNvPr id="9" name="Pil ned 8" descr="Pil" title="Pil"/>
          <p:cNvSpPr/>
          <p:nvPr/>
        </p:nvSpPr>
        <p:spPr>
          <a:xfrm>
            <a:off x="9855199" y="522143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8553813" y="522143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14</a:t>
            </a:r>
            <a:endParaRPr lang="nb-NO" dirty="0"/>
          </a:p>
        </p:txBody>
      </p:sp>
    </p:spTree>
    <p:extLst>
      <p:ext uri="{BB962C8B-B14F-4D97-AF65-F5344CB8AC3E}">
        <p14:creationId xmlns:p14="http://schemas.microsoft.com/office/powerpoint/2010/main" val="2126182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738190"/>
            <a:ext cx="5227584" cy="496360"/>
          </a:xfrm>
          <a:prstGeom prst="rect">
            <a:avLst/>
          </a:prstGeom>
        </p:spPr>
      </p:pic>
      <p:pic>
        <p:nvPicPr>
          <p:cNvPr id="4" name="Bilde 3" descr="dynamiske data fra mange sensorer land og sjø" title="Illustrasjon - dynamiske data"/>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073" y="1765924"/>
            <a:ext cx="3014381" cy="2651772"/>
          </a:xfrm>
          <a:prstGeom prst="rect">
            <a:avLst/>
          </a:prstGeom>
        </p:spPr>
      </p:pic>
      <p:sp>
        <p:nvSpPr>
          <p:cNvPr id="5" name="TekstSylinder 4">
            <a:extLst>
              <a:ext uri="{FF2B5EF4-FFF2-40B4-BE49-F238E27FC236}">
                <a16:creationId xmlns:a16="http://schemas.microsoft.com/office/drawing/2014/main" id="{83B4A614-748B-43E4-A94E-0CACDD416D74}"/>
              </a:ext>
            </a:extLst>
          </p:cNvPr>
          <p:cNvSpPr txBox="1"/>
          <p:nvPr/>
        </p:nvSpPr>
        <p:spPr>
          <a:xfrm>
            <a:off x="923595" y="553453"/>
            <a:ext cx="6881754"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TILTAK 20: </a:t>
            </a:r>
            <a:endParaRPr kumimoji="0" lang="nb-NO"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ETABLERE ET DISTRIBUERT, VIRTUELT DATASENTER FOR BRUK OG FORVALTNING AV DYNAMISKE GEODATA</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00000"/>
              </a:lnSpc>
            </a:pPr>
            <a:r>
              <a:rPr kumimoji="0" lang="nb-NO" sz="1600" b="1" i="0" u="none" strike="noStrike" kern="1200" cap="none" spc="0" normalizeH="0" baseline="0" noProof="0" dirty="0">
                <a:ln>
                  <a:noFill/>
                </a:ln>
                <a:solidFill>
                  <a:srgbClr val="44546A"/>
                </a:solidFill>
                <a:effectLst/>
                <a:uLnTx/>
                <a:uFillTx/>
                <a:latin typeface="Calibri" panose="020F0502020204030204"/>
              </a:rPr>
              <a:t/>
            </a:r>
            <a:br>
              <a:rPr kumimoji="0" lang="nb-NO" sz="1600" b="1" i="0" u="none" strike="noStrike" kern="1200" cap="none" spc="0" normalizeH="0" baseline="0" noProof="0" dirty="0">
                <a:ln>
                  <a:noFill/>
                </a:ln>
                <a:solidFill>
                  <a:srgbClr val="44546A"/>
                </a:solidFill>
                <a:effectLst/>
                <a:uLnTx/>
                <a:uFillTx/>
                <a:latin typeface="Calibri" panose="020F0502020204030204"/>
              </a:rPr>
            </a:br>
            <a:r>
              <a:rPr lang="en-US" sz="1600" spc="-1" dirty="0" err="1">
                <a:solidFill>
                  <a:srgbClr val="44546A"/>
                </a:solidFill>
              </a:rPr>
              <a:t>Dynamiske</a:t>
            </a:r>
            <a:r>
              <a:rPr lang="en-US" sz="1600" spc="-1" dirty="0">
                <a:solidFill>
                  <a:srgbClr val="44546A"/>
                </a:solidFill>
              </a:rPr>
              <a:t> </a:t>
            </a:r>
            <a:r>
              <a:rPr lang="en-US" sz="1600" spc="-1" dirty="0" err="1">
                <a:solidFill>
                  <a:srgbClr val="44546A"/>
                </a:solidFill>
              </a:rPr>
              <a:t>geodata</a:t>
            </a:r>
            <a:r>
              <a:rPr lang="en-US" sz="1600" spc="-1" dirty="0">
                <a:solidFill>
                  <a:srgbClr val="44546A"/>
                </a:solidFill>
              </a:rPr>
              <a:t> </a:t>
            </a:r>
            <a:r>
              <a:rPr lang="en-US" sz="1600" spc="-1" dirty="0" err="1">
                <a:solidFill>
                  <a:srgbClr val="44546A"/>
                </a:solidFill>
              </a:rPr>
              <a:t>vil</a:t>
            </a:r>
            <a:r>
              <a:rPr lang="en-US" sz="1600" spc="-1" dirty="0">
                <a:solidFill>
                  <a:srgbClr val="44546A"/>
                </a:solidFill>
              </a:rPr>
              <a:t> </a:t>
            </a:r>
            <a:r>
              <a:rPr lang="en-US" sz="1600" spc="-1" dirty="0" err="1">
                <a:solidFill>
                  <a:srgbClr val="44546A"/>
                </a:solidFill>
              </a:rPr>
              <a:t>inngå</a:t>
            </a:r>
            <a:r>
              <a:rPr lang="en-US" sz="1600" spc="-1" dirty="0">
                <a:solidFill>
                  <a:srgbClr val="44546A"/>
                </a:solidFill>
              </a:rPr>
              <a:t> </a:t>
            </a:r>
            <a:r>
              <a:rPr lang="en-US" sz="1600" spc="-1" dirty="0" err="1">
                <a:solidFill>
                  <a:srgbClr val="44546A"/>
                </a:solidFill>
              </a:rPr>
              <a:t>i</a:t>
            </a:r>
            <a:r>
              <a:rPr lang="en-US" sz="1600" spc="-1" dirty="0">
                <a:solidFill>
                  <a:srgbClr val="44546A"/>
                </a:solidFill>
              </a:rPr>
              <a:t> den </a:t>
            </a:r>
            <a:r>
              <a:rPr lang="en-US" sz="1600" spc="-1" dirty="0" err="1">
                <a:solidFill>
                  <a:srgbClr val="44546A"/>
                </a:solidFill>
              </a:rPr>
              <a:t>geografiske</a:t>
            </a:r>
            <a:r>
              <a:rPr lang="en-US" sz="1600" spc="-1" dirty="0">
                <a:solidFill>
                  <a:srgbClr val="44546A"/>
                </a:solidFill>
              </a:rPr>
              <a:t> </a:t>
            </a:r>
            <a:r>
              <a:rPr lang="en-US" sz="1600" spc="-1" dirty="0" err="1">
                <a:solidFill>
                  <a:srgbClr val="44546A"/>
                </a:solidFill>
              </a:rPr>
              <a:t>infrastrukturen</a:t>
            </a:r>
            <a:r>
              <a:rPr lang="en-US" sz="1600" spc="-1" dirty="0">
                <a:solidFill>
                  <a:srgbClr val="44546A"/>
                </a:solidFill>
              </a:rPr>
              <a:t>. </a:t>
            </a:r>
            <a:r>
              <a:rPr lang="en-US" sz="1600" spc="-1" dirty="0" err="1">
                <a:solidFill>
                  <a:srgbClr val="44546A"/>
                </a:solidFill>
              </a:rPr>
              <a:t>Det</a:t>
            </a:r>
            <a:r>
              <a:rPr lang="en-US" sz="1600" spc="-1" dirty="0">
                <a:solidFill>
                  <a:srgbClr val="44546A"/>
                </a:solidFill>
              </a:rPr>
              <a:t> </a:t>
            </a:r>
            <a:r>
              <a:rPr lang="en-US" sz="1600" spc="-1" dirty="0" err="1">
                <a:solidFill>
                  <a:srgbClr val="44546A"/>
                </a:solidFill>
              </a:rPr>
              <a:t>skal</a:t>
            </a:r>
            <a:r>
              <a:rPr lang="en-US" sz="1600" spc="-1" dirty="0">
                <a:solidFill>
                  <a:srgbClr val="44546A"/>
                </a:solidFill>
              </a:rPr>
              <a:t> </a:t>
            </a:r>
            <a:r>
              <a:rPr lang="en-US" sz="1600" spc="-1" dirty="0" err="1">
                <a:solidFill>
                  <a:srgbClr val="44546A"/>
                </a:solidFill>
              </a:rPr>
              <a:t>utvikles</a:t>
            </a:r>
            <a:r>
              <a:rPr lang="en-US" sz="1600" spc="-1" dirty="0">
                <a:solidFill>
                  <a:srgbClr val="44546A"/>
                </a:solidFill>
              </a:rPr>
              <a:t> </a:t>
            </a:r>
            <a:r>
              <a:rPr lang="en-US" sz="1600" spc="-1" dirty="0" err="1">
                <a:solidFill>
                  <a:srgbClr val="44546A"/>
                </a:solidFill>
              </a:rPr>
              <a:t>en</a:t>
            </a:r>
            <a:r>
              <a:rPr lang="en-US" sz="1600" spc="-1" dirty="0">
                <a:solidFill>
                  <a:srgbClr val="44546A"/>
                </a:solidFill>
              </a:rPr>
              <a:t> </a:t>
            </a:r>
            <a:r>
              <a:rPr lang="en-US" sz="1600" spc="-1" dirty="0" err="1">
                <a:solidFill>
                  <a:srgbClr val="44546A"/>
                </a:solidFill>
              </a:rPr>
              <a:t>felles</a:t>
            </a:r>
            <a:r>
              <a:rPr lang="en-US" sz="1600" spc="-1" dirty="0">
                <a:solidFill>
                  <a:srgbClr val="44546A"/>
                </a:solidFill>
              </a:rPr>
              <a:t> </a:t>
            </a:r>
            <a:r>
              <a:rPr lang="en-US" sz="1600" spc="-1" dirty="0" err="1">
                <a:solidFill>
                  <a:srgbClr val="44546A"/>
                </a:solidFill>
              </a:rPr>
              <a:t>tilnærming</a:t>
            </a:r>
            <a:r>
              <a:rPr lang="en-US" sz="1600" spc="-1" dirty="0">
                <a:solidFill>
                  <a:srgbClr val="44546A"/>
                </a:solidFill>
              </a:rPr>
              <a:t> </a:t>
            </a:r>
            <a:r>
              <a:rPr lang="en-US" sz="1600" spc="-1" dirty="0" err="1">
                <a:solidFill>
                  <a:srgbClr val="44546A"/>
                </a:solidFill>
              </a:rPr>
              <a:t>til</a:t>
            </a:r>
            <a:r>
              <a:rPr lang="en-US" sz="1600" spc="-1" dirty="0">
                <a:solidFill>
                  <a:srgbClr val="44546A"/>
                </a:solidFill>
              </a:rPr>
              <a:t> </a:t>
            </a:r>
            <a:r>
              <a:rPr lang="en-US" sz="1600" spc="-1" dirty="0" err="1">
                <a:solidFill>
                  <a:srgbClr val="44546A"/>
                </a:solidFill>
              </a:rPr>
              <a:t>håndteringen</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publisering</a:t>
            </a:r>
            <a:r>
              <a:rPr lang="en-US" sz="1600" spc="-1" dirty="0">
                <a:solidFill>
                  <a:srgbClr val="44546A"/>
                </a:solidFill>
              </a:rPr>
              <a:t> </a:t>
            </a:r>
            <a:r>
              <a:rPr lang="en-US" sz="1600" spc="-1" dirty="0" err="1">
                <a:solidFill>
                  <a:srgbClr val="44546A"/>
                </a:solidFill>
              </a:rPr>
              <a:t>av</a:t>
            </a:r>
            <a:r>
              <a:rPr lang="en-US" sz="1600" spc="-1" dirty="0">
                <a:solidFill>
                  <a:srgbClr val="44546A"/>
                </a:solidFill>
              </a:rPr>
              <a:t> </a:t>
            </a:r>
            <a:r>
              <a:rPr lang="en-US" sz="1600" spc="-1" dirty="0" err="1">
                <a:solidFill>
                  <a:srgbClr val="44546A"/>
                </a:solidFill>
              </a:rPr>
              <a:t>dynamiske</a:t>
            </a:r>
            <a:r>
              <a:rPr lang="en-US" sz="1600" spc="-1" dirty="0">
                <a:solidFill>
                  <a:srgbClr val="44546A"/>
                </a:solidFill>
              </a:rPr>
              <a:t> </a:t>
            </a:r>
            <a:r>
              <a:rPr lang="en-US" sz="1600" spc="-1" dirty="0" err="1">
                <a:solidFill>
                  <a:srgbClr val="44546A"/>
                </a:solidFill>
              </a:rPr>
              <a:t>geodata</a:t>
            </a:r>
            <a:r>
              <a:rPr lang="en-US" sz="1600" spc="-1" dirty="0">
                <a:solidFill>
                  <a:srgbClr val="44546A"/>
                </a:solidFill>
              </a:rPr>
              <a:t>. </a:t>
            </a:r>
            <a:endParaRPr lang="en-US" sz="1600" spc="-1" dirty="0">
              <a:latin typeface="Arial"/>
            </a:endParaRPr>
          </a:p>
          <a:p>
            <a:pPr>
              <a:lnSpc>
                <a:spcPct val="100000"/>
              </a:lnSpc>
            </a:pPr>
            <a:endParaRPr lang="en-US" sz="1600" spc="-1" dirty="0">
              <a:latin typeface="Arial"/>
            </a:endParaRPr>
          </a:p>
          <a:p>
            <a:pPr marL="285840" indent="-285480">
              <a:lnSpc>
                <a:spcPct val="100000"/>
              </a:lnSpc>
              <a:buClr>
                <a:srgbClr val="44546A"/>
              </a:buClr>
              <a:buFont typeface="Arial"/>
              <a:buChar char="•"/>
            </a:pPr>
            <a:r>
              <a:rPr lang="en-US" sz="1600" spc="-1" dirty="0">
                <a:solidFill>
                  <a:srgbClr val="44546A"/>
                </a:solidFill>
              </a:rPr>
              <a:t>Ta </a:t>
            </a:r>
            <a:r>
              <a:rPr lang="en-US" sz="1600" spc="-1" dirty="0" err="1">
                <a:solidFill>
                  <a:srgbClr val="44546A"/>
                </a:solidFill>
              </a:rPr>
              <a:t>utgangspunkt</a:t>
            </a:r>
            <a:r>
              <a:rPr lang="en-US" sz="1600" spc="-1" dirty="0">
                <a:solidFill>
                  <a:srgbClr val="44546A"/>
                </a:solidFill>
              </a:rPr>
              <a:t> </a:t>
            </a:r>
            <a:r>
              <a:rPr lang="en-US" sz="1600" spc="-1" dirty="0" err="1">
                <a:solidFill>
                  <a:srgbClr val="44546A"/>
                </a:solidFill>
              </a:rPr>
              <a:t>i</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bygge</a:t>
            </a:r>
            <a:r>
              <a:rPr lang="en-US" sz="1600" spc="-1" dirty="0">
                <a:solidFill>
                  <a:srgbClr val="44546A"/>
                </a:solidFill>
              </a:rPr>
              <a:t> </a:t>
            </a:r>
            <a:r>
              <a:rPr lang="en-US" sz="1600" spc="-1" dirty="0" err="1">
                <a:solidFill>
                  <a:srgbClr val="44546A"/>
                </a:solidFill>
              </a:rPr>
              <a:t>videre</a:t>
            </a:r>
            <a:r>
              <a:rPr lang="en-US" sz="1600" spc="-1" dirty="0">
                <a:solidFill>
                  <a:srgbClr val="44546A"/>
                </a:solidFill>
              </a:rPr>
              <a:t> </a:t>
            </a:r>
            <a:r>
              <a:rPr lang="en-US" sz="1600" spc="-1" dirty="0" err="1">
                <a:solidFill>
                  <a:srgbClr val="44546A"/>
                </a:solidFill>
              </a:rPr>
              <a:t>på</a:t>
            </a:r>
            <a:r>
              <a:rPr lang="en-US" sz="1600" spc="-1" dirty="0">
                <a:solidFill>
                  <a:srgbClr val="44546A"/>
                </a:solidFill>
              </a:rPr>
              <a:t> </a:t>
            </a:r>
            <a:r>
              <a:rPr lang="en-US" sz="1600" spc="-1" dirty="0" err="1">
                <a:solidFill>
                  <a:srgbClr val="44546A"/>
                </a:solidFill>
              </a:rPr>
              <a:t>Meteorologisk</a:t>
            </a:r>
            <a:r>
              <a:rPr lang="en-US" sz="1600" spc="-1" dirty="0">
                <a:solidFill>
                  <a:srgbClr val="44546A"/>
                </a:solidFill>
              </a:rPr>
              <a:t> </a:t>
            </a:r>
            <a:r>
              <a:rPr lang="en-US" sz="1600" spc="-1" dirty="0" err="1">
                <a:solidFill>
                  <a:srgbClr val="44546A"/>
                </a:solidFill>
              </a:rPr>
              <a:t>institutt-prosjektet</a:t>
            </a:r>
            <a:r>
              <a:rPr lang="en-US" sz="1600" spc="-1" dirty="0">
                <a:solidFill>
                  <a:srgbClr val="44546A"/>
                </a:solidFill>
              </a:rPr>
              <a:t> «</a:t>
            </a:r>
            <a:r>
              <a:rPr lang="en-US" sz="1600" spc="-1" dirty="0" err="1">
                <a:solidFill>
                  <a:srgbClr val="44546A"/>
                </a:solidFill>
              </a:rPr>
              <a:t>Enhetlig</a:t>
            </a:r>
            <a:r>
              <a:rPr lang="en-US" sz="1600" spc="-1" dirty="0">
                <a:solidFill>
                  <a:srgbClr val="44546A"/>
                </a:solidFill>
              </a:rPr>
              <a:t> </a:t>
            </a:r>
            <a:r>
              <a:rPr lang="en-US" sz="1600" spc="-1" dirty="0" err="1">
                <a:solidFill>
                  <a:srgbClr val="44546A"/>
                </a:solidFill>
              </a:rPr>
              <a:t>forvaltning</a:t>
            </a:r>
            <a:r>
              <a:rPr lang="en-US" sz="1600" spc="-1" dirty="0">
                <a:solidFill>
                  <a:srgbClr val="44546A"/>
                </a:solidFill>
              </a:rPr>
              <a:t> </a:t>
            </a:r>
            <a:r>
              <a:rPr lang="en-US" sz="1600" spc="-1" dirty="0" err="1">
                <a:solidFill>
                  <a:srgbClr val="44546A"/>
                </a:solidFill>
              </a:rPr>
              <a:t>av</a:t>
            </a:r>
            <a:r>
              <a:rPr lang="en-US" sz="1600" spc="-1" dirty="0">
                <a:solidFill>
                  <a:srgbClr val="44546A"/>
                </a:solidFill>
              </a:rPr>
              <a:t> </a:t>
            </a:r>
            <a:r>
              <a:rPr lang="en-US" sz="1600" spc="-1" dirty="0" err="1">
                <a:solidFill>
                  <a:srgbClr val="44546A"/>
                </a:solidFill>
              </a:rPr>
              <a:t>dynamiske</a:t>
            </a:r>
            <a:r>
              <a:rPr lang="en-US" sz="1600" spc="-1" dirty="0">
                <a:solidFill>
                  <a:srgbClr val="44546A"/>
                </a:solidFill>
              </a:rPr>
              <a:t> </a:t>
            </a:r>
            <a:r>
              <a:rPr lang="en-US" sz="1600" spc="-1" dirty="0" err="1">
                <a:solidFill>
                  <a:srgbClr val="44546A"/>
                </a:solidFill>
              </a:rPr>
              <a:t>geodata</a:t>
            </a:r>
            <a:r>
              <a:rPr lang="en-US" sz="1600" spc="-1" dirty="0">
                <a:solidFill>
                  <a:srgbClr val="44546A"/>
                </a:solidFill>
              </a:rPr>
              <a:t>».</a:t>
            </a:r>
            <a:endParaRPr lang="en-US" sz="1600" spc="-1" dirty="0">
              <a:latin typeface="Arial"/>
            </a:endParaRPr>
          </a:p>
          <a:p>
            <a:pPr marL="285840" indent="-285480">
              <a:lnSpc>
                <a:spcPct val="100000"/>
              </a:lnSpc>
              <a:buClr>
                <a:srgbClr val="44546A"/>
              </a:buClr>
              <a:buFont typeface="Arial"/>
              <a:buChar char="•"/>
            </a:pPr>
            <a:r>
              <a:rPr lang="en-US" sz="1600" spc="-1" dirty="0" err="1">
                <a:solidFill>
                  <a:srgbClr val="44546A"/>
                </a:solidFill>
              </a:rPr>
              <a:t>Kartlegge</a:t>
            </a:r>
            <a:r>
              <a:rPr lang="en-US" sz="1600" spc="-1" dirty="0">
                <a:solidFill>
                  <a:srgbClr val="44546A"/>
                </a:solidFill>
              </a:rPr>
              <a:t> </a:t>
            </a:r>
            <a:r>
              <a:rPr lang="en-US" sz="1600" spc="-1" dirty="0" err="1">
                <a:solidFill>
                  <a:srgbClr val="44546A"/>
                </a:solidFill>
              </a:rPr>
              <a:t>bruksområder</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datakilder</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identifisere</a:t>
            </a:r>
            <a:r>
              <a:rPr lang="en-US" sz="1600" spc="-1" dirty="0">
                <a:solidFill>
                  <a:srgbClr val="44546A"/>
                </a:solidFill>
              </a:rPr>
              <a:t> </a:t>
            </a:r>
            <a:r>
              <a:rPr lang="en-US" sz="1600" spc="-1" dirty="0" err="1">
                <a:solidFill>
                  <a:srgbClr val="44546A"/>
                </a:solidFill>
              </a:rPr>
              <a:t>gevinster</a:t>
            </a:r>
            <a:r>
              <a:rPr lang="en-US" sz="1600" spc="-1" dirty="0">
                <a:solidFill>
                  <a:srgbClr val="44546A"/>
                </a:solidFill>
              </a:rPr>
              <a:t>, </a:t>
            </a:r>
            <a:r>
              <a:rPr lang="en-US" sz="1600" spc="-1" dirty="0" err="1">
                <a:solidFill>
                  <a:srgbClr val="44546A"/>
                </a:solidFill>
              </a:rPr>
              <a:t>herunder</a:t>
            </a:r>
            <a:r>
              <a:rPr lang="en-US" sz="1600" spc="-1" dirty="0">
                <a:solidFill>
                  <a:srgbClr val="44546A"/>
                </a:solidFill>
              </a:rPr>
              <a:t> </a:t>
            </a:r>
            <a:r>
              <a:rPr lang="en-US" sz="1600" spc="-1" dirty="0" err="1">
                <a:solidFill>
                  <a:srgbClr val="44546A"/>
                </a:solidFill>
              </a:rPr>
              <a:t>økt</a:t>
            </a:r>
            <a:r>
              <a:rPr lang="en-US" sz="1600" spc="-1" dirty="0">
                <a:solidFill>
                  <a:srgbClr val="44546A"/>
                </a:solidFill>
              </a:rPr>
              <a:t> </a:t>
            </a:r>
            <a:r>
              <a:rPr lang="en-US" sz="1600" spc="-1" dirty="0" err="1">
                <a:solidFill>
                  <a:srgbClr val="44546A"/>
                </a:solidFill>
              </a:rPr>
              <a:t>bruk</a:t>
            </a:r>
            <a:r>
              <a:rPr lang="en-US" sz="1600" spc="-1" dirty="0">
                <a:solidFill>
                  <a:srgbClr val="44546A"/>
                </a:solidFill>
              </a:rPr>
              <a:t> </a:t>
            </a:r>
            <a:r>
              <a:rPr lang="en-US" sz="1600" spc="-1" dirty="0" err="1">
                <a:solidFill>
                  <a:srgbClr val="44546A"/>
                </a:solidFill>
              </a:rPr>
              <a:t>av</a:t>
            </a:r>
            <a:r>
              <a:rPr lang="en-US" sz="1600" spc="-1" dirty="0">
                <a:solidFill>
                  <a:srgbClr val="44546A"/>
                </a:solidFill>
              </a:rPr>
              <a:t> </a:t>
            </a:r>
            <a:r>
              <a:rPr lang="en-US" sz="1600" spc="-1" dirty="0" err="1">
                <a:solidFill>
                  <a:srgbClr val="44546A"/>
                </a:solidFill>
              </a:rPr>
              <a:t>offentlige</a:t>
            </a:r>
            <a:r>
              <a:rPr lang="en-US" sz="1600" spc="-1" dirty="0">
                <a:solidFill>
                  <a:srgbClr val="44546A"/>
                </a:solidFill>
              </a:rPr>
              <a:t> data; </a:t>
            </a:r>
            <a:r>
              <a:rPr lang="en-US" sz="1600" spc="-1" dirty="0" err="1">
                <a:solidFill>
                  <a:srgbClr val="44546A"/>
                </a:solidFill>
              </a:rPr>
              <a:t>større</a:t>
            </a:r>
            <a:r>
              <a:rPr lang="en-US" sz="1600" spc="-1" dirty="0">
                <a:solidFill>
                  <a:srgbClr val="44546A"/>
                </a:solidFill>
              </a:rPr>
              <a:t> </a:t>
            </a:r>
            <a:r>
              <a:rPr lang="en-US" sz="1600" spc="-1" dirty="0" err="1">
                <a:solidFill>
                  <a:srgbClr val="44546A"/>
                </a:solidFill>
              </a:rPr>
              <a:t>nytte</a:t>
            </a:r>
            <a:r>
              <a:rPr lang="en-US" sz="1600" spc="-1" dirty="0">
                <a:solidFill>
                  <a:srgbClr val="44546A"/>
                </a:solidFill>
              </a:rPr>
              <a:t> </a:t>
            </a:r>
            <a:r>
              <a:rPr lang="en-US" sz="1600" spc="-1" dirty="0" err="1">
                <a:solidFill>
                  <a:srgbClr val="44546A"/>
                </a:solidFill>
              </a:rPr>
              <a:t>av</a:t>
            </a:r>
            <a:r>
              <a:rPr lang="en-US" sz="1600" spc="-1" dirty="0">
                <a:solidFill>
                  <a:srgbClr val="44546A"/>
                </a:solidFill>
              </a:rPr>
              <a:t> </a:t>
            </a:r>
            <a:r>
              <a:rPr lang="en-US" sz="1600" spc="-1" dirty="0" err="1">
                <a:solidFill>
                  <a:srgbClr val="44546A"/>
                </a:solidFill>
              </a:rPr>
              <a:t>investeringene</a:t>
            </a:r>
            <a:r>
              <a:rPr lang="en-US" sz="1600" spc="-1" dirty="0">
                <a:solidFill>
                  <a:srgbClr val="44546A"/>
                </a:solidFill>
              </a:rPr>
              <a:t> </a:t>
            </a:r>
            <a:r>
              <a:rPr lang="en-US" sz="1600" spc="-1" dirty="0" err="1">
                <a:solidFill>
                  <a:srgbClr val="44546A"/>
                </a:solidFill>
              </a:rPr>
              <a:t>gjennom</a:t>
            </a:r>
            <a:r>
              <a:rPr lang="en-US" sz="1600" spc="-1" dirty="0">
                <a:solidFill>
                  <a:srgbClr val="44546A"/>
                </a:solidFill>
              </a:rPr>
              <a:t> </a:t>
            </a:r>
            <a:r>
              <a:rPr lang="en-US" sz="1600" spc="-1" dirty="0" err="1">
                <a:solidFill>
                  <a:srgbClr val="44546A"/>
                </a:solidFill>
              </a:rPr>
              <a:t>langsiktig</a:t>
            </a:r>
            <a:r>
              <a:rPr lang="en-US" sz="1600" spc="-1" dirty="0">
                <a:solidFill>
                  <a:srgbClr val="44546A"/>
                </a:solidFill>
              </a:rPr>
              <a:t> </a:t>
            </a:r>
            <a:r>
              <a:rPr lang="en-US" sz="1600" spc="-1" dirty="0" err="1">
                <a:solidFill>
                  <a:srgbClr val="44546A"/>
                </a:solidFill>
              </a:rPr>
              <a:t>bevaring</a:t>
            </a:r>
            <a:r>
              <a:rPr lang="en-US" sz="1600" spc="-1" dirty="0">
                <a:solidFill>
                  <a:srgbClr val="44546A"/>
                </a:solidFill>
              </a:rPr>
              <a:t> </a:t>
            </a:r>
            <a:r>
              <a:rPr lang="en-US" sz="1600" spc="-1" dirty="0" err="1">
                <a:solidFill>
                  <a:srgbClr val="44546A"/>
                </a:solidFill>
              </a:rPr>
              <a:t>av</a:t>
            </a:r>
            <a:r>
              <a:rPr lang="en-US" sz="1600" spc="-1" dirty="0">
                <a:solidFill>
                  <a:srgbClr val="44546A"/>
                </a:solidFill>
              </a:rPr>
              <a:t> data; </a:t>
            </a:r>
            <a:r>
              <a:rPr lang="en-US" sz="1600" spc="-1" dirty="0" err="1">
                <a:solidFill>
                  <a:srgbClr val="44546A"/>
                </a:solidFill>
              </a:rPr>
              <a:t>muligheter</a:t>
            </a:r>
            <a:r>
              <a:rPr lang="en-US" sz="1600" spc="-1" dirty="0">
                <a:solidFill>
                  <a:srgbClr val="44546A"/>
                </a:solidFill>
              </a:rPr>
              <a:t> for </a:t>
            </a:r>
            <a:r>
              <a:rPr lang="en-US" sz="1600" spc="-1" dirty="0" err="1">
                <a:solidFill>
                  <a:srgbClr val="44546A"/>
                </a:solidFill>
              </a:rPr>
              <a:t>flerbruk</a:t>
            </a:r>
            <a:r>
              <a:rPr lang="en-US" sz="1600" spc="-1" dirty="0">
                <a:solidFill>
                  <a:srgbClr val="44546A"/>
                </a:solidFill>
              </a:rPr>
              <a:t>; </a:t>
            </a:r>
            <a:r>
              <a:rPr lang="en-US" sz="1600" spc="-1" dirty="0" err="1">
                <a:solidFill>
                  <a:srgbClr val="44546A"/>
                </a:solidFill>
              </a:rPr>
              <a:t>transparens</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sporbarhet</a:t>
            </a:r>
            <a:r>
              <a:rPr lang="en-US" sz="1600" spc="-1" dirty="0">
                <a:solidFill>
                  <a:srgbClr val="44546A"/>
                </a:solidFill>
              </a:rPr>
              <a:t> </a:t>
            </a:r>
            <a:r>
              <a:rPr lang="en-US" sz="1600" spc="-1" dirty="0" err="1">
                <a:solidFill>
                  <a:srgbClr val="44546A"/>
                </a:solidFill>
              </a:rPr>
              <a:t>i</a:t>
            </a:r>
            <a:r>
              <a:rPr lang="en-US" sz="1600" spc="-1" dirty="0">
                <a:solidFill>
                  <a:srgbClr val="44546A"/>
                </a:solidFill>
              </a:rPr>
              <a:t> </a:t>
            </a:r>
            <a:r>
              <a:rPr lang="en-US" sz="1600" spc="-1" dirty="0" err="1">
                <a:solidFill>
                  <a:srgbClr val="44546A"/>
                </a:solidFill>
              </a:rPr>
              <a:t>beslutninger</a:t>
            </a:r>
            <a:r>
              <a:rPr lang="en-US" sz="1600" spc="-1" dirty="0">
                <a:solidFill>
                  <a:srgbClr val="44546A"/>
                </a:solidFill>
              </a:rPr>
              <a:t>; </a:t>
            </a:r>
            <a:r>
              <a:rPr lang="en-US" sz="1600" spc="-1" dirty="0" err="1">
                <a:solidFill>
                  <a:srgbClr val="44546A"/>
                </a:solidFill>
              </a:rPr>
              <a:t>etablering</a:t>
            </a:r>
            <a:r>
              <a:rPr lang="en-US" sz="1600" spc="-1" dirty="0">
                <a:solidFill>
                  <a:srgbClr val="44546A"/>
                </a:solidFill>
              </a:rPr>
              <a:t> </a:t>
            </a:r>
            <a:r>
              <a:rPr lang="en-US" sz="1600" spc="-1" dirty="0" err="1">
                <a:solidFill>
                  <a:srgbClr val="44546A"/>
                </a:solidFill>
              </a:rPr>
              <a:t>av</a:t>
            </a:r>
            <a:r>
              <a:rPr lang="en-US" sz="1600" spc="-1" dirty="0">
                <a:solidFill>
                  <a:srgbClr val="44546A"/>
                </a:solidFill>
              </a:rPr>
              <a:t> et </a:t>
            </a:r>
            <a:r>
              <a:rPr lang="en-US" sz="1600" spc="-1" dirty="0" err="1">
                <a:solidFill>
                  <a:srgbClr val="44546A"/>
                </a:solidFill>
              </a:rPr>
              <a:t>referansegrunnlag</a:t>
            </a:r>
            <a:r>
              <a:rPr lang="en-US" sz="1600" spc="-1" dirty="0">
                <a:solidFill>
                  <a:srgbClr val="44546A"/>
                </a:solidFill>
              </a:rPr>
              <a:t> for </a:t>
            </a:r>
            <a:r>
              <a:rPr lang="en-US" sz="1600" spc="-1" dirty="0" err="1">
                <a:solidFill>
                  <a:srgbClr val="44546A"/>
                </a:solidFill>
              </a:rPr>
              <a:t>ettertiden</a:t>
            </a:r>
            <a:r>
              <a:rPr lang="en-US" sz="1600" spc="-1" dirty="0">
                <a:solidFill>
                  <a:srgbClr val="44546A"/>
                </a:solidFill>
              </a:rPr>
              <a:t>. </a:t>
            </a:r>
            <a:endParaRPr lang="en-US" sz="1600" spc="-1" dirty="0">
              <a:latin typeface="Arial"/>
            </a:endParaRPr>
          </a:p>
          <a:p>
            <a:pPr marL="285840" indent="-285480">
              <a:lnSpc>
                <a:spcPct val="100000"/>
              </a:lnSpc>
              <a:buClr>
                <a:srgbClr val="44546A"/>
              </a:buClr>
              <a:buFont typeface="Arial"/>
              <a:buChar char="•"/>
            </a:pPr>
            <a:r>
              <a:rPr lang="en-US" sz="1600" spc="-1" dirty="0" err="1">
                <a:solidFill>
                  <a:srgbClr val="44546A"/>
                </a:solidFill>
              </a:rPr>
              <a:t>Utvikle</a:t>
            </a:r>
            <a:r>
              <a:rPr lang="en-US" sz="1600" spc="-1" dirty="0">
                <a:solidFill>
                  <a:srgbClr val="44546A"/>
                </a:solidFill>
              </a:rPr>
              <a:t> </a:t>
            </a:r>
            <a:r>
              <a:rPr lang="en-US" sz="1600" spc="-1" dirty="0" err="1">
                <a:solidFill>
                  <a:srgbClr val="44546A"/>
                </a:solidFill>
              </a:rPr>
              <a:t>samarbeid</a:t>
            </a:r>
            <a:r>
              <a:rPr lang="en-US" sz="1600" spc="-1" dirty="0">
                <a:solidFill>
                  <a:srgbClr val="44546A"/>
                </a:solidFill>
              </a:rPr>
              <a:t> </a:t>
            </a:r>
            <a:r>
              <a:rPr lang="en-US" sz="1600" spc="-1" dirty="0" err="1">
                <a:solidFill>
                  <a:srgbClr val="44546A"/>
                </a:solidFill>
              </a:rPr>
              <a:t>mellom</a:t>
            </a:r>
            <a:r>
              <a:rPr lang="en-US" sz="1600" spc="-1" dirty="0">
                <a:solidFill>
                  <a:srgbClr val="44546A"/>
                </a:solidFill>
              </a:rPr>
              <a:t> </a:t>
            </a:r>
            <a:r>
              <a:rPr lang="en-US" sz="1600" spc="-1" dirty="0" err="1">
                <a:solidFill>
                  <a:srgbClr val="44546A"/>
                </a:solidFill>
              </a:rPr>
              <a:t>aktører</a:t>
            </a:r>
            <a:r>
              <a:rPr lang="en-US" sz="1600" spc="-1" dirty="0">
                <a:solidFill>
                  <a:srgbClr val="44546A"/>
                </a:solidFill>
              </a:rPr>
              <a:t> med </a:t>
            </a:r>
            <a:r>
              <a:rPr lang="en-US" sz="1600" spc="-1" dirty="0" err="1">
                <a:solidFill>
                  <a:srgbClr val="44546A"/>
                </a:solidFill>
              </a:rPr>
              <a:t>forvaltningsansvar</a:t>
            </a:r>
            <a:r>
              <a:rPr lang="en-US" sz="1600" spc="-1" dirty="0">
                <a:solidFill>
                  <a:srgbClr val="44546A"/>
                </a:solidFill>
              </a:rPr>
              <a:t> for </a:t>
            </a:r>
            <a:r>
              <a:rPr lang="en-US" sz="1600" spc="-1" dirty="0" err="1">
                <a:solidFill>
                  <a:srgbClr val="44546A"/>
                </a:solidFill>
              </a:rPr>
              <a:t>relevante</a:t>
            </a:r>
            <a:r>
              <a:rPr lang="en-US" sz="1600" spc="-1" dirty="0">
                <a:solidFill>
                  <a:srgbClr val="44546A"/>
                </a:solidFill>
              </a:rPr>
              <a:t> </a:t>
            </a:r>
            <a:r>
              <a:rPr lang="en-US" sz="1600" spc="-1" dirty="0" err="1">
                <a:solidFill>
                  <a:srgbClr val="44546A"/>
                </a:solidFill>
              </a:rPr>
              <a:t>offentlige</a:t>
            </a:r>
            <a:r>
              <a:rPr lang="en-US" sz="1600" spc="-1" dirty="0">
                <a:solidFill>
                  <a:srgbClr val="44546A"/>
                </a:solidFill>
              </a:rPr>
              <a:t> data, om et </a:t>
            </a:r>
            <a:r>
              <a:rPr lang="en-US" sz="1600" spc="-1" dirty="0" err="1">
                <a:solidFill>
                  <a:srgbClr val="44546A"/>
                </a:solidFill>
              </a:rPr>
              <a:t>felles</a:t>
            </a:r>
            <a:r>
              <a:rPr lang="en-US" sz="1600" spc="-1" dirty="0">
                <a:solidFill>
                  <a:srgbClr val="44546A"/>
                </a:solidFill>
              </a:rPr>
              <a:t> </a:t>
            </a:r>
            <a:r>
              <a:rPr lang="en-US" sz="1600" spc="-1" dirty="0" err="1">
                <a:solidFill>
                  <a:srgbClr val="44546A"/>
                </a:solidFill>
              </a:rPr>
              <a:t>rammeverk</a:t>
            </a:r>
            <a:r>
              <a:rPr lang="en-US" sz="1600" spc="-1" dirty="0">
                <a:solidFill>
                  <a:srgbClr val="44546A"/>
                </a:solidFill>
              </a:rPr>
              <a:t>.</a:t>
            </a:r>
            <a:endParaRPr lang="en-US" sz="1600" spc="-1" dirty="0">
              <a:latin typeface="Arial"/>
            </a:endParaRPr>
          </a:p>
          <a:p>
            <a:pPr marL="285840" indent="-285480">
              <a:lnSpc>
                <a:spcPct val="100000"/>
              </a:lnSpc>
              <a:buClr>
                <a:srgbClr val="44546A"/>
              </a:buClr>
              <a:buFont typeface="Arial"/>
              <a:buChar char="•"/>
            </a:pPr>
            <a:r>
              <a:rPr lang="en-US" sz="1600" spc="-1" dirty="0" err="1">
                <a:solidFill>
                  <a:srgbClr val="44546A"/>
                </a:solidFill>
              </a:rPr>
              <a:t>Tilstrebe</a:t>
            </a:r>
            <a:r>
              <a:rPr lang="en-US" sz="1600" spc="-1" dirty="0">
                <a:solidFill>
                  <a:srgbClr val="44546A"/>
                </a:solidFill>
              </a:rPr>
              <a:t> </a:t>
            </a:r>
            <a:r>
              <a:rPr lang="en-US" sz="1600" spc="-1" dirty="0" err="1">
                <a:solidFill>
                  <a:srgbClr val="44546A"/>
                </a:solidFill>
              </a:rPr>
              <a:t>harmoniserte</a:t>
            </a:r>
            <a:r>
              <a:rPr lang="en-US" sz="1600" spc="-1" dirty="0">
                <a:solidFill>
                  <a:srgbClr val="44546A"/>
                </a:solidFill>
              </a:rPr>
              <a:t> </a:t>
            </a:r>
            <a:r>
              <a:rPr lang="en-US" sz="1600" spc="-1" dirty="0" err="1">
                <a:solidFill>
                  <a:srgbClr val="44546A"/>
                </a:solidFill>
              </a:rPr>
              <a:t>søks</a:t>
            </a:r>
            <a:r>
              <a:rPr lang="en-US" sz="1600" spc="-1" dirty="0">
                <a:solidFill>
                  <a:srgbClr val="44546A"/>
                </a:solidFill>
              </a:rPr>
              <a:t>- </a:t>
            </a:r>
            <a:r>
              <a:rPr lang="en-US" sz="1600" spc="-1" dirty="0" err="1">
                <a:solidFill>
                  <a:srgbClr val="44546A"/>
                </a:solidFill>
              </a:rPr>
              <a:t>og</a:t>
            </a:r>
            <a:r>
              <a:rPr lang="en-US" sz="1600" spc="-1" dirty="0">
                <a:solidFill>
                  <a:srgbClr val="44546A"/>
                </a:solidFill>
              </a:rPr>
              <a:t> </a:t>
            </a:r>
            <a:r>
              <a:rPr lang="en-US" sz="1600" spc="-1" dirty="0" err="1">
                <a:solidFill>
                  <a:srgbClr val="44546A"/>
                </a:solidFill>
              </a:rPr>
              <a:t>bruksmetadata</a:t>
            </a:r>
            <a:r>
              <a:rPr lang="en-US" sz="1600" spc="-1" dirty="0">
                <a:solidFill>
                  <a:srgbClr val="44546A"/>
                </a:solidFill>
              </a:rPr>
              <a:t>, </a:t>
            </a:r>
            <a:r>
              <a:rPr lang="en-US" sz="1600" spc="-1" dirty="0" err="1">
                <a:solidFill>
                  <a:srgbClr val="44546A"/>
                </a:solidFill>
              </a:rPr>
              <a:t>samt</a:t>
            </a:r>
            <a:r>
              <a:rPr lang="en-US" sz="1600" spc="-1" dirty="0">
                <a:solidFill>
                  <a:srgbClr val="44546A"/>
                </a:solidFill>
              </a:rPr>
              <a:t> </a:t>
            </a:r>
            <a:r>
              <a:rPr lang="en-US" sz="1600" spc="-1" dirty="0" err="1">
                <a:solidFill>
                  <a:srgbClr val="44546A"/>
                </a:solidFill>
              </a:rPr>
              <a:t>felles</a:t>
            </a:r>
            <a:r>
              <a:rPr lang="en-US" sz="1600" spc="-1" dirty="0">
                <a:solidFill>
                  <a:srgbClr val="44546A"/>
                </a:solidFill>
              </a:rPr>
              <a:t> </a:t>
            </a:r>
            <a:r>
              <a:rPr lang="en-US" sz="1600" spc="-1" dirty="0" err="1">
                <a:solidFill>
                  <a:srgbClr val="44546A"/>
                </a:solidFill>
              </a:rPr>
              <a:t>datastrukturer</a:t>
            </a:r>
            <a:r>
              <a:rPr lang="en-US" sz="1600" spc="-1" dirty="0">
                <a:solidFill>
                  <a:srgbClr val="44546A"/>
                </a:solidFill>
              </a:rPr>
              <a:t> for </a:t>
            </a:r>
            <a:r>
              <a:rPr lang="en-US" sz="1600" spc="-1" dirty="0" err="1">
                <a:solidFill>
                  <a:srgbClr val="44546A"/>
                </a:solidFill>
              </a:rPr>
              <a:t>utveksling</a:t>
            </a:r>
            <a:r>
              <a:rPr lang="en-US" sz="1600" spc="-1" dirty="0">
                <a:solidFill>
                  <a:srgbClr val="44546A"/>
                </a:solidFill>
              </a:rPr>
              <a:t> </a:t>
            </a:r>
            <a:r>
              <a:rPr lang="en-US" sz="1600" spc="-1" dirty="0" err="1">
                <a:solidFill>
                  <a:srgbClr val="44546A"/>
                </a:solidFill>
              </a:rPr>
              <a:t>av</a:t>
            </a:r>
            <a:r>
              <a:rPr lang="en-US" sz="1600" spc="-1" dirty="0">
                <a:solidFill>
                  <a:srgbClr val="44546A"/>
                </a:solidFill>
              </a:rPr>
              <a:t> data. </a:t>
            </a:r>
            <a:endParaRPr lang="en-US" sz="1600" spc="-1" dirty="0">
              <a:latin typeface="Arial"/>
            </a:endParaRPr>
          </a:p>
          <a:p>
            <a:pPr marL="285840" indent="-285480">
              <a:lnSpc>
                <a:spcPct val="100000"/>
              </a:lnSpc>
              <a:buClr>
                <a:srgbClr val="44546A"/>
              </a:buClr>
              <a:buFont typeface="Arial"/>
              <a:buChar char="•"/>
            </a:pPr>
            <a:r>
              <a:rPr lang="en-US" sz="1600" spc="-1" dirty="0" err="1">
                <a:solidFill>
                  <a:srgbClr val="44546A"/>
                </a:solidFill>
              </a:rPr>
              <a:t>Etablere</a:t>
            </a:r>
            <a:r>
              <a:rPr lang="en-US" sz="1600" spc="-1" dirty="0">
                <a:solidFill>
                  <a:srgbClr val="44546A"/>
                </a:solidFill>
              </a:rPr>
              <a:t> et metadata-</a:t>
            </a:r>
            <a:r>
              <a:rPr lang="en-US" sz="1600" spc="-1" dirty="0" err="1">
                <a:solidFill>
                  <a:srgbClr val="44546A"/>
                </a:solidFill>
              </a:rPr>
              <a:t>styrt</a:t>
            </a:r>
            <a:r>
              <a:rPr lang="en-US" sz="1600" spc="-1" dirty="0">
                <a:solidFill>
                  <a:srgbClr val="44546A"/>
                </a:solidFill>
              </a:rPr>
              <a:t>, </a:t>
            </a:r>
            <a:r>
              <a:rPr lang="en-US" sz="1600" spc="-1" dirty="0" err="1">
                <a:solidFill>
                  <a:srgbClr val="44546A"/>
                </a:solidFill>
              </a:rPr>
              <a:t>distribuert</a:t>
            </a:r>
            <a:r>
              <a:rPr lang="en-US" sz="1600" spc="-1" dirty="0">
                <a:solidFill>
                  <a:srgbClr val="44546A"/>
                </a:solidFill>
              </a:rPr>
              <a:t>, </a:t>
            </a:r>
            <a:r>
              <a:rPr lang="en-US" sz="1600" spc="-1" dirty="0" err="1">
                <a:solidFill>
                  <a:srgbClr val="44546A"/>
                </a:solidFill>
              </a:rPr>
              <a:t>virtuelt</a:t>
            </a:r>
            <a:r>
              <a:rPr lang="en-US" sz="1600" spc="-1" dirty="0">
                <a:solidFill>
                  <a:srgbClr val="44546A"/>
                </a:solidFill>
              </a:rPr>
              <a:t> </a:t>
            </a:r>
            <a:r>
              <a:rPr lang="en-US" sz="1600" spc="-1" dirty="0" err="1">
                <a:solidFill>
                  <a:srgbClr val="44546A"/>
                </a:solidFill>
              </a:rPr>
              <a:t>datasenter</a:t>
            </a:r>
            <a:r>
              <a:rPr lang="en-US" sz="1600" spc="-1" dirty="0">
                <a:solidFill>
                  <a:srgbClr val="44546A"/>
                </a:solidFill>
              </a:rPr>
              <a:t> </a:t>
            </a:r>
            <a:r>
              <a:rPr lang="en-US" sz="1600" spc="-1" dirty="0" err="1">
                <a:solidFill>
                  <a:srgbClr val="44546A"/>
                </a:solidFill>
              </a:rPr>
              <a:t>som</a:t>
            </a:r>
            <a:r>
              <a:rPr lang="en-US" sz="1600" spc="-1" dirty="0">
                <a:solidFill>
                  <a:srgbClr val="44546A"/>
                </a:solidFill>
              </a:rPr>
              <a:t> </a:t>
            </a:r>
            <a:r>
              <a:rPr lang="en-US" sz="1600" spc="-1" dirty="0" err="1">
                <a:solidFill>
                  <a:srgbClr val="44546A"/>
                </a:solidFill>
              </a:rPr>
              <a:t>bygger</a:t>
            </a:r>
            <a:r>
              <a:rPr lang="en-US" sz="1600" spc="-1" dirty="0">
                <a:solidFill>
                  <a:srgbClr val="44546A"/>
                </a:solidFill>
              </a:rPr>
              <a:t> </a:t>
            </a:r>
            <a:r>
              <a:rPr lang="en-US" sz="1600" spc="-1" dirty="0" err="1">
                <a:solidFill>
                  <a:srgbClr val="44546A"/>
                </a:solidFill>
              </a:rPr>
              <a:t>på</a:t>
            </a:r>
            <a:r>
              <a:rPr lang="en-US" sz="1600" spc="-1" dirty="0">
                <a:solidFill>
                  <a:srgbClr val="44546A"/>
                </a:solidFill>
              </a:rPr>
              <a:t> </a:t>
            </a:r>
            <a:r>
              <a:rPr lang="en-US" sz="1600" spc="-1" dirty="0" err="1">
                <a:solidFill>
                  <a:srgbClr val="44546A"/>
                </a:solidFill>
              </a:rPr>
              <a:t>eksisterende</a:t>
            </a:r>
            <a:r>
              <a:rPr lang="en-US" sz="1600" spc="-1" dirty="0">
                <a:solidFill>
                  <a:srgbClr val="44546A"/>
                </a:solidFill>
              </a:rPr>
              <a:t> </a:t>
            </a:r>
            <a:r>
              <a:rPr lang="en-US" sz="1600" spc="-1" dirty="0" err="1">
                <a:solidFill>
                  <a:srgbClr val="44546A"/>
                </a:solidFill>
              </a:rPr>
              <a:t>strukturer</a:t>
            </a:r>
            <a:r>
              <a:rPr lang="en-US" sz="1600" spc="-1" dirty="0">
                <a:solidFill>
                  <a:srgbClr val="44546A"/>
                </a:solidFill>
              </a:rPr>
              <a:t> hos den </a:t>
            </a:r>
            <a:r>
              <a:rPr lang="en-US" sz="1600" spc="-1" dirty="0" err="1">
                <a:solidFill>
                  <a:srgbClr val="44546A"/>
                </a:solidFill>
              </a:rPr>
              <a:t>enkelte</a:t>
            </a:r>
            <a:r>
              <a:rPr lang="en-US" sz="1600" spc="-1" dirty="0">
                <a:solidFill>
                  <a:srgbClr val="44546A"/>
                </a:solidFill>
              </a:rPr>
              <a:t> </a:t>
            </a:r>
            <a:r>
              <a:rPr lang="en-US" sz="1600" spc="-1" dirty="0" err="1">
                <a:solidFill>
                  <a:srgbClr val="44546A"/>
                </a:solidFill>
              </a:rPr>
              <a:t>dataforvalteren</a:t>
            </a:r>
            <a:r>
              <a:rPr lang="en-US" sz="1600" spc="-1" dirty="0">
                <a:solidFill>
                  <a:srgbClr val="44546A"/>
                </a:solidFill>
              </a:rPr>
              <a:t>. </a:t>
            </a:r>
            <a:endParaRPr lang="en-US" sz="1600" spc="-1" dirty="0">
              <a:latin typeface="Arial"/>
            </a:endParaRPr>
          </a:p>
          <a:p>
            <a:pPr>
              <a:lnSpc>
                <a:spcPct val="100000"/>
              </a:lnSpc>
            </a:pPr>
            <a:endParaRPr lang="en-US" sz="1600" spc="-1" dirty="0">
              <a:latin typeface="Arial"/>
            </a:endParaRPr>
          </a:p>
          <a:p>
            <a:pPr>
              <a:lnSpc>
                <a:spcPct val="100000"/>
              </a:lnSpc>
            </a:pPr>
            <a:r>
              <a:rPr lang="en-US" sz="1600" b="1" spc="-1" dirty="0" err="1">
                <a:solidFill>
                  <a:srgbClr val="2E75B6"/>
                </a:solidFill>
              </a:rPr>
              <a:t>Gjennomføring</a:t>
            </a:r>
            <a:r>
              <a:rPr lang="en-US" sz="1600" b="1" spc="-1" dirty="0">
                <a:solidFill>
                  <a:srgbClr val="2E75B6"/>
                </a:solidFill>
              </a:rPr>
              <a:t>: 2019-2022 </a:t>
            </a:r>
            <a:endParaRPr lang="en-US" sz="1600" spc="-1" dirty="0">
              <a:latin typeface="Arial"/>
            </a:endParaRPr>
          </a:p>
          <a:p>
            <a:pPr>
              <a:lnSpc>
                <a:spcPct val="100000"/>
              </a:lnSpc>
            </a:pPr>
            <a:r>
              <a:rPr lang="en-US" sz="1600" b="1" spc="-1" dirty="0" err="1">
                <a:solidFill>
                  <a:srgbClr val="2E75B6"/>
                </a:solidFill>
              </a:rPr>
              <a:t>Ansvarlig</a:t>
            </a:r>
            <a:r>
              <a:rPr lang="en-US" sz="1600" b="1" spc="-1" dirty="0">
                <a:solidFill>
                  <a:srgbClr val="2E75B6"/>
                </a:solidFill>
              </a:rPr>
              <a:t>: </a:t>
            </a:r>
            <a:r>
              <a:rPr lang="en-US" sz="1600" b="1" spc="-1" dirty="0" err="1">
                <a:solidFill>
                  <a:srgbClr val="2E75B6"/>
                </a:solidFill>
              </a:rPr>
              <a:t>Meteorologisk</a:t>
            </a:r>
            <a:r>
              <a:rPr lang="en-US" sz="1600" b="1" spc="-1" dirty="0">
                <a:solidFill>
                  <a:srgbClr val="2E75B6"/>
                </a:solidFill>
              </a:rPr>
              <a:t> </a:t>
            </a:r>
            <a:r>
              <a:rPr lang="en-US" sz="1600" b="1" spc="-1" dirty="0" err="1">
                <a:solidFill>
                  <a:srgbClr val="2E75B6"/>
                </a:solidFill>
              </a:rPr>
              <a:t>institutt</a:t>
            </a:r>
            <a:endParaRPr lang="en-US" sz="1600" spc="-1" dirty="0">
              <a:latin typeface="Arial"/>
            </a:endParaRPr>
          </a:p>
          <a:p>
            <a:pPr>
              <a:lnSpc>
                <a:spcPct val="100000"/>
              </a:lnSpc>
            </a:pPr>
            <a:r>
              <a:rPr lang="en-US" sz="1600" b="1" spc="-1" dirty="0" err="1">
                <a:solidFill>
                  <a:srgbClr val="2E75B6"/>
                </a:solidFill>
              </a:rPr>
              <a:t>Medvirkende</a:t>
            </a:r>
            <a:r>
              <a:rPr lang="en-US" sz="1600" b="1" spc="-1" dirty="0">
                <a:solidFill>
                  <a:srgbClr val="2E75B6"/>
                </a:solidFill>
              </a:rPr>
              <a:t>: </a:t>
            </a:r>
            <a:r>
              <a:rPr lang="en-US" sz="1600" b="1" spc="-1" dirty="0" err="1">
                <a:solidFill>
                  <a:srgbClr val="2E75B6"/>
                </a:solidFill>
              </a:rPr>
              <a:t>Miljødirektoratet</a:t>
            </a:r>
            <a:r>
              <a:rPr lang="en-US" sz="1600" b="1" spc="-1" dirty="0">
                <a:solidFill>
                  <a:srgbClr val="2E75B6"/>
                </a:solidFill>
              </a:rPr>
              <a:t>, </a:t>
            </a:r>
            <a:r>
              <a:rPr lang="en-US" sz="1600" b="1" spc="-1" dirty="0" err="1">
                <a:solidFill>
                  <a:srgbClr val="2E75B6"/>
                </a:solidFill>
              </a:rPr>
              <a:t>Kartverket</a:t>
            </a:r>
            <a:r>
              <a:rPr lang="en-US" sz="1600" b="1" spc="-1" dirty="0">
                <a:solidFill>
                  <a:srgbClr val="2E75B6"/>
                </a:solidFill>
              </a:rPr>
              <a:t> </a:t>
            </a:r>
            <a:r>
              <a:rPr lang="en-US" sz="1600" b="1" spc="-1" dirty="0" err="1">
                <a:solidFill>
                  <a:srgbClr val="2E75B6"/>
                </a:solidFill>
              </a:rPr>
              <a:t>m.fl</a:t>
            </a:r>
            <a:r>
              <a:rPr lang="en-US" sz="1600" b="1" spc="-1" dirty="0">
                <a:solidFill>
                  <a:srgbClr val="2E75B6"/>
                </a:solidFill>
              </a:rPr>
              <a:t>.</a:t>
            </a:r>
            <a:endParaRPr lang="en-US" sz="1600" spc="-1" dirty="0">
              <a:latin typeface="Arial"/>
            </a:endParaRPr>
          </a:p>
          <a:p>
            <a:pPr>
              <a:lnSpc>
                <a:spcPct val="100000"/>
              </a:lnSpc>
            </a:pPr>
            <a:r>
              <a:rPr lang="en-US" sz="1600" b="1" spc="-1" dirty="0" err="1">
                <a:solidFill>
                  <a:srgbClr val="2E75B6"/>
                </a:solidFill>
              </a:rPr>
              <a:t>Delmål</a:t>
            </a:r>
            <a:r>
              <a:rPr lang="en-US" sz="1600" b="1" spc="-1" dirty="0">
                <a:solidFill>
                  <a:srgbClr val="2E75B6"/>
                </a:solidFill>
              </a:rPr>
              <a:t>: 2.4, 2.5, 2.7, 2.3, 2.2, 1.1, 1.2, 3.1, 3.2, 3.4</a:t>
            </a:r>
            <a:endParaRPr lang="en-US" sz="1600" spc="-1" dirty="0">
              <a:latin typeface="Arial"/>
            </a:endParaRPr>
          </a:p>
        </p:txBody>
      </p:sp>
      <p:sp>
        <p:nvSpPr>
          <p:cNvPr id="9" name="Pil ned 8" descr="Pil" title="Pil"/>
          <p:cNvSpPr/>
          <p:nvPr/>
        </p:nvSpPr>
        <p:spPr>
          <a:xfrm>
            <a:off x="9855199" y="539125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7291094" y="538593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8553813" y="5391257"/>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20</a:t>
            </a:r>
            <a:endParaRPr lang="nb-NO" dirty="0"/>
          </a:p>
        </p:txBody>
      </p:sp>
    </p:spTree>
    <p:extLst>
      <p:ext uri="{BB962C8B-B14F-4D97-AF65-F5344CB8AC3E}">
        <p14:creationId xmlns:p14="http://schemas.microsoft.com/office/powerpoint/2010/main" val="3285049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1858" y="5656732"/>
            <a:ext cx="5227584" cy="496360"/>
          </a:xfrm>
          <a:prstGeom prst="rect">
            <a:avLst/>
          </a:prstGeom>
        </p:spPr>
      </p:pic>
      <p:sp>
        <p:nvSpPr>
          <p:cNvPr id="4" name="TekstSylinder 3">
            <a:extLst>
              <a:ext uri="{FF2B5EF4-FFF2-40B4-BE49-F238E27FC236}">
                <a16:creationId xmlns:a16="http://schemas.microsoft.com/office/drawing/2014/main" id="{BDBD39F9-7DE3-494E-8C6B-A613B9F81613}"/>
              </a:ext>
            </a:extLst>
          </p:cNvPr>
          <p:cNvSpPr txBox="1"/>
          <p:nvPr/>
        </p:nvSpPr>
        <p:spPr>
          <a:xfrm>
            <a:off x="914981" y="553453"/>
            <a:ext cx="6738652" cy="5847755"/>
          </a:xfrm>
          <a:prstGeom prst="rect">
            <a:avLst/>
          </a:prstGeom>
          <a:noFill/>
        </p:spPr>
        <p:txBody>
          <a:bodyPr wrap="square" rtlCol="0">
            <a:spAutoFit/>
          </a:bodyPr>
          <a:lstStyle/>
          <a:p>
            <a:r>
              <a:rPr lang="nb-NO" b="1" dirty="0">
                <a:solidFill>
                  <a:srgbClr val="5B9BD5">
                    <a:lumMod val="75000"/>
                  </a:srgbClr>
                </a:solidFill>
              </a:rPr>
              <a:t>TILTAK 21: </a:t>
            </a:r>
            <a:endParaRPr lang="nb-NO" dirty="0">
              <a:solidFill>
                <a:srgbClr val="5B9BD5">
                  <a:lumMod val="75000"/>
                </a:srgbClr>
              </a:solidFill>
            </a:endParaRPr>
          </a:p>
          <a:p>
            <a:r>
              <a:rPr lang="nb-NO" b="1" dirty="0">
                <a:solidFill>
                  <a:srgbClr val="44546A"/>
                </a:solidFill>
              </a:rPr>
              <a:t>ETABLERE EN FELLESLØSNING FOR LAGRING OG </a:t>
            </a:r>
            <a:br>
              <a:rPr lang="nb-NO" b="1" dirty="0">
                <a:solidFill>
                  <a:srgbClr val="44546A"/>
                </a:solidFill>
              </a:rPr>
            </a:br>
            <a:r>
              <a:rPr lang="nb-NO" b="1" dirty="0">
                <a:solidFill>
                  <a:srgbClr val="44546A"/>
                </a:solidFill>
              </a:rPr>
              <a:t>FORVALTNING AV DETALJERT GRUNNKART (FKB)</a:t>
            </a:r>
          </a:p>
          <a:p>
            <a:endParaRPr lang="nb-NO" sz="1600" dirty="0">
              <a:solidFill>
                <a:srgbClr val="44546A"/>
              </a:solidFill>
            </a:endParaRPr>
          </a:p>
          <a:p>
            <a:r>
              <a:rPr lang="nb-NO" sz="1600" dirty="0">
                <a:solidFill>
                  <a:srgbClr val="44546A"/>
                </a:solidFill>
              </a:rPr>
              <a:t>Robuste og brukervennlige fellesløsninger sikrer en samordnet forvaltning av viktige data, i et livsløpsperspektiv. </a:t>
            </a:r>
          </a:p>
          <a:p>
            <a:endParaRPr lang="nb-NO" sz="1600" dirty="0">
              <a:solidFill>
                <a:srgbClr val="44546A"/>
              </a:solidFill>
            </a:endParaRPr>
          </a:p>
          <a:p>
            <a:pPr marL="285750" indent="-285750">
              <a:buFont typeface="Arial" panose="020B0604020202020204" pitchFamily="34" charset="0"/>
              <a:buChar char="•"/>
            </a:pPr>
            <a:r>
              <a:rPr lang="nb-NO" sz="1600" dirty="0">
                <a:solidFill>
                  <a:srgbClr val="44546A"/>
                </a:solidFill>
              </a:rPr>
              <a:t>Ferdigstille en nasjonal løsning for forvaltning av felles kartdatabase - som omfatter de mest detaljerte karttema og fagdata – og som kommunene og staten samarbeider om å investere i. </a:t>
            </a:r>
          </a:p>
          <a:p>
            <a:pPr marL="285750" indent="-285750">
              <a:buFont typeface="Arial" panose="020B0604020202020204" pitchFamily="34" charset="0"/>
              <a:buChar char="•"/>
            </a:pPr>
            <a:r>
              <a:rPr lang="nb-NO" sz="1600" dirty="0">
                <a:solidFill>
                  <a:srgbClr val="44546A"/>
                </a:solidFill>
              </a:rPr>
              <a:t>Sikre at den felles forvaltningsløsningen bidrar til å effektivisere og heve kvaliteten på viktige prosesser i samfunnet.</a:t>
            </a:r>
          </a:p>
          <a:p>
            <a:pPr marL="285750" indent="-285750">
              <a:buFont typeface="Arial" panose="020B0604020202020204" pitchFamily="34" charset="0"/>
              <a:buChar char="•"/>
            </a:pPr>
            <a:r>
              <a:rPr lang="nb-NO" sz="1600" dirty="0">
                <a:solidFill>
                  <a:srgbClr val="44546A"/>
                </a:solidFill>
              </a:rPr>
              <a:t>Ivareta behovet for at kommunene også kan være originaldata-ansvarlige.</a:t>
            </a:r>
          </a:p>
          <a:p>
            <a:pPr marL="285750" indent="-285750">
              <a:buFont typeface="Arial" panose="020B0604020202020204" pitchFamily="34" charset="0"/>
              <a:buChar char="•"/>
            </a:pPr>
            <a:r>
              <a:rPr lang="nb-NO" sz="1600" dirty="0">
                <a:solidFill>
                  <a:srgbClr val="44546A"/>
                </a:solidFill>
              </a:rPr>
              <a:t>Sikre plattformuavhengighet og tilstrebe at kommuner tar i bruk løsningen. </a:t>
            </a:r>
          </a:p>
          <a:p>
            <a:pPr marL="285750" indent="-285750">
              <a:buFont typeface="Arial" panose="020B0604020202020204" pitchFamily="34" charset="0"/>
              <a:buChar char="•"/>
            </a:pPr>
            <a:r>
              <a:rPr lang="nb-NO" sz="1600" dirty="0">
                <a:solidFill>
                  <a:srgbClr val="44546A"/>
                </a:solidFill>
              </a:rPr>
              <a:t>Evaluere konseptet og spesifisere en ny og fremtidsrettet løsning som også håndterer 3D-data, basert på brukerbehov og erfaringene fra den første fasen.</a:t>
            </a:r>
          </a:p>
          <a:p>
            <a:endParaRPr lang="nb-NO" sz="1600" dirty="0">
              <a:solidFill>
                <a:srgbClr val="44546A"/>
              </a:solidFill>
            </a:endParaRPr>
          </a:p>
          <a:p>
            <a:endParaRPr lang="nb-NO" sz="1600" dirty="0">
              <a:solidFill>
                <a:srgbClr val="44546A"/>
              </a:solidFill>
            </a:endParaRPr>
          </a:p>
          <a:p>
            <a:r>
              <a:rPr lang="nb-NO" sz="1600" b="1" dirty="0">
                <a:solidFill>
                  <a:srgbClr val="5B9BD5">
                    <a:lumMod val="75000"/>
                  </a:srgbClr>
                </a:solidFill>
              </a:rPr>
              <a:t>Gjennomføring: 2018 - </a:t>
            </a:r>
            <a:r>
              <a:rPr lang="nb-NO" sz="1600" b="1" dirty="0" smtClean="0">
                <a:solidFill>
                  <a:srgbClr val="5B9BD5">
                    <a:lumMod val="75000"/>
                  </a:srgbClr>
                </a:solidFill>
              </a:rPr>
              <a:t>2020</a:t>
            </a:r>
            <a:endParaRPr lang="nb-NO" sz="1600" b="1" dirty="0">
              <a:solidFill>
                <a:srgbClr val="5B9BD5">
                  <a:lumMod val="75000"/>
                </a:srgbClr>
              </a:solidFill>
            </a:endParaRPr>
          </a:p>
          <a:p>
            <a:r>
              <a:rPr lang="nb-NO" sz="1600" b="1" dirty="0">
                <a:solidFill>
                  <a:srgbClr val="5B9BD5">
                    <a:lumMod val="75000"/>
                  </a:srgbClr>
                </a:solidFill>
              </a:rPr>
              <a:t>Ansvarlig: Kartverket</a:t>
            </a:r>
            <a:br>
              <a:rPr lang="nb-NO" sz="1600" b="1" dirty="0">
                <a:solidFill>
                  <a:srgbClr val="5B9BD5">
                    <a:lumMod val="75000"/>
                  </a:srgbClr>
                </a:solidFill>
              </a:rPr>
            </a:br>
            <a:r>
              <a:rPr lang="nb-NO" sz="1600" b="1" dirty="0">
                <a:solidFill>
                  <a:srgbClr val="5B9BD5">
                    <a:lumMod val="75000"/>
                  </a:srgbClr>
                </a:solidFill>
              </a:rPr>
              <a:t>Medvirkende: Kommuner, Geovekst, privat sektor</a:t>
            </a:r>
          </a:p>
          <a:p>
            <a:r>
              <a:rPr lang="nb-NO" sz="1600" b="1" dirty="0">
                <a:solidFill>
                  <a:srgbClr val="5B9BD5">
                    <a:lumMod val="75000"/>
                  </a:srgbClr>
                </a:solidFill>
              </a:rPr>
              <a:t>Delmål: 2.2</a:t>
            </a:r>
          </a:p>
        </p:txBody>
      </p:sp>
      <p:pic>
        <p:nvPicPr>
          <p:cNvPr id="5" name="Bilde 4" descr="planlegger øsnker ferske data" title="Faksimile - avi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4021" y="1486019"/>
            <a:ext cx="3114264" cy="2896200"/>
          </a:xfrm>
          <a:prstGeom prst="rect">
            <a:avLst/>
          </a:prstGeom>
          <a:ln>
            <a:noFill/>
          </a:ln>
          <a:effectLst>
            <a:outerShdw blurRad="292100" dist="139700" dir="2700000" algn="tl" rotWithShape="0">
              <a:srgbClr val="333333">
                <a:alpha val="65000"/>
              </a:srgbClr>
            </a:outerShdw>
          </a:effectLst>
        </p:spPr>
      </p:pic>
      <p:sp>
        <p:nvSpPr>
          <p:cNvPr id="8" name="Pil ned 7" descr="Pil" title="Pil"/>
          <p:cNvSpPr/>
          <p:nvPr/>
        </p:nvSpPr>
        <p:spPr>
          <a:xfrm>
            <a:off x="9855199"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 name="Pil ned 8" descr="Pil" title="Pil"/>
          <p:cNvSpPr/>
          <p:nvPr/>
        </p:nvSpPr>
        <p:spPr>
          <a:xfrm>
            <a:off x="7291094"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 name="Tittel 5" hidden="1"/>
          <p:cNvSpPr>
            <a:spLocks noGrp="1"/>
          </p:cNvSpPr>
          <p:nvPr>
            <p:ph type="title" idx="4294967295"/>
          </p:nvPr>
        </p:nvSpPr>
        <p:spPr/>
        <p:txBody>
          <a:bodyPr/>
          <a:lstStyle/>
          <a:p>
            <a:r>
              <a:rPr lang="nb-NO" dirty="0" smtClean="0"/>
              <a:t>Tiltak 21</a:t>
            </a:r>
            <a:endParaRPr lang="nb-NO" dirty="0"/>
          </a:p>
        </p:txBody>
      </p:sp>
    </p:spTree>
    <p:extLst>
      <p:ext uri="{BB962C8B-B14F-4D97-AF65-F5344CB8AC3E}">
        <p14:creationId xmlns:p14="http://schemas.microsoft.com/office/powerpoint/2010/main" val="1940637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ernativ prosess 1"/>
          <p:cNvSpPr/>
          <p:nvPr/>
        </p:nvSpPr>
        <p:spPr>
          <a:xfrm>
            <a:off x="575133" y="508609"/>
            <a:ext cx="10652369" cy="6221046"/>
          </a:xfrm>
          <a:prstGeom prst="flowChartAlternate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1" dirty="0">
                <a:solidFill>
                  <a:srgbClr val="5B9BD5">
                    <a:lumMod val="75000"/>
                  </a:srgbClr>
                </a:solidFill>
              </a:rPr>
              <a:t>TILTAK 23: </a:t>
            </a:r>
            <a:endParaRPr lang="nb-NO" dirty="0">
              <a:solidFill>
                <a:srgbClr val="5B9BD5">
                  <a:lumMod val="75000"/>
                </a:srgbClr>
              </a:solidFill>
            </a:endParaRPr>
          </a:p>
          <a:p>
            <a:r>
              <a:rPr lang="nb-NO" b="1" dirty="0">
                <a:solidFill>
                  <a:srgbClr val="44546A"/>
                </a:solidFill>
              </a:rPr>
              <a:t>POSISJONSTJENESTER OG TILHØRENDE GEODETISK INFRASTRUKTUR</a:t>
            </a:r>
          </a:p>
          <a:p>
            <a:endParaRPr lang="nb-NO" b="1" dirty="0">
              <a:solidFill>
                <a:srgbClr val="44546A"/>
              </a:solidFill>
            </a:endParaRPr>
          </a:p>
          <a:p>
            <a:r>
              <a:rPr lang="nb-NO" sz="1600" dirty="0">
                <a:solidFill>
                  <a:srgbClr val="44546A"/>
                </a:solidFill>
              </a:rPr>
              <a:t>Posisjonstjenester blir stadig viktigere for utnyttelse av geografisk informasjon i samfunnet. Samsvar med høy grad av nøyaktighet mellom posisjonstjenester og de enkelte datasett blir viktigere med tiden. Den videre utviklingen innenfor posisjonstjenester vil avsløre at dagens statiske referanseramme (Euref89) ikke er i stand til å gi den nødvendige kvaliteten som trengs for å understøtte fremtidig bruk. En global oppdatert referanseramme kan være mer egnet. Det er behov for kontinuerlig forbedring og vedlikehold av den bakenforliggende geodetiske referansesystemet for å understøtte fremtidige anvendelser.</a:t>
            </a:r>
            <a:endParaRPr lang="nb-NO" sz="1100" dirty="0">
              <a:solidFill>
                <a:srgbClr val="44546A"/>
              </a:solidFill>
            </a:endParaRPr>
          </a:p>
          <a:p>
            <a:endParaRPr lang="nb-NO" sz="1100" b="1" dirty="0">
              <a:solidFill>
                <a:srgbClr val="44546A"/>
              </a:solidFill>
            </a:endParaRPr>
          </a:p>
          <a:p>
            <a:pPr marL="285750" indent="-285750">
              <a:buFont typeface="Arial" panose="020B0604020202020204" pitchFamily="34" charset="0"/>
              <a:buChar char="•"/>
            </a:pPr>
            <a:r>
              <a:rPr lang="nb-NO" sz="1600" dirty="0">
                <a:solidFill>
                  <a:schemeClr val="tx2"/>
                </a:solidFill>
              </a:rPr>
              <a:t>Etablere en bred sammensatt arbeidsgruppe med deltakere fra hele geomatikk-Norge og </a:t>
            </a:r>
            <a:br>
              <a:rPr lang="nb-NO" sz="1600" dirty="0">
                <a:solidFill>
                  <a:schemeClr val="tx2"/>
                </a:solidFill>
              </a:rPr>
            </a:br>
            <a:r>
              <a:rPr lang="nb-NO" sz="1600" dirty="0">
                <a:solidFill>
                  <a:schemeClr val="tx2"/>
                </a:solidFill>
              </a:rPr>
              <a:t>fremtidens brukermiljøer av posisjonstjenester til utredningsarbeid</a:t>
            </a:r>
          </a:p>
          <a:p>
            <a:pPr marL="285750" indent="-285750">
              <a:buFont typeface="Arial" panose="020B0604020202020204" pitchFamily="34" charset="0"/>
              <a:buChar char="•"/>
            </a:pPr>
            <a:r>
              <a:rPr lang="nb-NO" sz="1600" dirty="0">
                <a:solidFill>
                  <a:schemeClr val="tx2"/>
                </a:solidFill>
              </a:rPr>
              <a:t>Innføringen vil kreve store omlegginger på alle områder av </a:t>
            </a:r>
            <a:r>
              <a:rPr lang="nb-NO" sz="1600" dirty="0" err="1">
                <a:solidFill>
                  <a:schemeClr val="tx2"/>
                </a:solidFill>
              </a:rPr>
              <a:t>geodataforvaltningen</a:t>
            </a:r>
            <a:r>
              <a:rPr lang="nb-NO" sz="1600" dirty="0">
                <a:solidFill>
                  <a:schemeClr val="tx2"/>
                </a:solidFill>
              </a:rPr>
              <a:t>, </a:t>
            </a:r>
            <a:br>
              <a:rPr lang="nb-NO" sz="1600" dirty="0">
                <a:solidFill>
                  <a:schemeClr val="tx2"/>
                </a:solidFill>
              </a:rPr>
            </a:br>
            <a:r>
              <a:rPr lang="nb-NO" sz="1600" dirty="0">
                <a:solidFill>
                  <a:schemeClr val="tx2"/>
                </a:solidFill>
              </a:rPr>
              <a:t>og det må derfor gjennomføres egne utredninger for hvert av trinnene:</a:t>
            </a:r>
          </a:p>
          <a:p>
            <a:pPr marL="742950" lvl="1" indent="-285750">
              <a:buFont typeface="Arial" panose="020B0604020202020204" pitchFamily="34" charset="0"/>
              <a:buChar char="•"/>
            </a:pPr>
            <a:r>
              <a:rPr lang="nb-NO" sz="1600" dirty="0">
                <a:solidFill>
                  <a:schemeClr val="tx2"/>
                </a:solidFill>
              </a:rPr>
              <a:t>Trinn 1: Innføring av en global geodetisk referanseramme som erstatning for Euref89.</a:t>
            </a:r>
          </a:p>
          <a:p>
            <a:pPr marL="742950" lvl="1" indent="-285750">
              <a:buFont typeface="Arial" panose="020B0604020202020204" pitchFamily="34" charset="0"/>
              <a:buChar char="•"/>
            </a:pPr>
            <a:r>
              <a:rPr lang="nb-NO" sz="1600" dirty="0">
                <a:solidFill>
                  <a:schemeClr val="tx2"/>
                </a:solidFill>
              </a:rPr>
              <a:t>Trinn 2: Gradvis overgang til jevnlig oppdatering av referanserammen for utvalgte datasett i infrastrukturen.</a:t>
            </a:r>
          </a:p>
          <a:p>
            <a:pPr marL="285750" indent="-285750">
              <a:buFont typeface="Arial" panose="020B0604020202020204" pitchFamily="34" charset="0"/>
              <a:buChar char="•"/>
            </a:pPr>
            <a:r>
              <a:rPr lang="nb-NO" dirty="0">
                <a:solidFill>
                  <a:srgbClr val="44546A"/>
                </a:solidFill>
              </a:rPr>
              <a:t>Aktivitetsplan vil bli utviklet på et senere tidspunkt </a:t>
            </a:r>
            <a:endParaRPr lang="nb-NO" b="1" dirty="0">
              <a:solidFill>
                <a:srgbClr val="5B9BD5">
                  <a:lumMod val="75000"/>
                </a:srgbClr>
              </a:solidFill>
            </a:endParaRPr>
          </a:p>
          <a:p>
            <a:endParaRPr lang="nb-NO" sz="1200" dirty="0">
              <a:solidFill>
                <a:schemeClr val="tx2"/>
              </a:solidFill>
            </a:endParaRPr>
          </a:p>
          <a:p>
            <a:r>
              <a:rPr lang="nb-NO" sz="1600" b="1" dirty="0">
                <a:solidFill>
                  <a:schemeClr val="accent1">
                    <a:lumMod val="75000"/>
                  </a:schemeClr>
                </a:solidFill>
              </a:rPr>
              <a:t>Gjennomføring: 2019- </a:t>
            </a:r>
          </a:p>
          <a:p>
            <a:r>
              <a:rPr lang="nb-NO" sz="1600" b="1" dirty="0">
                <a:solidFill>
                  <a:schemeClr val="accent1">
                    <a:lumMod val="75000"/>
                  </a:schemeClr>
                </a:solidFill>
              </a:rPr>
              <a:t>Ansvarlig: Kartverket</a:t>
            </a:r>
          </a:p>
          <a:p>
            <a:r>
              <a:rPr lang="nb-NO" sz="1600" b="1" dirty="0">
                <a:solidFill>
                  <a:schemeClr val="accent1">
                    <a:lumMod val="75000"/>
                  </a:schemeClr>
                </a:solidFill>
              </a:rPr>
              <a:t>Medvirkende: Statens vegvesen, Bane NOR, </a:t>
            </a:r>
            <a:br>
              <a:rPr lang="nb-NO" sz="1600" b="1" dirty="0">
                <a:solidFill>
                  <a:schemeClr val="accent1">
                    <a:lumMod val="75000"/>
                  </a:schemeClr>
                </a:solidFill>
              </a:rPr>
            </a:br>
            <a:r>
              <a:rPr lang="nb-NO" sz="1600" b="1" dirty="0">
                <a:solidFill>
                  <a:schemeClr val="accent1">
                    <a:lumMod val="75000"/>
                  </a:schemeClr>
                </a:solidFill>
              </a:rPr>
              <a:t>Avinor, ITS Norge, Storkommunegruppa, </a:t>
            </a:r>
            <a:br>
              <a:rPr lang="nb-NO" sz="1600" b="1" dirty="0">
                <a:solidFill>
                  <a:schemeClr val="accent1">
                    <a:lumMod val="75000"/>
                  </a:schemeClr>
                </a:solidFill>
              </a:rPr>
            </a:br>
            <a:r>
              <a:rPr lang="nb-NO" sz="1600" b="1" dirty="0">
                <a:solidFill>
                  <a:schemeClr val="accent1">
                    <a:lumMod val="75000"/>
                  </a:schemeClr>
                </a:solidFill>
              </a:rPr>
              <a:t>private tjenesteleverandører.</a:t>
            </a:r>
          </a:p>
          <a:p>
            <a:r>
              <a:rPr lang="nb-NO" sz="1600" b="1" dirty="0">
                <a:solidFill>
                  <a:srgbClr val="5B9BD5">
                    <a:lumMod val="75000"/>
                  </a:srgbClr>
                </a:solidFill>
              </a:rPr>
              <a:t>Delmål: 1.4</a:t>
            </a:r>
          </a:p>
          <a:p>
            <a:endParaRPr lang="nb-NO" b="1" dirty="0">
              <a:solidFill>
                <a:schemeClr val="accent1">
                  <a:lumMod val="75000"/>
                </a:schemeClr>
              </a:solidFill>
            </a:endParaRPr>
          </a:p>
        </p:txBody>
      </p:sp>
      <p:pic>
        <p:nvPicPr>
          <p:cNvPr id="3" name="Bilde 2" descr="Hva tiltaket berører"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094" y="5583419"/>
            <a:ext cx="5227584" cy="496360"/>
          </a:xfrm>
          <a:prstGeom prst="rect">
            <a:avLst/>
          </a:prstGeom>
        </p:spPr>
      </p:pic>
      <p:sp>
        <p:nvSpPr>
          <p:cNvPr id="6" name="Pil ned 5" descr="Pil" title="Pil"/>
          <p:cNvSpPr/>
          <p:nvPr/>
        </p:nvSpPr>
        <p:spPr>
          <a:xfrm>
            <a:off x="6069101" y="522143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il ned 6" descr="Pil" title="Pil"/>
          <p:cNvSpPr/>
          <p:nvPr/>
        </p:nvSpPr>
        <p:spPr>
          <a:xfrm>
            <a:off x="9855199" y="5221439"/>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Tittel 3" hidden="1"/>
          <p:cNvSpPr>
            <a:spLocks noGrp="1"/>
          </p:cNvSpPr>
          <p:nvPr>
            <p:ph type="title" idx="4294967295"/>
          </p:nvPr>
        </p:nvSpPr>
        <p:spPr/>
        <p:txBody>
          <a:bodyPr/>
          <a:lstStyle/>
          <a:p>
            <a:r>
              <a:rPr lang="nb-NO" dirty="0" smtClean="0"/>
              <a:t>Tiltak 23</a:t>
            </a:r>
            <a:endParaRPr lang="nb-NO" dirty="0"/>
          </a:p>
        </p:txBody>
      </p:sp>
    </p:spTree>
    <p:extLst>
      <p:ext uri="{BB962C8B-B14F-4D97-AF65-F5344CB8AC3E}">
        <p14:creationId xmlns:p14="http://schemas.microsoft.com/office/powerpoint/2010/main" val="4017208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7402118" cy="5693866"/>
          </a:xfrm>
          <a:prstGeom prst="rect">
            <a:avLst/>
          </a:prstGeom>
          <a:noFill/>
        </p:spPr>
        <p:txBody>
          <a:bodyPr wrap="square" rtlCol="0">
            <a:spAutoFit/>
          </a:bodyPr>
          <a:lstStyle/>
          <a:p>
            <a:r>
              <a:rPr lang="nb-NO" b="1" dirty="0">
                <a:solidFill>
                  <a:srgbClr val="5B9BD5">
                    <a:lumMod val="75000"/>
                  </a:srgbClr>
                </a:solidFill>
              </a:rPr>
              <a:t>TILTAK 29: </a:t>
            </a:r>
            <a:endParaRPr lang="nb-NO" dirty="0">
              <a:solidFill>
                <a:srgbClr val="5B9BD5">
                  <a:lumMod val="75000"/>
                </a:srgbClr>
              </a:solidFill>
            </a:endParaRPr>
          </a:p>
          <a:p>
            <a:r>
              <a:rPr lang="nb-NO" b="1" dirty="0">
                <a:solidFill>
                  <a:srgbClr val="44546A"/>
                </a:solidFill>
              </a:rPr>
              <a:t>UTVIDELSE AV NASJONAL REGISTER OVER LUFTFARTSHINDRE</a:t>
            </a:r>
            <a:endParaRPr lang="nb-NO" sz="1600" dirty="0">
              <a:solidFill>
                <a:srgbClr val="44546A"/>
              </a:solidFill>
            </a:endParaRPr>
          </a:p>
          <a:p>
            <a:endParaRPr lang="nb-NO" sz="1600" dirty="0">
              <a:solidFill>
                <a:srgbClr val="44546A"/>
              </a:solidFill>
            </a:endParaRPr>
          </a:p>
          <a:p>
            <a:r>
              <a:rPr lang="nb-NO" sz="1600" dirty="0">
                <a:solidFill>
                  <a:srgbClr val="44546A"/>
                </a:solidFill>
              </a:rPr>
              <a:t>Forskrift om rapportering, registrering og merking av luftfartshindre pålegger eier av luftfartshindre å rapportere til nasjonalt register over luftfartshindre (NRL). Geografiske data og tjenester fra NRL blir gjort tilgjengelig for brukere,  f.eks. Forsvaret, luftambulansene, Politiet mv.  </a:t>
            </a:r>
            <a:endParaRPr lang="nb-NO" sz="1200" dirty="0">
              <a:solidFill>
                <a:srgbClr val="44546A"/>
              </a:solidFill>
            </a:endParaRPr>
          </a:p>
          <a:p>
            <a:endParaRPr lang="nb-NO" sz="1200" dirty="0">
              <a:solidFill>
                <a:srgbClr val="44546A"/>
              </a:solidFill>
            </a:endParaRPr>
          </a:p>
          <a:p>
            <a:r>
              <a:rPr lang="nb-NO" sz="1600" dirty="0">
                <a:solidFill>
                  <a:srgbClr val="44546A"/>
                </a:solidFill>
              </a:rPr>
              <a:t>Luftfartstilsynet arbeider med regler som vil øke kravene til rapportering betraktelig, ved at de fleste kabler og ledninger i luft skal inn i registeret. I tillegg legges det opp til innskjerping av nøyaktighetskrav ved rapportering. Dette gir behov for utvikling av NRL.</a:t>
            </a:r>
            <a:endParaRPr lang="nb-NO" sz="1200" dirty="0">
              <a:solidFill>
                <a:srgbClr val="44546A"/>
              </a:solidFill>
            </a:endParaRPr>
          </a:p>
          <a:p>
            <a:endParaRPr lang="nb-NO" sz="1200" dirty="0">
              <a:solidFill>
                <a:srgbClr val="44546A"/>
              </a:solidFill>
            </a:endParaRPr>
          </a:p>
          <a:p>
            <a:r>
              <a:rPr lang="nb-NO" sz="1600" dirty="0">
                <a:solidFill>
                  <a:srgbClr val="44546A"/>
                </a:solidFill>
              </a:rPr>
              <a:t>Viktige oppgaver:</a:t>
            </a:r>
          </a:p>
          <a:p>
            <a:pPr marL="285750" indent="-285750">
              <a:buFont typeface="Arial" panose="020B0604020202020204" pitchFamily="34" charset="0"/>
              <a:buChar char="•"/>
            </a:pPr>
            <a:r>
              <a:rPr lang="nb-NO" sz="1600" dirty="0">
                <a:solidFill>
                  <a:srgbClr val="44546A"/>
                </a:solidFill>
              </a:rPr>
              <a:t>Etablere av tekniske løsninger som kan ta imot, lagre og videreformidle både vesentlig økte volumer og data som tilfredsstiller internasjonale krav.</a:t>
            </a:r>
          </a:p>
          <a:p>
            <a:pPr marL="285750" indent="-285750">
              <a:buFont typeface="Arial" panose="020B0604020202020204" pitchFamily="34" charset="0"/>
              <a:buChar char="•"/>
            </a:pPr>
            <a:r>
              <a:rPr lang="nb-NO" sz="1600" dirty="0">
                <a:solidFill>
                  <a:srgbClr val="44546A"/>
                </a:solidFill>
              </a:rPr>
              <a:t>Etablere opplegg for en mest mulig effektiv flyt av data fra anleggseiere, via Kartverket, til brukerne.</a:t>
            </a:r>
          </a:p>
          <a:p>
            <a:endParaRPr lang="nb-NO" sz="1600" b="1" dirty="0">
              <a:solidFill>
                <a:srgbClr val="5B9BD5">
                  <a:lumMod val="75000"/>
                </a:srgbClr>
              </a:solidFill>
            </a:endParaRPr>
          </a:p>
          <a:p>
            <a:r>
              <a:rPr lang="nb-NO" sz="1600" b="1" dirty="0">
                <a:solidFill>
                  <a:srgbClr val="5B9BD5">
                    <a:lumMod val="75000"/>
                  </a:srgbClr>
                </a:solidFill>
              </a:rPr>
              <a:t>Gjennomføring: 2019-2024</a:t>
            </a:r>
          </a:p>
          <a:p>
            <a:r>
              <a:rPr lang="nb-NO" sz="1600" b="1" dirty="0">
                <a:solidFill>
                  <a:srgbClr val="5B9BD5">
                    <a:lumMod val="75000"/>
                  </a:srgbClr>
                </a:solidFill>
              </a:rPr>
              <a:t>Ansvarlig: Kartverket</a:t>
            </a:r>
          </a:p>
          <a:p>
            <a:r>
              <a:rPr lang="nb-NO" sz="1600" b="1" dirty="0">
                <a:solidFill>
                  <a:srgbClr val="5B9BD5">
                    <a:lumMod val="75000"/>
                  </a:srgbClr>
                </a:solidFill>
              </a:rPr>
              <a:t>Medvirkende: Luftfartstilsynet, </a:t>
            </a:r>
            <a:r>
              <a:rPr lang="nb-NO" sz="1600" b="1" dirty="0" err="1">
                <a:solidFill>
                  <a:srgbClr val="5B9BD5">
                    <a:lumMod val="75000"/>
                  </a:srgbClr>
                </a:solidFill>
              </a:rPr>
              <a:t>Samferdselsdep</a:t>
            </a:r>
            <a:r>
              <a:rPr lang="nb-NO" sz="1600" b="1" dirty="0">
                <a:solidFill>
                  <a:srgbClr val="5B9BD5">
                    <a:lumMod val="75000"/>
                  </a:srgbClr>
                </a:solidFill>
              </a:rPr>
              <a:t>, KMD, </a:t>
            </a:r>
          </a:p>
          <a:p>
            <a:r>
              <a:rPr lang="nb-NO" sz="1600" b="1" dirty="0">
                <a:solidFill>
                  <a:srgbClr val="5B9BD5">
                    <a:lumMod val="75000"/>
                  </a:srgbClr>
                </a:solidFill>
              </a:rPr>
              <a:t>Eiere av luftfartshindre (anleggseiere), brukere</a:t>
            </a:r>
          </a:p>
          <a:p>
            <a:r>
              <a:rPr lang="nb-NO" sz="1600" b="1" dirty="0">
                <a:solidFill>
                  <a:srgbClr val="5B9BD5">
                    <a:lumMod val="75000"/>
                  </a:srgbClr>
                </a:solidFill>
              </a:rPr>
              <a:t>Delmål: 1.1, 1,2, 1.3, </a:t>
            </a:r>
          </a:p>
        </p:txBody>
      </p:sp>
      <p:pic>
        <p:nvPicPr>
          <p:cNvPr id="10" name="Bilde 9" descr="Helikopter og kraftlinje" title="Helikopter og kraftlinje"/>
          <p:cNvPicPr>
            <a:picLocks noChangeAspect="1"/>
          </p:cNvPicPr>
          <p:nvPr/>
        </p:nvPicPr>
        <p:blipFill>
          <a:blip r:embed="rId3"/>
          <a:stretch>
            <a:fillRect/>
          </a:stretch>
        </p:blipFill>
        <p:spPr>
          <a:xfrm>
            <a:off x="8818641" y="1485373"/>
            <a:ext cx="2320743" cy="3129365"/>
          </a:xfrm>
          <a:prstGeom prst="rect">
            <a:avLst/>
          </a:prstGeom>
          <a:ln>
            <a:noFill/>
          </a:ln>
          <a:effectLst>
            <a:outerShdw blurRad="292100" dist="139700" dir="2700000" algn="tl" rotWithShape="0">
              <a:srgbClr val="333333">
                <a:alpha val="65000"/>
              </a:srgbClr>
            </a:outerShdw>
          </a:effectLst>
        </p:spPr>
      </p:pic>
      <p:sp>
        <p:nvSpPr>
          <p:cNvPr id="9" name="Pil ned 8" descr="Pil" title="Pil"/>
          <p:cNvSpPr/>
          <p:nvPr/>
        </p:nvSpPr>
        <p:spPr>
          <a:xfrm>
            <a:off x="672224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7944233"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29</a:t>
            </a:r>
            <a:endParaRPr lang="nb-NO" dirty="0"/>
          </a:p>
        </p:txBody>
      </p:sp>
    </p:spTree>
    <p:extLst>
      <p:ext uri="{BB962C8B-B14F-4D97-AF65-F5344CB8AC3E}">
        <p14:creationId xmlns:p14="http://schemas.microsoft.com/office/powerpoint/2010/main" val="309728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vrundet rektangel 14"/>
          <p:cNvSpPr/>
          <p:nvPr/>
        </p:nvSpPr>
        <p:spPr>
          <a:xfrm>
            <a:off x="6443204" y="187644"/>
            <a:ext cx="2051436" cy="490042"/>
          </a:xfrm>
          <a:prstGeom prst="roundRect">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2000" b="1" i="0" u="none" strike="noStrike" kern="0" cap="none" spc="0" normalizeH="0" baseline="0" noProof="0" dirty="0" smtClean="0">
                <a:ln>
                  <a:noFill/>
                </a:ln>
                <a:effectLst/>
                <a:uLnTx/>
                <a:uFillTx/>
                <a:latin typeface="Calibri" panose="020F0502020204030204"/>
                <a:ea typeface="+mn-ea"/>
                <a:cs typeface="+mn-cs"/>
              </a:rPr>
              <a:t>Geodatastrategi</a:t>
            </a:r>
          </a:p>
        </p:txBody>
      </p:sp>
      <p:sp>
        <p:nvSpPr>
          <p:cNvPr id="16" name="Avrundet rektangel 15"/>
          <p:cNvSpPr/>
          <p:nvPr/>
        </p:nvSpPr>
        <p:spPr>
          <a:xfrm>
            <a:off x="4324181" y="836712"/>
            <a:ext cx="6289482" cy="464750"/>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600" b="1" i="0" u="none" strike="noStrike" kern="0" cap="none" spc="0" normalizeH="0" baseline="0" noProof="0" dirty="0" smtClean="0">
                <a:ln>
                  <a:noFill/>
                </a:ln>
                <a:solidFill>
                  <a:prstClr val="black"/>
                </a:solidFill>
                <a:effectLst/>
                <a:uLnTx/>
                <a:uFillTx/>
                <a:latin typeface="Calibri" panose="020F0502020204030204"/>
                <a:ea typeface="+mn-ea"/>
                <a:cs typeface="+mn-cs"/>
              </a:rPr>
              <a:t>Samfunnsutfordringer </a:t>
            </a:r>
          </a:p>
        </p:txBody>
      </p:sp>
      <p:sp>
        <p:nvSpPr>
          <p:cNvPr id="17" name="Avrundet rektangel 16"/>
          <p:cNvSpPr/>
          <p:nvPr/>
        </p:nvSpPr>
        <p:spPr>
          <a:xfrm>
            <a:off x="5705058" y="1460488"/>
            <a:ext cx="3918667" cy="464750"/>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600" b="1" i="0" u="none" strike="noStrike" kern="0" cap="none" spc="0" normalizeH="0" baseline="0" noProof="0" dirty="0" smtClean="0">
                <a:ln>
                  <a:noFill/>
                </a:ln>
                <a:solidFill>
                  <a:prstClr val="black"/>
                </a:solidFill>
                <a:effectLst/>
                <a:uLnTx/>
                <a:uFillTx/>
                <a:latin typeface="Calibri" panose="020F0502020204030204"/>
                <a:ea typeface="+mn-ea"/>
                <a:cs typeface="+mn-cs"/>
              </a:rPr>
              <a:t>Hovedmål: Norge skal være ledende i bruk  </a:t>
            </a:r>
          </a:p>
        </p:txBody>
      </p:sp>
      <p:sp>
        <p:nvSpPr>
          <p:cNvPr id="18" name="Avrundet rektangel 17"/>
          <p:cNvSpPr/>
          <p:nvPr/>
        </p:nvSpPr>
        <p:spPr>
          <a:xfrm>
            <a:off x="3556880" y="2084264"/>
            <a:ext cx="2019631" cy="1149364"/>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1" i="0" u="none" strike="noStrike" kern="0" cap="none" spc="0" normalizeH="0" baseline="0" noProof="0" dirty="0" smtClean="0">
                <a:ln>
                  <a:noFill/>
                </a:ln>
                <a:solidFill>
                  <a:prstClr val="black"/>
                </a:solidFill>
                <a:effectLst/>
                <a:uLnTx/>
                <a:uFillTx/>
                <a:latin typeface="Calibri" panose="020F0502020204030204"/>
                <a:ea typeface="+mn-ea"/>
                <a:cs typeface="+mn-cs"/>
              </a:rPr>
              <a:t>Mål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rPr>
              <a:t>Kunnskapsgrunnlag som dekker viktige samfunnsbehov</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9" name="Avrundet rektangel 18"/>
          <p:cNvSpPr/>
          <p:nvPr/>
        </p:nvSpPr>
        <p:spPr>
          <a:xfrm>
            <a:off x="5705058" y="2084265"/>
            <a:ext cx="2019631" cy="1149364"/>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1" i="0" u="none" strike="noStrike" kern="0" cap="none" spc="0" normalizeH="0" baseline="0" noProof="0" dirty="0" smtClean="0">
                <a:ln>
                  <a:noFill/>
                </a:ln>
                <a:solidFill>
                  <a:prstClr val="black"/>
                </a:solidFill>
                <a:effectLst/>
                <a:uLnTx/>
                <a:uFillTx/>
                <a:latin typeface="Calibri" panose="020F0502020204030204"/>
                <a:ea typeface="+mn-ea"/>
                <a:cs typeface="+mn-cs"/>
              </a:rPr>
              <a:t>Mål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rPr>
              <a:t>Teknologi og fellesløsninger som understøtter oppgaveløsning og bruksmuligheter </a:t>
            </a:r>
          </a:p>
        </p:txBody>
      </p:sp>
      <p:sp>
        <p:nvSpPr>
          <p:cNvPr id="20" name="Avrundet rektangel 19"/>
          <p:cNvSpPr/>
          <p:nvPr/>
        </p:nvSpPr>
        <p:spPr>
          <a:xfrm>
            <a:off x="7853236" y="2084264"/>
            <a:ext cx="2019631" cy="1149364"/>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1" i="0" u="none" strike="noStrike" kern="0" cap="none" spc="0" normalizeH="0" baseline="0" noProof="0" dirty="0" smtClean="0">
                <a:ln>
                  <a:noFill/>
                </a:ln>
                <a:solidFill>
                  <a:prstClr val="black"/>
                </a:solidFill>
                <a:effectLst/>
                <a:uLnTx/>
                <a:uFillTx/>
                <a:latin typeface="Calibri" panose="020F0502020204030204"/>
                <a:ea typeface="+mn-ea"/>
                <a:cs typeface="+mn-cs"/>
              </a:rPr>
              <a:t>Mål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rPr>
              <a:t>Velfungerende samspill om forvaltning, deling, innovasjon mv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1" name="Avrundet rektangel 20"/>
          <p:cNvSpPr/>
          <p:nvPr/>
        </p:nvSpPr>
        <p:spPr>
          <a:xfrm>
            <a:off x="10001414" y="2084264"/>
            <a:ext cx="2019631" cy="1149364"/>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1" i="0" u="none" strike="noStrike" kern="0" cap="none" spc="0" normalizeH="0" baseline="0" noProof="0" dirty="0" smtClean="0">
                <a:ln>
                  <a:noFill/>
                </a:ln>
                <a:solidFill>
                  <a:prstClr val="black"/>
                </a:solidFill>
                <a:effectLst/>
                <a:uLnTx/>
                <a:uFillTx/>
                <a:latin typeface="Calibri" panose="020F0502020204030204"/>
                <a:ea typeface="+mn-ea"/>
                <a:cs typeface="+mn-cs"/>
              </a:rPr>
              <a:t>Mål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rPr>
              <a:t>Rammebetingelser som er forutsigbare og tilpasset utfordringene i det digitale samfunnet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3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2" name="Avrundet rektangel 21"/>
          <p:cNvSpPr/>
          <p:nvPr/>
        </p:nvSpPr>
        <p:spPr>
          <a:xfrm>
            <a:off x="3389902" y="3368801"/>
            <a:ext cx="8706679" cy="485029"/>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smtClean="0">
                <a:ln>
                  <a:noFill/>
                </a:ln>
                <a:solidFill>
                  <a:prstClr val="black"/>
                </a:solidFill>
                <a:effectLst/>
                <a:uLnTx/>
                <a:uFillTx/>
                <a:latin typeface="Calibri" panose="020F0502020204030204"/>
                <a:ea typeface="+mn-ea"/>
                <a:cs typeface="+mn-cs"/>
              </a:rPr>
              <a:t>20 delmål </a:t>
            </a:r>
          </a:p>
        </p:txBody>
      </p:sp>
      <p:sp>
        <p:nvSpPr>
          <p:cNvPr id="23" name="Avrundet rektangel 22"/>
          <p:cNvSpPr/>
          <p:nvPr/>
        </p:nvSpPr>
        <p:spPr>
          <a:xfrm>
            <a:off x="3493103" y="4527374"/>
            <a:ext cx="2552369"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Nasjonale fellestiltak</a:t>
            </a:r>
          </a:p>
        </p:txBody>
      </p:sp>
      <p:sp>
        <p:nvSpPr>
          <p:cNvPr id="24" name="Avrundet rektangel 23"/>
          <p:cNvSpPr/>
          <p:nvPr/>
        </p:nvSpPr>
        <p:spPr>
          <a:xfrm>
            <a:off x="6395992" y="4527374"/>
            <a:ext cx="2931047"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Sektortiltak </a:t>
            </a:r>
          </a:p>
        </p:txBody>
      </p:sp>
      <p:sp>
        <p:nvSpPr>
          <p:cNvPr id="13" name="Avrundet rektangel 12"/>
          <p:cNvSpPr/>
          <p:nvPr/>
        </p:nvSpPr>
        <p:spPr>
          <a:xfrm>
            <a:off x="9583114" y="4511872"/>
            <a:ext cx="2281311"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Rammetiltak</a:t>
            </a:r>
          </a:p>
        </p:txBody>
      </p:sp>
      <p:pic>
        <p:nvPicPr>
          <p:cNvPr id="25" name="Bilde 24" descr="Illustrasjon  -forside på nasjonal geodatastrategi" title="Illustrasjon  -forside på nasjonal geodatastrateg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998" y="450612"/>
            <a:ext cx="1963665" cy="2752144"/>
          </a:xfrm>
          <a:prstGeom prst="rect">
            <a:avLst/>
          </a:prstGeom>
          <a:ln>
            <a:noFill/>
          </a:ln>
          <a:effectLst>
            <a:outerShdw blurRad="292100" dist="139700" dir="2700000" algn="tl" rotWithShape="0">
              <a:srgbClr val="333333">
                <a:alpha val="65000"/>
              </a:srgbClr>
            </a:outerShdw>
          </a:effectLst>
        </p:spPr>
      </p:pic>
      <p:sp>
        <p:nvSpPr>
          <p:cNvPr id="4" name="Pil høyre 3" descr="Pil til høyre"/>
          <p:cNvSpPr/>
          <p:nvPr/>
        </p:nvSpPr>
        <p:spPr>
          <a:xfrm>
            <a:off x="2630826" y="1925443"/>
            <a:ext cx="624312" cy="574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e 4" descr="Faksimile av forsiden til Handlingsplanen for nasjonal geodatastrategi 2+19-20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591" y="3531093"/>
            <a:ext cx="1882034" cy="2789269"/>
          </a:xfrm>
          <a:prstGeom prst="rect">
            <a:avLst/>
          </a:prstGeom>
          <a:ln>
            <a:noFill/>
          </a:ln>
          <a:effectLst>
            <a:outerShdw blurRad="292100" dist="139700" dir="2700000" algn="tl" rotWithShape="0">
              <a:srgbClr val="333333">
                <a:alpha val="65000"/>
              </a:srgbClr>
            </a:outerShdw>
          </a:effectLst>
        </p:spPr>
      </p:pic>
      <p:sp>
        <p:nvSpPr>
          <p:cNvPr id="6" name="TekstSylinder 5"/>
          <p:cNvSpPr txBox="1"/>
          <p:nvPr/>
        </p:nvSpPr>
        <p:spPr>
          <a:xfrm>
            <a:off x="428354" y="6384202"/>
            <a:ext cx="1808508" cy="369332"/>
          </a:xfrm>
          <a:prstGeom prst="rect">
            <a:avLst/>
          </a:prstGeom>
          <a:noFill/>
        </p:spPr>
        <p:txBody>
          <a:bodyPr wrap="none" rtlCol="0">
            <a:spAutoFit/>
          </a:bodyPr>
          <a:lstStyle/>
          <a:p>
            <a:r>
              <a:rPr lang="nb-NO" dirty="0" smtClean="0"/>
              <a:t>HANDLINGSPLAN</a:t>
            </a:r>
            <a:endParaRPr lang="en-GB" dirty="0"/>
          </a:p>
        </p:txBody>
      </p:sp>
      <p:sp>
        <p:nvSpPr>
          <p:cNvPr id="27" name="TekstSylinder 26"/>
          <p:cNvSpPr txBox="1"/>
          <p:nvPr/>
        </p:nvSpPr>
        <p:spPr>
          <a:xfrm>
            <a:off x="397998" y="122275"/>
            <a:ext cx="2112181" cy="369332"/>
          </a:xfrm>
          <a:prstGeom prst="rect">
            <a:avLst/>
          </a:prstGeom>
          <a:noFill/>
        </p:spPr>
        <p:txBody>
          <a:bodyPr wrap="none" rtlCol="0">
            <a:spAutoFit/>
          </a:bodyPr>
          <a:lstStyle/>
          <a:p>
            <a:r>
              <a:rPr lang="nb-NO" dirty="0" smtClean="0"/>
              <a:t>NASJONAL STRATEGI</a:t>
            </a:r>
            <a:endParaRPr lang="en-GB" dirty="0"/>
          </a:p>
        </p:txBody>
      </p:sp>
      <p:sp>
        <p:nvSpPr>
          <p:cNvPr id="28" name="Pil høyre 27" descr="Pil til høyre"/>
          <p:cNvSpPr/>
          <p:nvPr/>
        </p:nvSpPr>
        <p:spPr>
          <a:xfrm>
            <a:off x="2568890" y="4744843"/>
            <a:ext cx="624312" cy="574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l ned 6" descr="pil ned&#10;"/>
          <p:cNvSpPr/>
          <p:nvPr/>
        </p:nvSpPr>
        <p:spPr>
          <a:xfrm>
            <a:off x="7289260" y="3981266"/>
            <a:ext cx="870857" cy="403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il ned 28" descr="Pil ned"/>
          <p:cNvSpPr/>
          <p:nvPr/>
        </p:nvSpPr>
        <p:spPr>
          <a:xfrm>
            <a:off x="4346014" y="3989002"/>
            <a:ext cx="870857" cy="403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il ned 29" descr="Pil ned"/>
          <p:cNvSpPr/>
          <p:nvPr/>
        </p:nvSpPr>
        <p:spPr>
          <a:xfrm>
            <a:off x="10154961" y="3981266"/>
            <a:ext cx="870857" cy="403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kstSylinder 7"/>
          <p:cNvSpPr txBox="1"/>
          <p:nvPr/>
        </p:nvSpPr>
        <p:spPr>
          <a:xfrm>
            <a:off x="6191632" y="6294353"/>
            <a:ext cx="3432093" cy="369332"/>
          </a:xfrm>
          <a:prstGeom prst="rect">
            <a:avLst/>
          </a:prstGeom>
          <a:noFill/>
        </p:spPr>
        <p:txBody>
          <a:bodyPr wrap="none" rtlCol="0">
            <a:spAutoFit/>
          </a:bodyPr>
          <a:lstStyle/>
          <a:p>
            <a:r>
              <a:rPr lang="nb-NO" dirty="0" smtClean="0"/>
              <a:t>Deler tiltak inn i 3 hovedkategorier</a:t>
            </a:r>
            <a:endParaRPr lang="en-GB" dirty="0"/>
          </a:p>
        </p:txBody>
      </p:sp>
      <p:sp>
        <p:nvSpPr>
          <p:cNvPr id="2" name="Tittel 1" hidden="1"/>
          <p:cNvSpPr>
            <a:spLocks noGrp="1"/>
          </p:cNvSpPr>
          <p:nvPr>
            <p:ph type="title"/>
          </p:nvPr>
        </p:nvSpPr>
        <p:spPr/>
        <p:txBody>
          <a:bodyPr/>
          <a:lstStyle/>
          <a:p>
            <a:r>
              <a:rPr lang="nb-NO" dirty="0" smtClean="0"/>
              <a:t>Figur nasjonal </a:t>
            </a:r>
            <a:r>
              <a:rPr lang="nb-NO" dirty="0" err="1" smtClean="0"/>
              <a:t>geodatastrategi</a:t>
            </a:r>
            <a:endParaRPr lang="nb-NO" dirty="0"/>
          </a:p>
        </p:txBody>
      </p:sp>
    </p:spTree>
    <p:extLst>
      <p:ext uri="{BB962C8B-B14F-4D97-AF65-F5344CB8AC3E}">
        <p14:creationId xmlns:p14="http://schemas.microsoft.com/office/powerpoint/2010/main" val="35470526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7402118" cy="5324535"/>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30: </a:t>
            </a:r>
            <a:endParaRPr lang="nb-NO" dirty="0">
              <a:solidFill>
                <a:srgbClr val="5B9BD5">
                  <a:lumMod val="75000"/>
                </a:srgbClr>
              </a:solidFill>
            </a:endParaRPr>
          </a:p>
          <a:p>
            <a:r>
              <a:rPr lang="nb-NO" b="1" dirty="0" smtClean="0">
                <a:solidFill>
                  <a:srgbClr val="44546A"/>
                </a:solidFill>
              </a:rPr>
              <a:t>GEOGRAFISK INFORMASJON TIL NASJONALT STATISTIKKPRODUKSJON</a:t>
            </a:r>
            <a:endParaRPr lang="nb-NO" sz="1600" dirty="0">
              <a:solidFill>
                <a:srgbClr val="44546A"/>
              </a:solidFill>
            </a:endParaRPr>
          </a:p>
          <a:p>
            <a:endParaRPr lang="nb-NO" sz="1600" dirty="0">
              <a:solidFill>
                <a:srgbClr val="44546A"/>
              </a:solidFill>
            </a:endParaRPr>
          </a:p>
          <a:p>
            <a:r>
              <a:rPr lang="nb-NO" sz="1600" dirty="0">
                <a:solidFill>
                  <a:srgbClr val="44546A"/>
                </a:solidFill>
              </a:rPr>
              <a:t>Statistisk sentralbyrå følger opp nasjonal statistikkproduksjon og leveranse av norske bidrag til Eurostat og andre internasjonale organer. Gjennom den nye statistikkloven skal statistikkproduksjonen justeres og reorganiseres. Statistikkproduksjonen vil foregå både i SSB og i andre etater. Effektivisering av statistikkproduksjon, heving av kvaliteten og endring av statistikkproduksjon med vekt på nye fagfelt, klima, </a:t>
            </a:r>
            <a:r>
              <a:rPr lang="nb-NO" sz="1600" dirty="0" err="1">
                <a:solidFill>
                  <a:srgbClr val="44546A"/>
                </a:solidFill>
              </a:rPr>
              <a:t>biomangfold</a:t>
            </a:r>
            <a:r>
              <a:rPr lang="nb-NO" sz="1600" dirty="0">
                <a:solidFill>
                  <a:srgbClr val="44546A"/>
                </a:solidFill>
              </a:rPr>
              <a:t> mv krever i større grad geografisk informasjon. </a:t>
            </a:r>
          </a:p>
          <a:p>
            <a:r>
              <a:rPr lang="nb-NO" sz="1600" dirty="0">
                <a:solidFill>
                  <a:srgbClr val="44546A"/>
                </a:solidFill>
              </a:rPr>
              <a:t> </a:t>
            </a:r>
          </a:p>
          <a:p>
            <a:pPr marL="285750" indent="-285750">
              <a:buFont typeface="Arial" panose="020B0604020202020204" pitchFamily="34" charset="0"/>
              <a:buChar char="•"/>
            </a:pPr>
            <a:r>
              <a:rPr lang="nb-NO" sz="1600" dirty="0">
                <a:solidFill>
                  <a:srgbClr val="44546A"/>
                </a:solidFill>
              </a:rPr>
              <a:t>Geografisk informasjon er vesentlig i statistikkproduksjon og også i formidling av statistikk. Det er to hovedmål i prosjektet</a:t>
            </a:r>
          </a:p>
          <a:p>
            <a:pPr marL="285750" lvl="0" indent="-285750">
              <a:buFont typeface="Arial" panose="020B0604020202020204" pitchFamily="34" charset="0"/>
              <a:buChar char="•"/>
            </a:pPr>
            <a:r>
              <a:rPr lang="nb-NO" sz="1600" dirty="0">
                <a:solidFill>
                  <a:srgbClr val="44546A"/>
                </a:solidFill>
              </a:rPr>
              <a:t>Det er viktig å sikre og bedre langsiktig tilgang til data av egnet kvalitet til statistikkproduksjon i Norge, og særlig i nasjonalt statistikkprogram.  </a:t>
            </a:r>
          </a:p>
          <a:p>
            <a:pPr marL="285750" lvl="0" indent="-285750">
              <a:buFont typeface="Arial" panose="020B0604020202020204" pitchFamily="34" charset="0"/>
              <a:buChar char="•"/>
            </a:pPr>
            <a:r>
              <a:rPr lang="nb-NO" sz="1600" dirty="0">
                <a:solidFill>
                  <a:srgbClr val="44546A"/>
                </a:solidFill>
              </a:rPr>
              <a:t>Det er også viktig å sikre god dataflyt av geografisk informasjon til alle som har roller i nasjonalt statistikkprogram og annen definert statistikkproduksjon. </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2020-2023</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SSB</a:t>
            </a:r>
            <a:endParaRPr lang="nb-NO" sz="1600" b="1" dirty="0">
              <a:solidFill>
                <a:srgbClr val="5B9BD5">
                  <a:lumMod val="75000"/>
                </a:srgbClr>
              </a:solidFill>
            </a:endParaRPr>
          </a:p>
          <a:p>
            <a:r>
              <a:rPr lang="nb-NO" sz="1600" b="1" dirty="0">
                <a:solidFill>
                  <a:srgbClr val="5B9BD5">
                    <a:lumMod val="75000"/>
                  </a:srgbClr>
                </a:solidFill>
              </a:rPr>
              <a:t>Medvirkende: </a:t>
            </a:r>
            <a:r>
              <a:rPr lang="nb-NO" sz="1600" b="1" dirty="0" smtClean="0">
                <a:solidFill>
                  <a:srgbClr val="5B9BD5">
                    <a:lumMod val="75000"/>
                  </a:srgbClr>
                </a:solidFill>
              </a:rPr>
              <a:t>Statistikk-leverandører og brukere</a:t>
            </a:r>
            <a:endParaRPr lang="nb-NO" sz="1600" b="1" dirty="0">
              <a:solidFill>
                <a:srgbClr val="5B9BD5">
                  <a:lumMod val="75000"/>
                </a:srgbClr>
              </a:solidFill>
            </a:endParaRPr>
          </a:p>
          <a:p>
            <a:r>
              <a:rPr lang="nb-NO" sz="1600" b="1" dirty="0">
                <a:solidFill>
                  <a:srgbClr val="5B9BD5">
                    <a:lumMod val="75000"/>
                  </a:srgbClr>
                </a:solidFill>
              </a:rPr>
              <a:t>Delmål: 1.1, 1,2, 1.3, </a:t>
            </a:r>
            <a:r>
              <a:rPr lang="nb-NO" sz="1600" b="1" dirty="0" smtClean="0">
                <a:solidFill>
                  <a:srgbClr val="5B9BD5">
                    <a:lumMod val="75000"/>
                  </a:srgbClr>
                </a:solidFill>
              </a:rPr>
              <a:t>2.1..</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Statstikk vist på rutenett over Oslo kommune&#10;"/>
          <p:cNvPicPr>
            <a:picLocks noChangeAspect="1"/>
          </p:cNvPicPr>
          <p:nvPr/>
        </p:nvPicPr>
        <p:blipFill>
          <a:blip r:embed="rId3"/>
          <a:stretch>
            <a:fillRect/>
          </a:stretch>
        </p:blipFill>
        <p:spPr>
          <a:xfrm>
            <a:off x="8601417" y="1113183"/>
            <a:ext cx="2624088" cy="3599614"/>
          </a:xfrm>
          <a:prstGeom prst="rect">
            <a:avLst/>
          </a:prstGeom>
          <a:ln>
            <a:noFill/>
          </a:ln>
          <a:effectLst>
            <a:outerShdw blurRad="292100" dist="139700" dir="2700000" algn="tl" rotWithShape="0">
              <a:srgbClr val="333333">
                <a:alpha val="65000"/>
              </a:srgbClr>
            </a:outerShdw>
          </a:effectLst>
        </p:spPr>
      </p:pic>
      <p:sp>
        <p:nvSpPr>
          <p:cNvPr id="4" name="TekstSylinder 3"/>
          <p:cNvSpPr txBox="1"/>
          <p:nvPr/>
        </p:nvSpPr>
        <p:spPr>
          <a:xfrm rot="16200000">
            <a:off x="10967101" y="4177394"/>
            <a:ext cx="793807" cy="276999"/>
          </a:xfrm>
          <a:prstGeom prst="rect">
            <a:avLst/>
          </a:prstGeom>
          <a:noFill/>
        </p:spPr>
        <p:txBody>
          <a:bodyPr wrap="none" rtlCol="0">
            <a:spAutoFit/>
          </a:bodyPr>
          <a:lstStyle/>
          <a:p>
            <a:r>
              <a:rPr lang="nb-NO" sz="1200" dirty="0" smtClean="0">
                <a:solidFill>
                  <a:srgbClr val="44546A"/>
                </a:solidFill>
              </a:rPr>
              <a:t>Kilde: SSB</a:t>
            </a:r>
            <a:endParaRPr lang="en-GB" sz="1200" dirty="0"/>
          </a:p>
        </p:txBody>
      </p:sp>
      <p:sp>
        <p:nvSpPr>
          <p:cNvPr id="6" name="Tittel 5" hidden="1"/>
          <p:cNvSpPr>
            <a:spLocks noGrp="1"/>
          </p:cNvSpPr>
          <p:nvPr>
            <p:ph type="title" idx="4294967295"/>
          </p:nvPr>
        </p:nvSpPr>
        <p:spPr/>
        <p:txBody>
          <a:bodyPr/>
          <a:lstStyle/>
          <a:p>
            <a:r>
              <a:rPr lang="nb-NO" dirty="0" smtClean="0"/>
              <a:t>Tiltak 30</a:t>
            </a:r>
            <a:endParaRPr lang="nb-NO" dirty="0"/>
          </a:p>
        </p:txBody>
      </p:sp>
    </p:spTree>
    <p:extLst>
      <p:ext uri="{BB962C8B-B14F-4D97-AF65-F5344CB8AC3E}">
        <p14:creationId xmlns:p14="http://schemas.microsoft.com/office/powerpoint/2010/main" val="2185417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801640" y="665536"/>
            <a:ext cx="6255143" cy="5816977"/>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31: </a:t>
            </a:r>
            <a:endParaRPr lang="nb-NO" dirty="0">
              <a:solidFill>
                <a:srgbClr val="5B9BD5">
                  <a:lumMod val="75000"/>
                </a:srgbClr>
              </a:solidFill>
            </a:endParaRPr>
          </a:p>
          <a:p>
            <a:r>
              <a:rPr lang="nb-NO" b="1" dirty="0" smtClean="0">
                <a:solidFill>
                  <a:srgbClr val="44546A"/>
                </a:solidFill>
              </a:rPr>
              <a:t>FREMME DIGITAL SELVBETJENING I BYGGESAKSPROSESSEN </a:t>
            </a:r>
            <a:endParaRPr lang="nb-NO" sz="900" dirty="0">
              <a:solidFill>
                <a:srgbClr val="44546A"/>
              </a:solidFill>
            </a:endParaRPr>
          </a:p>
          <a:p>
            <a:endParaRPr lang="nb-NO" sz="900" dirty="0">
              <a:solidFill>
                <a:srgbClr val="44546A"/>
              </a:solidFill>
            </a:endParaRPr>
          </a:p>
          <a:p>
            <a:r>
              <a:rPr lang="nb-NO" sz="1600" dirty="0">
                <a:solidFill>
                  <a:srgbClr val="44546A"/>
                </a:solidFill>
              </a:rPr>
              <a:t>De langsiktige målene i </a:t>
            </a:r>
            <a:r>
              <a:rPr lang="nb-NO" sz="1600" dirty="0" err="1">
                <a:solidFill>
                  <a:srgbClr val="44546A"/>
                </a:solidFill>
              </a:rPr>
              <a:t>ByggNett</a:t>
            </a:r>
            <a:r>
              <a:rPr lang="nb-NO" sz="1600" dirty="0">
                <a:solidFill>
                  <a:srgbClr val="44546A"/>
                </a:solidFill>
              </a:rPr>
              <a:t>-strategien er blant annet selvbetjeningsløsninger for alle søknader om byggetillatelser, at all kommunikasjon i byggsektoren går digitalt og at regelverket støtter automatisk regelsjekk av de fleste byggesaker.</a:t>
            </a:r>
          </a:p>
          <a:p>
            <a:endParaRPr lang="nb-NO" sz="1600" dirty="0">
              <a:solidFill>
                <a:srgbClr val="44546A"/>
              </a:solidFill>
            </a:endParaRPr>
          </a:p>
          <a:p>
            <a:r>
              <a:rPr lang="nb-NO" sz="1600" dirty="0">
                <a:solidFill>
                  <a:srgbClr val="44546A"/>
                </a:solidFill>
              </a:rPr>
              <a:t>Aktuelle tiltak:</a:t>
            </a:r>
          </a:p>
          <a:p>
            <a:pPr marL="285750" lvl="0" indent="-285750">
              <a:buFont typeface="Arial" panose="020B0604020202020204" pitchFamily="34" charset="0"/>
              <a:buChar char="•"/>
            </a:pPr>
            <a:r>
              <a:rPr lang="nb-NO" sz="1600" dirty="0">
                <a:solidFill>
                  <a:srgbClr val="44546A"/>
                </a:solidFill>
              </a:rPr>
              <a:t>Pilotering, utvikling og innovasjon med stor vekt på brukerinvolvering av fremtidsrettede løsninger som sikrer en best mulig dataflyt i verdikjeden (</a:t>
            </a:r>
            <a:r>
              <a:rPr lang="nb-NO" sz="1600" dirty="0" err="1">
                <a:solidFill>
                  <a:srgbClr val="44546A"/>
                </a:solidFill>
              </a:rPr>
              <a:t>DiBK</a:t>
            </a:r>
            <a:r>
              <a:rPr lang="nb-NO" sz="1600" dirty="0">
                <a:solidFill>
                  <a:srgbClr val="44546A"/>
                </a:solidFill>
              </a:rPr>
              <a:t>)</a:t>
            </a:r>
          </a:p>
          <a:p>
            <a:pPr marL="285750" lvl="0" indent="-285750">
              <a:buFont typeface="Arial" panose="020B0604020202020204" pitchFamily="34" charset="0"/>
              <a:buChar char="•"/>
            </a:pPr>
            <a:r>
              <a:rPr lang="nb-NO" sz="1600" dirty="0">
                <a:solidFill>
                  <a:srgbClr val="44546A"/>
                </a:solidFill>
              </a:rPr>
              <a:t>Tiltak som stimulerer til markedsutvikling og økende mangfold av byggesaks- og byggesøknadsløsninger (</a:t>
            </a:r>
            <a:r>
              <a:rPr lang="nb-NO" sz="1600" dirty="0" err="1">
                <a:solidFill>
                  <a:srgbClr val="44546A"/>
                </a:solidFill>
              </a:rPr>
              <a:t>DiBK</a:t>
            </a:r>
            <a:r>
              <a:rPr lang="nb-NO" sz="1600" dirty="0">
                <a:solidFill>
                  <a:srgbClr val="44546A"/>
                </a:solidFill>
              </a:rPr>
              <a:t>)</a:t>
            </a:r>
          </a:p>
          <a:p>
            <a:pPr marL="285750" lvl="0" indent="-285750">
              <a:buFont typeface="Arial" panose="020B0604020202020204" pitchFamily="34" charset="0"/>
              <a:buChar char="•"/>
            </a:pPr>
            <a:r>
              <a:rPr lang="nb-NO" sz="1600" dirty="0">
                <a:solidFill>
                  <a:srgbClr val="44546A"/>
                </a:solidFill>
              </a:rPr>
              <a:t>Stimulere til videreutvikling av kvalitet på DOK og planregistre for å effektivisere og forenkle søknad- og byggesaksbehandling.</a:t>
            </a:r>
          </a:p>
          <a:p>
            <a:pPr marL="285750" lvl="0" indent="-285750">
              <a:buFont typeface="Arial" panose="020B0604020202020204" pitchFamily="34" charset="0"/>
              <a:buChar char="•"/>
            </a:pPr>
            <a:r>
              <a:rPr lang="nb-NO" sz="1600" dirty="0">
                <a:solidFill>
                  <a:srgbClr val="44546A"/>
                </a:solidFill>
              </a:rPr>
              <a:t>Bidra til utbredelse av </a:t>
            </a:r>
            <a:r>
              <a:rPr lang="nb-NO" sz="1600" dirty="0" err="1">
                <a:solidFill>
                  <a:srgbClr val="44546A"/>
                </a:solidFill>
              </a:rPr>
              <a:t>byggesaksBIM</a:t>
            </a:r>
            <a:r>
              <a:rPr lang="nb-NO" sz="1600" dirty="0">
                <a:solidFill>
                  <a:srgbClr val="44546A"/>
                </a:solidFill>
              </a:rPr>
              <a:t> som underlag for byggesaksbehandlingen, oppdatering av matrikkel og SFKB.</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2020-2023</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DIBK</a:t>
            </a:r>
            <a:endParaRPr lang="nb-NO" sz="1600" b="1" dirty="0">
              <a:solidFill>
                <a:srgbClr val="5B9BD5">
                  <a:lumMod val="75000"/>
                </a:srgbClr>
              </a:solidFill>
            </a:endParaRPr>
          </a:p>
          <a:p>
            <a:r>
              <a:rPr lang="nb-NO" sz="1600" b="1" dirty="0">
                <a:solidFill>
                  <a:srgbClr val="5B9BD5">
                    <a:lumMod val="75000"/>
                  </a:srgbClr>
                </a:solidFill>
              </a:rPr>
              <a:t>Medvirkende</a:t>
            </a:r>
            <a:r>
              <a:rPr lang="nb-NO" sz="1600" b="1" dirty="0" smtClean="0">
                <a:solidFill>
                  <a:srgbClr val="5B9BD5">
                    <a:lumMod val="75000"/>
                  </a:srgbClr>
                </a:solidFill>
              </a:rPr>
              <a:t>: Kartverket</a:t>
            </a:r>
            <a:endParaRPr lang="nb-NO" sz="1600" b="1" dirty="0">
              <a:solidFill>
                <a:srgbClr val="5B9BD5">
                  <a:lumMod val="75000"/>
                </a:srgbClr>
              </a:solidFill>
            </a:endParaRPr>
          </a:p>
          <a:p>
            <a:r>
              <a:rPr lang="nb-NO" sz="1600" b="1" dirty="0">
                <a:solidFill>
                  <a:srgbClr val="5B9BD5">
                    <a:lumMod val="75000"/>
                  </a:srgbClr>
                </a:solidFill>
              </a:rPr>
              <a:t>Delmål: 1.1, 1,2, 1.3, </a:t>
            </a:r>
            <a:r>
              <a:rPr lang="nb-NO" sz="1600" b="1" dirty="0" smtClean="0">
                <a:solidFill>
                  <a:srgbClr val="5B9BD5">
                    <a:lumMod val="75000"/>
                  </a:srgbClr>
                </a:solidFill>
              </a:rPr>
              <a:t>2.1..</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7" name="Bilde 6" descr="Dataflyt i KS FIK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9795" y="2898474"/>
            <a:ext cx="4344310" cy="1983526"/>
          </a:xfrm>
          <a:prstGeom prst="rect">
            <a:avLst/>
          </a:prstGeom>
          <a:ln>
            <a:noFill/>
          </a:ln>
          <a:effectLst>
            <a:outerShdw blurRad="292100" dist="139700" dir="2700000" algn="tl" rotWithShape="0">
              <a:srgbClr val="333333">
                <a:alpha val="65000"/>
              </a:srgbClr>
            </a:outerShdw>
          </a:effectLst>
        </p:spPr>
      </p:pic>
      <p:pic>
        <p:nvPicPr>
          <p:cNvPr id="8" name="Bilde 1" descr="image00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56783" y="961918"/>
            <a:ext cx="4419080" cy="1640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hidden="1"/>
          <p:cNvSpPr>
            <a:spLocks noGrp="1"/>
          </p:cNvSpPr>
          <p:nvPr>
            <p:ph type="title" idx="4294967295"/>
          </p:nvPr>
        </p:nvSpPr>
        <p:spPr/>
        <p:txBody>
          <a:bodyPr/>
          <a:lstStyle/>
          <a:p>
            <a:r>
              <a:rPr lang="nb-NO" dirty="0" smtClean="0"/>
              <a:t>Tiltak 31</a:t>
            </a:r>
            <a:endParaRPr lang="nb-NO" dirty="0"/>
          </a:p>
        </p:txBody>
      </p:sp>
    </p:spTree>
    <p:extLst>
      <p:ext uri="{BB962C8B-B14F-4D97-AF65-F5344CB8AC3E}">
        <p14:creationId xmlns:p14="http://schemas.microsoft.com/office/powerpoint/2010/main" val="1947302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40180" y="665536"/>
            <a:ext cx="7402118" cy="5386090"/>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32: </a:t>
            </a:r>
            <a:endParaRPr lang="nb-NO" dirty="0">
              <a:solidFill>
                <a:srgbClr val="5B9BD5">
                  <a:lumMod val="75000"/>
                </a:srgbClr>
              </a:solidFill>
            </a:endParaRPr>
          </a:p>
          <a:p>
            <a:r>
              <a:rPr lang="nb-NO" b="1" dirty="0" smtClean="0">
                <a:solidFill>
                  <a:srgbClr val="44546A"/>
                </a:solidFill>
              </a:rPr>
              <a:t>STANDARDISERT METODIKK OG VEILEDNING FOR KARTLEGGING AV OVERVANN TIL AREALPLANLEGGING</a:t>
            </a:r>
          </a:p>
          <a:p>
            <a:endParaRPr lang="nb-NO" sz="1600" dirty="0" smtClean="0">
              <a:solidFill>
                <a:srgbClr val="44546A"/>
              </a:solidFill>
            </a:endParaRPr>
          </a:p>
          <a:p>
            <a:r>
              <a:rPr lang="nb-NO" sz="1600" dirty="0">
                <a:solidFill>
                  <a:srgbClr val="44546A"/>
                </a:solidFill>
              </a:rPr>
              <a:t>NVE skal bistå kommunene med å forebygge overvannsskade gjennom urbanhydrologisk kunnskapsbygging og økt veiledning til kommunenes arealplanlegging. Målsetningen representerer en tematisk utvidelse av NVEs veiledningsplikt på flom og skred i kommunal arealplanlegging.</a:t>
            </a:r>
          </a:p>
          <a:p>
            <a:endParaRPr lang="nb-NO" sz="1600" dirty="0">
              <a:solidFill>
                <a:srgbClr val="44546A"/>
              </a:solidFill>
            </a:endParaRPr>
          </a:p>
          <a:p>
            <a:r>
              <a:rPr lang="nb-NO" sz="1600" dirty="0">
                <a:solidFill>
                  <a:srgbClr val="44546A"/>
                </a:solidFill>
              </a:rPr>
              <a:t>NVE er statlig sektormyndighet for vannkvantitet, og har veiledningsplikt overfor kommunene om overvann i arealplanlegging. Nasjonal detaljert høydemodell gjør det mulig for kommunene å selv beregne aktsomhetskart for infiltrasjon, </a:t>
            </a:r>
            <a:r>
              <a:rPr lang="nb-NO" sz="1600" dirty="0" err="1">
                <a:solidFill>
                  <a:srgbClr val="44546A"/>
                </a:solidFill>
              </a:rPr>
              <a:t>fordrøyning</a:t>
            </a:r>
            <a:r>
              <a:rPr lang="nb-NO" sz="1600" dirty="0">
                <a:solidFill>
                  <a:srgbClr val="44546A"/>
                </a:solidFill>
              </a:rPr>
              <a:t> og trygg bortledning av overvann i terrengmodeller. Det store tilfanget av verktøy (programvare og algoritmer) gjør det imidlertid nødvendig å standardisere produksjonen av slike aktsomhetskart. Det er spesielt viktig å informere planaktørene om hvilke hydrologiske begrensninger som ligger i slike beregninger.</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2019-2022</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NVE</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1.1, 1,2, </a:t>
            </a:r>
          </a:p>
        </p:txBody>
      </p:sp>
      <p:sp>
        <p:nvSpPr>
          <p:cNvPr id="9" name="Pil ned 8" descr="Pil" title="Pil"/>
          <p:cNvSpPr/>
          <p:nvPr/>
        </p:nvSpPr>
        <p:spPr>
          <a:xfrm>
            <a:off x="672224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7944233"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Oversvømmelse i Oslo sentrum"/>
          <p:cNvPicPr>
            <a:picLocks noChangeAspect="1"/>
          </p:cNvPicPr>
          <p:nvPr/>
        </p:nvPicPr>
        <p:blipFill>
          <a:blip r:embed="rId4"/>
          <a:stretch>
            <a:fillRect/>
          </a:stretch>
        </p:blipFill>
        <p:spPr>
          <a:xfrm>
            <a:off x="8822557" y="546744"/>
            <a:ext cx="2107430" cy="4309986"/>
          </a:xfrm>
          <a:prstGeom prst="rect">
            <a:avLst/>
          </a:prstGeom>
          <a:ln>
            <a:noFill/>
          </a:ln>
          <a:effectLst>
            <a:outerShdw blurRad="292100" dist="139700" dir="2700000" algn="tl" rotWithShape="0">
              <a:srgbClr val="333333">
                <a:alpha val="65000"/>
              </a:srgbClr>
            </a:outerShdw>
          </a:effectLst>
        </p:spPr>
      </p:pic>
      <p:sp>
        <p:nvSpPr>
          <p:cNvPr id="4" name="TekstSylinder 3"/>
          <p:cNvSpPr txBox="1"/>
          <p:nvPr/>
        </p:nvSpPr>
        <p:spPr>
          <a:xfrm rot="16200000">
            <a:off x="10653148" y="4398497"/>
            <a:ext cx="830677" cy="276999"/>
          </a:xfrm>
          <a:prstGeom prst="rect">
            <a:avLst/>
          </a:prstGeom>
          <a:noFill/>
        </p:spPr>
        <p:txBody>
          <a:bodyPr wrap="none" rtlCol="0">
            <a:spAutoFit/>
          </a:bodyPr>
          <a:lstStyle/>
          <a:p>
            <a:r>
              <a:rPr lang="nb-NO" sz="1200" dirty="0" smtClean="0"/>
              <a:t>Kilde: NVE</a:t>
            </a:r>
            <a:endParaRPr lang="nb-NO" sz="1200" dirty="0"/>
          </a:p>
        </p:txBody>
      </p:sp>
      <p:sp>
        <p:nvSpPr>
          <p:cNvPr id="6" name="Tittel 5" hidden="1"/>
          <p:cNvSpPr>
            <a:spLocks noGrp="1"/>
          </p:cNvSpPr>
          <p:nvPr>
            <p:ph type="title" idx="4294967295"/>
          </p:nvPr>
        </p:nvSpPr>
        <p:spPr/>
        <p:txBody>
          <a:bodyPr/>
          <a:lstStyle/>
          <a:p>
            <a:r>
              <a:rPr lang="nb-NO" dirty="0" smtClean="0"/>
              <a:t>Tiltak 32</a:t>
            </a:r>
            <a:endParaRPr lang="nb-NO" dirty="0"/>
          </a:p>
        </p:txBody>
      </p:sp>
    </p:spTree>
    <p:extLst>
      <p:ext uri="{BB962C8B-B14F-4D97-AF65-F5344CB8AC3E}">
        <p14:creationId xmlns:p14="http://schemas.microsoft.com/office/powerpoint/2010/main" val="21854609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1" y="715232"/>
            <a:ext cx="5797943" cy="4970591"/>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33: </a:t>
            </a:r>
            <a:endParaRPr lang="nb-NO" dirty="0">
              <a:solidFill>
                <a:srgbClr val="5B9BD5">
                  <a:lumMod val="75000"/>
                </a:srgbClr>
              </a:solidFill>
            </a:endParaRPr>
          </a:p>
          <a:p>
            <a:r>
              <a:rPr lang="nb-NO" b="1" dirty="0" smtClean="0">
                <a:solidFill>
                  <a:srgbClr val="44546A"/>
                </a:solidFill>
              </a:rPr>
              <a:t>KARTFESTING AV FARTSFORSKRIFTER </a:t>
            </a:r>
            <a:endParaRPr lang="nb-NO" sz="900" b="1" dirty="0" smtClean="0">
              <a:solidFill>
                <a:srgbClr val="44546A"/>
              </a:solidFill>
            </a:endParaRPr>
          </a:p>
          <a:p>
            <a:endParaRPr lang="nb-NO" sz="900" dirty="0">
              <a:solidFill>
                <a:srgbClr val="44546A"/>
              </a:solidFill>
            </a:endParaRPr>
          </a:p>
          <a:p>
            <a:r>
              <a:rPr lang="nb-NO" sz="1600" dirty="0">
                <a:solidFill>
                  <a:srgbClr val="44546A"/>
                </a:solidFill>
              </a:rPr>
              <a:t>Kartfesting av fartsforskrifter – Lokale fartsforskrifter angir fartsbegrensninger i sjø, elv eller innsjø for en eller flere kommuner. </a:t>
            </a:r>
          </a:p>
          <a:p>
            <a:endParaRPr lang="nb-NO" sz="1600" dirty="0">
              <a:solidFill>
                <a:srgbClr val="44546A"/>
              </a:solidFill>
            </a:endParaRPr>
          </a:p>
          <a:p>
            <a:r>
              <a:rPr lang="nb-NO" sz="1600" dirty="0">
                <a:solidFill>
                  <a:srgbClr val="44546A"/>
                </a:solidFill>
              </a:rPr>
              <a:t>Sjøkartet skal vise fartsbegrensningene, men ikke alle er enhetlig vist i disse. Kystverket arbeider med å få samlet inn og digitalisert disse opplysningene til en samlet kartbasert oversikt over fartsforskriftene. </a:t>
            </a: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r>
              <a:rPr lang="nb-NO" sz="1600" b="1" dirty="0" smtClean="0">
                <a:solidFill>
                  <a:srgbClr val="5B9BD5">
                    <a:lumMod val="75000"/>
                  </a:srgbClr>
                </a:solidFill>
              </a:rPr>
              <a:t>Kommuner, Kartverket</a:t>
            </a: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4" name="Bilde 3" descr="Ferje i norsk skjærgård"/>
          <p:cNvPicPr>
            <a:picLocks noChangeAspect="1"/>
          </p:cNvPicPr>
          <p:nvPr/>
        </p:nvPicPr>
        <p:blipFill>
          <a:blip r:embed="rId3"/>
          <a:stretch>
            <a:fillRect/>
          </a:stretch>
        </p:blipFill>
        <p:spPr>
          <a:xfrm>
            <a:off x="7049833" y="954157"/>
            <a:ext cx="3982948" cy="3035652"/>
          </a:xfrm>
          <a:prstGeom prst="rect">
            <a:avLst/>
          </a:prstGeom>
        </p:spPr>
      </p:pic>
      <p:sp>
        <p:nvSpPr>
          <p:cNvPr id="8" name="Pil ned 7" descr="Pil" title="Pil"/>
          <p:cNvSpPr/>
          <p:nvPr/>
        </p:nvSpPr>
        <p:spPr>
          <a:xfrm>
            <a:off x="7905566" y="528201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9" name="Pil ned 8" descr="Pil" title="Pil"/>
          <p:cNvSpPr/>
          <p:nvPr/>
        </p:nvSpPr>
        <p:spPr>
          <a:xfrm>
            <a:off x="6651996" y="5282011"/>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TekstSylinder 9"/>
          <p:cNvSpPr txBox="1"/>
          <p:nvPr/>
        </p:nvSpPr>
        <p:spPr>
          <a:xfrm rot="16200000">
            <a:off x="10513044" y="3290203"/>
            <a:ext cx="1245534" cy="276999"/>
          </a:xfrm>
          <a:prstGeom prst="rect">
            <a:avLst/>
          </a:prstGeom>
          <a:noFill/>
        </p:spPr>
        <p:txBody>
          <a:bodyPr wrap="none" rtlCol="0">
            <a:spAutoFit/>
          </a:bodyPr>
          <a:lstStyle/>
          <a:p>
            <a:r>
              <a:rPr lang="nb-NO" sz="1200" dirty="0" smtClean="0">
                <a:solidFill>
                  <a:schemeClr val="bg2">
                    <a:lumMod val="50000"/>
                  </a:schemeClr>
                </a:solidFill>
              </a:rPr>
              <a:t>Foto: A. Lillethun</a:t>
            </a:r>
            <a:endParaRPr lang="en-GB" sz="1200" dirty="0">
              <a:solidFill>
                <a:schemeClr val="bg2">
                  <a:lumMod val="50000"/>
                </a:schemeClr>
              </a:solidFill>
            </a:endParaRPr>
          </a:p>
        </p:txBody>
      </p:sp>
      <p:sp>
        <p:nvSpPr>
          <p:cNvPr id="2" name="Tittel 1" hidden="1"/>
          <p:cNvSpPr>
            <a:spLocks noGrp="1"/>
          </p:cNvSpPr>
          <p:nvPr>
            <p:ph type="title" idx="4294967295"/>
          </p:nvPr>
        </p:nvSpPr>
        <p:spPr/>
        <p:txBody>
          <a:bodyPr/>
          <a:lstStyle/>
          <a:p>
            <a:r>
              <a:rPr lang="nb-NO" dirty="0" smtClean="0"/>
              <a:t>Tiltak 33</a:t>
            </a:r>
            <a:endParaRPr lang="nb-NO" dirty="0"/>
          </a:p>
        </p:txBody>
      </p:sp>
    </p:spTree>
    <p:extLst>
      <p:ext uri="{BB962C8B-B14F-4D97-AF65-F5344CB8AC3E}">
        <p14:creationId xmlns:p14="http://schemas.microsoft.com/office/powerpoint/2010/main" val="14625867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5216160" cy="5955476"/>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34: </a:t>
            </a:r>
            <a:endParaRPr lang="nb-NO" dirty="0">
              <a:solidFill>
                <a:srgbClr val="5B9BD5">
                  <a:lumMod val="75000"/>
                </a:srgbClr>
              </a:solidFill>
            </a:endParaRPr>
          </a:p>
          <a:p>
            <a:r>
              <a:rPr lang="nb-NO" b="1" dirty="0" smtClean="0">
                <a:solidFill>
                  <a:srgbClr val="44546A"/>
                </a:solidFill>
              </a:rPr>
              <a:t>AREALPLANVERKTØY FOR KYST- OG HAVOMRÅDER </a:t>
            </a:r>
            <a:endParaRPr lang="nb-NO" sz="900" b="1" dirty="0" smtClean="0">
              <a:solidFill>
                <a:srgbClr val="44546A"/>
              </a:solidFill>
            </a:endParaRPr>
          </a:p>
          <a:p>
            <a:endParaRPr lang="nb-NO" sz="900" dirty="0" smtClean="0">
              <a:solidFill>
                <a:srgbClr val="44546A"/>
              </a:solidFill>
            </a:endParaRPr>
          </a:p>
          <a:p>
            <a:r>
              <a:rPr lang="nb-NO" sz="1600" dirty="0">
                <a:solidFill>
                  <a:srgbClr val="44546A"/>
                </a:solidFill>
              </a:rPr>
              <a:t>Utvikling av arealplanverktøy for helhetlig tiltaksforvaltning av kyst- og havområdene – I </a:t>
            </a:r>
            <a:r>
              <a:rPr lang="nb-NO" sz="1600" dirty="0" err="1">
                <a:solidFill>
                  <a:srgbClr val="44546A"/>
                </a:solidFill>
              </a:rPr>
              <a:t>innspillsmøtet</a:t>
            </a:r>
            <a:r>
              <a:rPr lang="nb-NO" sz="1600" dirty="0">
                <a:solidFill>
                  <a:srgbClr val="44546A"/>
                </a:solidFill>
              </a:rPr>
              <a:t> for forvaltningsplanene for de norske havområdene var det flere aktører som påpekte at offentlig forvaltning av havområdene er fragmentert og spredd på flere offentlige aktører. </a:t>
            </a:r>
          </a:p>
          <a:p>
            <a:endParaRPr lang="nb-NO" sz="1600" dirty="0">
              <a:solidFill>
                <a:srgbClr val="44546A"/>
              </a:solidFill>
            </a:endParaRPr>
          </a:p>
          <a:p>
            <a:r>
              <a:rPr lang="nb-NO" sz="1600" dirty="0">
                <a:solidFill>
                  <a:srgbClr val="44546A"/>
                </a:solidFill>
              </a:rPr>
              <a:t>Kystverket vil vurdere å utvikle et digitalt arealplanverktøy som kan understøtte en bedre, enklere, tydeligere og mer helhetlig tiltaksforvaltning av tiltak i kyst- og havområdene.</a:t>
            </a:r>
          </a:p>
          <a:p>
            <a:endParaRPr lang="nb-NO" sz="1600" dirty="0">
              <a:solidFill>
                <a:srgbClr val="44546A"/>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914999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Koraller i ulike farger"/>
          <p:cNvPicPr>
            <a:picLocks noChangeAspect="1"/>
          </p:cNvPicPr>
          <p:nvPr/>
        </p:nvPicPr>
        <p:blipFill rotWithShape="1">
          <a:blip r:embed="rId3" cstate="screen">
            <a:extLst>
              <a:ext uri="{28A0092B-C50C-407E-A947-70E740481C1C}">
                <a14:useLocalDpi xmlns:a14="http://schemas.microsoft.com/office/drawing/2010/main"/>
              </a:ext>
            </a:extLst>
          </a:blip>
          <a:srcRect l="1763" t="3834" r="1499" b="11823"/>
          <a:stretch/>
        </p:blipFill>
        <p:spPr>
          <a:xfrm>
            <a:off x="6619461" y="1252329"/>
            <a:ext cx="4760843" cy="2623931"/>
          </a:xfrm>
          <a:prstGeom prst="rect">
            <a:avLst/>
          </a:prstGeom>
          <a:ln>
            <a:noFill/>
          </a:ln>
          <a:effectLst>
            <a:outerShdw blurRad="292100" dist="139700" dir="2700000" algn="tl" rotWithShape="0">
              <a:srgbClr val="333333">
                <a:alpha val="65000"/>
              </a:srgbClr>
            </a:outerShdw>
          </a:effectLst>
        </p:spPr>
      </p:pic>
      <p:sp>
        <p:nvSpPr>
          <p:cNvPr id="7" name="TekstSylinder 6"/>
          <p:cNvSpPr txBox="1"/>
          <p:nvPr/>
        </p:nvSpPr>
        <p:spPr>
          <a:xfrm>
            <a:off x="8999882" y="3887991"/>
            <a:ext cx="2456122" cy="253916"/>
          </a:xfrm>
          <a:prstGeom prst="rect">
            <a:avLst/>
          </a:prstGeom>
          <a:noFill/>
        </p:spPr>
        <p:txBody>
          <a:bodyPr wrap="none" rtlCol="0">
            <a:spAutoFit/>
          </a:bodyPr>
          <a:lstStyle/>
          <a:p>
            <a:r>
              <a:rPr lang="nb-NO" sz="1050" dirty="0" smtClean="0">
                <a:solidFill>
                  <a:schemeClr val="tx2">
                    <a:lumMod val="60000"/>
                    <a:lumOff val="40000"/>
                  </a:schemeClr>
                </a:solidFill>
              </a:rPr>
              <a:t>KILDE: </a:t>
            </a:r>
            <a:r>
              <a:rPr lang="nb-NO" sz="1050" dirty="0" err="1" smtClean="0">
                <a:solidFill>
                  <a:schemeClr val="tx2">
                    <a:lumMod val="60000"/>
                    <a:lumOff val="40000"/>
                  </a:schemeClr>
                </a:solidFill>
              </a:rPr>
              <a:t>Mareano</a:t>
            </a:r>
            <a:r>
              <a:rPr lang="nb-NO" sz="1050" dirty="0" smtClean="0">
                <a:solidFill>
                  <a:schemeClr val="tx2">
                    <a:lumMod val="60000"/>
                    <a:lumOff val="40000"/>
                  </a:schemeClr>
                </a:solidFill>
              </a:rPr>
              <a:t>/Havforskningsinstituttet </a:t>
            </a:r>
            <a:endParaRPr lang="nb-NO" sz="1050" dirty="0">
              <a:solidFill>
                <a:schemeClr val="tx2">
                  <a:lumMod val="60000"/>
                  <a:lumOff val="40000"/>
                </a:schemeClr>
              </a:solidFill>
            </a:endParaRPr>
          </a:p>
        </p:txBody>
      </p:sp>
      <p:sp>
        <p:nvSpPr>
          <p:cNvPr id="4" name="Tittel 3" hidden="1"/>
          <p:cNvSpPr>
            <a:spLocks noGrp="1"/>
          </p:cNvSpPr>
          <p:nvPr>
            <p:ph type="title" idx="4294967295"/>
          </p:nvPr>
        </p:nvSpPr>
        <p:spPr/>
        <p:txBody>
          <a:bodyPr/>
          <a:lstStyle/>
          <a:p>
            <a:r>
              <a:rPr lang="nb-NO" dirty="0" smtClean="0"/>
              <a:t>Tiltak 34</a:t>
            </a:r>
            <a:endParaRPr lang="nb-NO" dirty="0"/>
          </a:p>
        </p:txBody>
      </p:sp>
    </p:spTree>
    <p:extLst>
      <p:ext uri="{BB962C8B-B14F-4D97-AF65-F5344CB8AC3E}">
        <p14:creationId xmlns:p14="http://schemas.microsoft.com/office/powerpoint/2010/main" val="122476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5897334" cy="5463034"/>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35: </a:t>
            </a:r>
            <a:endParaRPr lang="nb-NO" dirty="0">
              <a:solidFill>
                <a:srgbClr val="5B9BD5">
                  <a:lumMod val="75000"/>
                </a:srgbClr>
              </a:solidFill>
            </a:endParaRPr>
          </a:p>
          <a:p>
            <a:r>
              <a:rPr lang="nb-NO" b="1" dirty="0" smtClean="0">
                <a:solidFill>
                  <a:srgbClr val="44546A"/>
                </a:solidFill>
              </a:rPr>
              <a:t>KYSTINFO BEREDSKAP </a:t>
            </a:r>
            <a:endParaRPr lang="nb-NO" sz="900" b="1" dirty="0" smtClean="0">
              <a:solidFill>
                <a:srgbClr val="44546A"/>
              </a:solidFill>
            </a:endParaRPr>
          </a:p>
          <a:p>
            <a:endParaRPr lang="nb-NO" sz="900" dirty="0" smtClean="0">
              <a:solidFill>
                <a:srgbClr val="44546A"/>
              </a:solidFill>
            </a:endParaRPr>
          </a:p>
          <a:p>
            <a:r>
              <a:rPr lang="nb-NO" sz="1600" dirty="0">
                <a:solidFill>
                  <a:srgbClr val="44546A"/>
                </a:solidFill>
              </a:rPr>
              <a:t>Kystinfo beredskap – Innenfor beredskapsområdet er det stor etterspørsel etter gode </a:t>
            </a:r>
            <a:r>
              <a:rPr lang="nb-NO" sz="1600" dirty="0" err="1">
                <a:solidFill>
                  <a:srgbClr val="44546A"/>
                </a:solidFill>
              </a:rPr>
              <a:t>geodata</a:t>
            </a:r>
            <a:r>
              <a:rPr lang="nb-NO" sz="1600" dirty="0">
                <a:solidFill>
                  <a:srgbClr val="44546A"/>
                </a:solidFill>
              </a:rPr>
              <a:t> og tilpassede applikasjoner som støtter definerte behov. Dette gjelder både i forbindelse med beredskapsplanlegging og ved oljevernaksjoner. </a:t>
            </a:r>
          </a:p>
          <a:p>
            <a:endParaRPr lang="nb-NO" sz="1600" dirty="0">
              <a:solidFill>
                <a:srgbClr val="44546A"/>
              </a:solidFill>
            </a:endParaRPr>
          </a:p>
          <a:p>
            <a:r>
              <a:rPr lang="nb-NO" sz="1600" dirty="0">
                <a:solidFill>
                  <a:srgbClr val="44546A"/>
                </a:solidFill>
              </a:rPr>
              <a:t>Kystverket har i flere år jobbet med å etablere Kystinfo beredskap med tilhørende </a:t>
            </a:r>
            <a:r>
              <a:rPr lang="nb-NO" sz="1600" dirty="0" err="1">
                <a:solidFill>
                  <a:srgbClr val="44546A"/>
                </a:solidFill>
              </a:rPr>
              <a:t>strandapp</a:t>
            </a:r>
            <a:r>
              <a:rPr lang="nb-NO" sz="1600" dirty="0">
                <a:solidFill>
                  <a:srgbClr val="44546A"/>
                </a:solidFill>
              </a:rPr>
              <a:t> for registrering av oljepåslag på land. Dette bringer </a:t>
            </a:r>
            <a:r>
              <a:rPr lang="nb-NO" sz="1600" dirty="0" err="1">
                <a:solidFill>
                  <a:srgbClr val="44546A"/>
                </a:solidFill>
              </a:rPr>
              <a:t>geodata</a:t>
            </a:r>
            <a:r>
              <a:rPr lang="nb-NO" sz="1600" dirty="0">
                <a:solidFill>
                  <a:srgbClr val="44546A"/>
                </a:solidFill>
              </a:rPr>
              <a:t> midt inn i kjernen av en aksjon og gir aksjonsledelsen et godt grunnlag for prioritering av ressurser. Kystverket vil i tiden fremover jobbe videre med utvikling av denne løsningen slik at en ved en aksjon er så godt forberedt som mulig og har lett tilgang på nødvendig datagrunnlag.</a:t>
            </a: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2020-2021</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914999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6" name="Bilde 5" descr="Mann i verneutstyr ser på containerski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9235" y="1467063"/>
            <a:ext cx="4221509" cy="3020003"/>
          </a:xfrm>
          <a:prstGeom prst="rect">
            <a:avLst/>
          </a:prstGeom>
        </p:spPr>
      </p:pic>
      <p:sp>
        <p:nvSpPr>
          <p:cNvPr id="9" name="TekstSylinder 8"/>
          <p:cNvSpPr txBox="1"/>
          <p:nvPr/>
        </p:nvSpPr>
        <p:spPr>
          <a:xfrm>
            <a:off x="10237300" y="4471807"/>
            <a:ext cx="1167307" cy="253916"/>
          </a:xfrm>
          <a:prstGeom prst="rect">
            <a:avLst/>
          </a:prstGeom>
          <a:noFill/>
        </p:spPr>
        <p:txBody>
          <a:bodyPr wrap="none" rtlCol="0">
            <a:spAutoFit/>
          </a:bodyPr>
          <a:lstStyle/>
          <a:p>
            <a:r>
              <a:rPr lang="nb-NO" sz="1050" dirty="0" smtClean="0">
                <a:solidFill>
                  <a:schemeClr val="tx2">
                    <a:lumMod val="60000"/>
                    <a:lumOff val="40000"/>
                  </a:schemeClr>
                </a:solidFill>
              </a:rPr>
              <a:t>KILDE: Kystverket </a:t>
            </a:r>
            <a:endParaRPr lang="nb-NO" sz="1050" dirty="0">
              <a:solidFill>
                <a:schemeClr val="tx2">
                  <a:lumMod val="60000"/>
                  <a:lumOff val="40000"/>
                </a:schemeClr>
              </a:solidFill>
            </a:endParaRPr>
          </a:p>
        </p:txBody>
      </p:sp>
      <p:sp>
        <p:nvSpPr>
          <p:cNvPr id="2" name="Tittel 1" hidden="1"/>
          <p:cNvSpPr>
            <a:spLocks noGrp="1"/>
          </p:cNvSpPr>
          <p:nvPr>
            <p:ph type="title" idx="4294967295"/>
          </p:nvPr>
        </p:nvSpPr>
        <p:spPr/>
        <p:txBody>
          <a:bodyPr/>
          <a:lstStyle/>
          <a:p>
            <a:r>
              <a:rPr lang="nb-NO" dirty="0" smtClean="0"/>
              <a:t>Tiltak 35</a:t>
            </a:r>
            <a:endParaRPr lang="nb-NO" dirty="0"/>
          </a:p>
        </p:txBody>
      </p:sp>
    </p:spTree>
    <p:extLst>
      <p:ext uri="{BB962C8B-B14F-4D97-AF65-F5344CB8AC3E}">
        <p14:creationId xmlns:p14="http://schemas.microsoft.com/office/powerpoint/2010/main" val="605398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5897334" cy="4724370"/>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36: </a:t>
            </a:r>
            <a:endParaRPr lang="nb-NO" dirty="0">
              <a:solidFill>
                <a:srgbClr val="5B9BD5">
                  <a:lumMod val="75000"/>
                </a:srgbClr>
              </a:solidFill>
            </a:endParaRPr>
          </a:p>
          <a:p>
            <a:r>
              <a:rPr lang="nb-NO" b="1" dirty="0" smtClean="0">
                <a:solidFill>
                  <a:srgbClr val="44546A"/>
                </a:solidFill>
              </a:rPr>
              <a:t>KYSTVERKET - DATAVAREHUS   </a:t>
            </a:r>
          </a:p>
          <a:p>
            <a:endParaRPr lang="nb-NO" sz="900" b="1" dirty="0" smtClean="0">
              <a:solidFill>
                <a:srgbClr val="44546A"/>
              </a:solidFill>
            </a:endParaRPr>
          </a:p>
          <a:p>
            <a:r>
              <a:rPr lang="nb-NO" sz="1600" dirty="0">
                <a:solidFill>
                  <a:srgbClr val="44546A"/>
                </a:solidFill>
              </a:rPr>
              <a:t>Datavarehus – Kystverket jobber med utvikling av et datavarehus for sine data.</a:t>
            </a:r>
          </a:p>
          <a:p>
            <a:endParaRPr lang="nb-NO" sz="1600" dirty="0">
              <a:solidFill>
                <a:srgbClr val="44546A"/>
              </a:solidFill>
            </a:endParaRPr>
          </a:p>
          <a:p>
            <a:r>
              <a:rPr lang="nb-NO" sz="1600" dirty="0">
                <a:solidFill>
                  <a:srgbClr val="44546A"/>
                </a:solidFill>
              </a:rPr>
              <a:t>Dette skal være både til internt og eksternt bruk. Vi ser på nye muligheter å anvende datagrunnlaget på for å bedre støtte opp om informasjonsbehovet i både interne og eksterne prosesser. Plattformen datavarehuset er bygget på vil utvides til å også understøtte spesifikke applikasjoner som dynamisk nautisk risikoanalyse og miljørisikoanalyser. I løpet av 2020 vil flere nye applikasjoner være på plass innenfor dette feltet.</a:t>
            </a:r>
          </a:p>
          <a:p>
            <a:endParaRPr lang="nb-NO" sz="1600" b="1" dirty="0" smtClean="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2020-2022</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Pil ned 9" descr="Pil" title="Pil"/>
          <p:cNvSpPr/>
          <p:nvPr/>
        </p:nvSpPr>
        <p:spPr>
          <a:xfrm>
            <a:off x="914999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il ned 6" descr="Pil" title="Pil"/>
          <p:cNvSpPr/>
          <p:nvPr/>
        </p:nvSpPr>
        <p:spPr>
          <a:xfrm>
            <a:off x="7872535"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The personer ser på flere skjermer som viser kart og kysttrafik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7851" y="1120663"/>
            <a:ext cx="4244277" cy="3239054"/>
          </a:xfrm>
          <a:prstGeom prst="rect">
            <a:avLst/>
          </a:prstGeom>
        </p:spPr>
      </p:pic>
      <p:sp>
        <p:nvSpPr>
          <p:cNvPr id="9" name="TekstSylinder 8"/>
          <p:cNvSpPr txBox="1"/>
          <p:nvPr/>
        </p:nvSpPr>
        <p:spPr>
          <a:xfrm>
            <a:off x="10224976" y="4344458"/>
            <a:ext cx="1167307" cy="253916"/>
          </a:xfrm>
          <a:prstGeom prst="rect">
            <a:avLst/>
          </a:prstGeom>
          <a:noFill/>
        </p:spPr>
        <p:txBody>
          <a:bodyPr wrap="none" rtlCol="0">
            <a:spAutoFit/>
          </a:bodyPr>
          <a:lstStyle/>
          <a:p>
            <a:r>
              <a:rPr lang="nb-NO" sz="1050" dirty="0" smtClean="0">
                <a:solidFill>
                  <a:schemeClr val="tx2">
                    <a:lumMod val="60000"/>
                    <a:lumOff val="40000"/>
                  </a:schemeClr>
                </a:solidFill>
              </a:rPr>
              <a:t>KILDE: Kystverket </a:t>
            </a:r>
            <a:endParaRPr lang="nb-NO" sz="1050" dirty="0">
              <a:solidFill>
                <a:schemeClr val="tx2">
                  <a:lumMod val="60000"/>
                  <a:lumOff val="40000"/>
                </a:schemeClr>
              </a:solidFill>
            </a:endParaRPr>
          </a:p>
        </p:txBody>
      </p:sp>
      <p:sp>
        <p:nvSpPr>
          <p:cNvPr id="4" name="Tittel 3" hidden="1"/>
          <p:cNvSpPr>
            <a:spLocks noGrp="1"/>
          </p:cNvSpPr>
          <p:nvPr>
            <p:ph type="title" idx="4294967295"/>
          </p:nvPr>
        </p:nvSpPr>
        <p:spPr/>
        <p:txBody>
          <a:bodyPr/>
          <a:lstStyle/>
          <a:p>
            <a:r>
              <a:rPr lang="nb-NO" dirty="0" smtClean="0"/>
              <a:t>Tiltak 36</a:t>
            </a:r>
            <a:endParaRPr lang="nb-NO" dirty="0"/>
          </a:p>
        </p:txBody>
      </p:sp>
    </p:spTree>
    <p:extLst>
      <p:ext uri="{BB962C8B-B14F-4D97-AF65-F5344CB8AC3E}">
        <p14:creationId xmlns:p14="http://schemas.microsoft.com/office/powerpoint/2010/main" val="3804821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5539525" cy="5247590"/>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37: </a:t>
            </a:r>
            <a:endParaRPr lang="nb-NO" dirty="0">
              <a:solidFill>
                <a:srgbClr val="5B9BD5">
                  <a:lumMod val="75000"/>
                </a:srgbClr>
              </a:solidFill>
            </a:endParaRPr>
          </a:p>
          <a:p>
            <a:r>
              <a:rPr lang="nb-NO" b="1" dirty="0" smtClean="0">
                <a:solidFill>
                  <a:srgbClr val="44546A"/>
                </a:solidFill>
              </a:rPr>
              <a:t>DIGITALISERING AV SØKNADSPROSESS - HAVNE- OG FARVANNSLOVEN</a:t>
            </a:r>
          </a:p>
          <a:p>
            <a:endParaRPr lang="nb-NO" sz="900" b="1" dirty="0" smtClean="0">
              <a:solidFill>
                <a:srgbClr val="44546A"/>
              </a:solidFill>
            </a:endParaRPr>
          </a:p>
          <a:p>
            <a:r>
              <a:rPr lang="nb-NO" sz="1600" dirty="0">
                <a:solidFill>
                  <a:srgbClr val="44546A"/>
                </a:solidFill>
              </a:rPr>
              <a:t>Digitalisering av søknadsprosess – Tiltak som kan påvirke sikkerhet og fremkommelighet i sjøen er søknadspliktige i henhold til havne- og farvannsloven.</a:t>
            </a:r>
          </a:p>
          <a:p>
            <a:r>
              <a:rPr lang="nb-NO" sz="1600" dirty="0">
                <a:solidFill>
                  <a:srgbClr val="44546A"/>
                </a:solidFill>
              </a:rPr>
              <a:t> </a:t>
            </a:r>
          </a:p>
          <a:p>
            <a:r>
              <a:rPr lang="nb-NO" sz="1600" dirty="0">
                <a:solidFill>
                  <a:srgbClr val="44546A"/>
                </a:solidFill>
              </a:rPr>
              <a:t>Kystverket mottar og behandler en rekke slike søknader, og det er satt i gang et digitaliseringsarbeid for å forenkle og effektivisere søknadsbehandlingen, herunder bruk av </a:t>
            </a:r>
            <a:r>
              <a:rPr lang="nb-NO" sz="1600" dirty="0" err="1">
                <a:solidFill>
                  <a:srgbClr val="44546A"/>
                </a:solidFill>
              </a:rPr>
              <a:t>geodata</a:t>
            </a:r>
            <a:r>
              <a:rPr lang="nb-NO" sz="1600" dirty="0">
                <a:solidFill>
                  <a:srgbClr val="44546A"/>
                </a:solidFill>
              </a:rPr>
              <a:t> for å </a:t>
            </a:r>
            <a:r>
              <a:rPr lang="nb-NO" sz="1600" dirty="0" err="1">
                <a:solidFill>
                  <a:srgbClr val="44546A"/>
                </a:solidFill>
              </a:rPr>
              <a:t>kartfeste</a:t>
            </a:r>
            <a:r>
              <a:rPr lang="nb-NO" sz="1600" dirty="0">
                <a:solidFill>
                  <a:srgbClr val="44546A"/>
                </a:solidFill>
              </a:rPr>
              <a:t> søknadene</a:t>
            </a: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2020-2022</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Lystbåthavn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463" y="954156"/>
            <a:ext cx="4730945" cy="3441513"/>
          </a:xfrm>
          <a:prstGeom prst="rect">
            <a:avLst/>
          </a:prstGeom>
          <a:ln>
            <a:noFill/>
          </a:ln>
          <a:effectLst>
            <a:outerShdw blurRad="292100" dist="139700" dir="2700000" algn="tl" rotWithShape="0">
              <a:srgbClr val="333333">
                <a:alpha val="65000"/>
              </a:srgbClr>
            </a:outerShdw>
          </a:effectLst>
        </p:spPr>
      </p:pic>
      <p:sp>
        <p:nvSpPr>
          <p:cNvPr id="6" name="TekstSylinder 5"/>
          <p:cNvSpPr txBox="1"/>
          <p:nvPr/>
        </p:nvSpPr>
        <p:spPr>
          <a:xfrm rot="16200000">
            <a:off x="10752536" y="3627669"/>
            <a:ext cx="1245534" cy="276999"/>
          </a:xfrm>
          <a:prstGeom prst="rect">
            <a:avLst/>
          </a:prstGeom>
          <a:noFill/>
        </p:spPr>
        <p:txBody>
          <a:bodyPr wrap="none" rtlCol="0">
            <a:spAutoFit/>
          </a:bodyPr>
          <a:lstStyle/>
          <a:p>
            <a:r>
              <a:rPr lang="nb-NO" sz="1200" dirty="0" smtClean="0">
                <a:solidFill>
                  <a:schemeClr val="bg2">
                    <a:lumMod val="50000"/>
                  </a:schemeClr>
                </a:solidFill>
              </a:rPr>
              <a:t>Foto: A. Lillethun</a:t>
            </a:r>
            <a:endParaRPr lang="en-GB" sz="1200" dirty="0">
              <a:solidFill>
                <a:schemeClr val="bg2">
                  <a:lumMod val="50000"/>
                </a:schemeClr>
              </a:solidFill>
            </a:endParaRPr>
          </a:p>
        </p:txBody>
      </p:sp>
      <p:sp>
        <p:nvSpPr>
          <p:cNvPr id="4" name="Tittel 3" hidden="1"/>
          <p:cNvSpPr>
            <a:spLocks noGrp="1"/>
          </p:cNvSpPr>
          <p:nvPr>
            <p:ph type="title" idx="4294967295"/>
          </p:nvPr>
        </p:nvSpPr>
        <p:spPr/>
        <p:txBody>
          <a:bodyPr/>
          <a:lstStyle/>
          <a:p>
            <a:r>
              <a:rPr lang="nb-NO" dirty="0" smtClean="0"/>
              <a:t>Tiltak 37</a:t>
            </a:r>
            <a:endParaRPr lang="nb-NO" dirty="0"/>
          </a:p>
        </p:txBody>
      </p:sp>
    </p:spTree>
    <p:extLst>
      <p:ext uri="{BB962C8B-B14F-4D97-AF65-F5344CB8AC3E}">
        <p14:creationId xmlns:p14="http://schemas.microsoft.com/office/powerpoint/2010/main" val="202429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5897334" cy="4970591"/>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38: </a:t>
            </a:r>
            <a:endParaRPr lang="nb-NO" dirty="0">
              <a:solidFill>
                <a:srgbClr val="5B9BD5">
                  <a:lumMod val="75000"/>
                </a:srgbClr>
              </a:solidFill>
            </a:endParaRPr>
          </a:p>
          <a:p>
            <a:r>
              <a:rPr lang="nb-NO" b="1" dirty="0" smtClean="0">
                <a:solidFill>
                  <a:srgbClr val="44546A"/>
                </a:solidFill>
              </a:rPr>
              <a:t>APPLIKAJSON FOR UTBYGGINGSOMRÅDER </a:t>
            </a:r>
          </a:p>
          <a:p>
            <a:endParaRPr lang="nb-NO" sz="900" b="1" dirty="0" smtClean="0">
              <a:solidFill>
                <a:srgbClr val="44546A"/>
              </a:solidFill>
            </a:endParaRPr>
          </a:p>
          <a:p>
            <a:r>
              <a:rPr lang="nb-NO" sz="1600" dirty="0">
                <a:solidFill>
                  <a:srgbClr val="44546A"/>
                </a:solidFill>
              </a:rPr>
              <a:t>Applikasjon for </a:t>
            </a:r>
            <a:r>
              <a:rPr lang="nb-NO" sz="1600" dirty="0" smtClean="0">
                <a:solidFill>
                  <a:srgbClr val="44546A"/>
                </a:solidFill>
              </a:rPr>
              <a:t>utbyggingsområder </a:t>
            </a:r>
            <a:r>
              <a:rPr lang="nb-NO" sz="1600" dirty="0">
                <a:solidFill>
                  <a:srgbClr val="44546A"/>
                </a:solidFill>
              </a:rPr>
              <a:t>– For å understøtte behovene i utbyggingsavdelingen har vi under utvikling en et prosessverktøy som «loser» brukeren gjennom de ulike trinnene i prosessen. </a:t>
            </a:r>
          </a:p>
          <a:p>
            <a:endParaRPr lang="nb-NO" sz="1600" dirty="0">
              <a:solidFill>
                <a:srgbClr val="44546A"/>
              </a:solidFill>
            </a:endParaRPr>
          </a:p>
          <a:p>
            <a:r>
              <a:rPr lang="nb-NO" sz="1600" dirty="0">
                <a:solidFill>
                  <a:srgbClr val="44546A"/>
                </a:solidFill>
              </a:rPr>
              <a:t>Som en del av opplegget er det også dialog med Kartverket sjø, om bestilling av dybdedata, som går direkte fra applikasjonen. Nødvendige </a:t>
            </a:r>
            <a:r>
              <a:rPr lang="nb-NO" sz="1600" dirty="0" err="1">
                <a:solidFill>
                  <a:srgbClr val="44546A"/>
                </a:solidFill>
              </a:rPr>
              <a:t>geodata</a:t>
            </a:r>
            <a:r>
              <a:rPr lang="nb-NO" sz="1600" dirty="0">
                <a:solidFill>
                  <a:srgbClr val="44546A"/>
                </a:solidFill>
              </a:rPr>
              <a:t> blir gjort tilgjengelig for brukeren på du ulike stadiene i prosessen. Dette vil sikre gjenbruk av data og kvalitet i arbeidet.</a:t>
            </a:r>
          </a:p>
          <a:p>
            <a:endParaRPr lang="nb-NO" sz="1600" b="1" dirty="0" smtClean="0">
              <a:solidFill>
                <a:srgbClr val="5B9BD5">
                  <a:lumMod val="75000"/>
                </a:srgbClr>
              </a:solidFill>
            </a:endParaRPr>
          </a:p>
          <a:p>
            <a:endParaRPr lang="nb-NO" sz="1600" b="1" dirty="0">
              <a:solidFill>
                <a:srgbClr val="5B9BD5">
                  <a:lumMod val="75000"/>
                </a:srgbClr>
              </a:solidFill>
            </a:endParaRPr>
          </a:p>
          <a:p>
            <a:endParaRPr lang="nb-NO" sz="1600" b="1" dirty="0" smtClean="0">
              <a:solidFill>
                <a:srgbClr val="5B9BD5">
                  <a:lumMod val="75000"/>
                </a:srgbClr>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2020-2022</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Kystverket</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4" name="Bilde 3" descr="Luftbilde av industriområde/industrihavn"/>
          <p:cNvPicPr>
            <a:picLocks noChangeAspect="1"/>
          </p:cNvPicPr>
          <p:nvPr/>
        </p:nvPicPr>
        <p:blipFill>
          <a:blip r:embed="rId4"/>
          <a:stretch>
            <a:fillRect/>
          </a:stretch>
        </p:blipFill>
        <p:spPr>
          <a:xfrm>
            <a:off x="7005703" y="1351722"/>
            <a:ext cx="4350395" cy="2735428"/>
          </a:xfrm>
          <a:prstGeom prst="rect">
            <a:avLst/>
          </a:prstGeom>
        </p:spPr>
      </p:pic>
      <p:sp>
        <p:nvSpPr>
          <p:cNvPr id="6" name="TekstSylinder 5"/>
          <p:cNvSpPr txBox="1"/>
          <p:nvPr/>
        </p:nvSpPr>
        <p:spPr>
          <a:xfrm>
            <a:off x="10286798" y="4087150"/>
            <a:ext cx="1167307" cy="253916"/>
          </a:xfrm>
          <a:prstGeom prst="rect">
            <a:avLst/>
          </a:prstGeom>
          <a:noFill/>
        </p:spPr>
        <p:txBody>
          <a:bodyPr wrap="none" rtlCol="0">
            <a:spAutoFit/>
          </a:bodyPr>
          <a:lstStyle/>
          <a:p>
            <a:r>
              <a:rPr lang="nb-NO" sz="1050" dirty="0" smtClean="0">
                <a:solidFill>
                  <a:schemeClr val="tx2">
                    <a:lumMod val="60000"/>
                    <a:lumOff val="40000"/>
                  </a:schemeClr>
                </a:solidFill>
              </a:rPr>
              <a:t>KILDE: Kystverket </a:t>
            </a:r>
            <a:endParaRPr lang="nb-NO" sz="1050" dirty="0">
              <a:solidFill>
                <a:schemeClr val="tx2">
                  <a:lumMod val="60000"/>
                  <a:lumOff val="40000"/>
                </a:schemeClr>
              </a:solidFill>
            </a:endParaRPr>
          </a:p>
        </p:txBody>
      </p:sp>
      <p:sp>
        <p:nvSpPr>
          <p:cNvPr id="2" name="Tittel 1" hidden="1"/>
          <p:cNvSpPr>
            <a:spLocks noGrp="1"/>
          </p:cNvSpPr>
          <p:nvPr>
            <p:ph type="title" idx="4294967295"/>
          </p:nvPr>
        </p:nvSpPr>
        <p:spPr/>
        <p:txBody>
          <a:bodyPr/>
          <a:lstStyle/>
          <a:p>
            <a:r>
              <a:rPr lang="nb-NO" dirty="0" smtClean="0"/>
              <a:t>Tiltak 38</a:t>
            </a:r>
            <a:endParaRPr lang="nb-NO" dirty="0"/>
          </a:p>
        </p:txBody>
      </p:sp>
    </p:spTree>
    <p:extLst>
      <p:ext uri="{BB962C8B-B14F-4D97-AF65-F5344CB8AC3E}">
        <p14:creationId xmlns:p14="http://schemas.microsoft.com/office/powerpoint/2010/main" val="2587382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2" y="715232"/>
            <a:ext cx="6024494" cy="2616101"/>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39: </a:t>
            </a:r>
            <a:endParaRPr lang="nb-NO" dirty="0">
              <a:solidFill>
                <a:srgbClr val="5B9BD5">
                  <a:lumMod val="75000"/>
                </a:srgbClr>
              </a:solidFill>
            </a:endParaRPr>
          </a:p>
          <a:p>
            <a:r>
              <a:rPr lang="nb-NO" b="1" dirty="0" smtClean="0">
                <a:solidFill>
                  <a:srgbClr val="44546A"/>
                </a:solidFill>
              </a:rPr>
              <a:t>HELDEKKENDE NASJONALT RESSURSKART FOR SKOG - SR16</a:t>
            </a:r>
          </a:p>
          <a:p>
            <a:endParaRPr lang="nb-NO" sz="1600" dirty="0"/>
          </a:p>
          <a:p>
            <a:r>
              <a:rPr lang="nb-NO" sz="1600" dirty="0">
                <a:solidFill>
                  <a:srgbClr val="44546A"/>
                </a:solidFill>
              </a:rPr>
              <a:t>Klimaendringer og en økende miljøbevissthet gir økt etterspørsel etter fornybare råvarer til byggematerialer og bioenergi. Skog er en viktig kilde til slike fornybare produkter. Økende europeisk etterspørsel etter tømmer og restprodukter etter hogst aktualiserer behovet for mer nøyaktig kunnskap om hvor, og ikke minst når, tømmerressursene blir tilgjengelige for hogst. Et heldekkende, digitalt skogressurskart har derfor mange anvendelsesområder.</a:t>
            </a:r>
          </a:p>
        </p:txBody>
      </p:sp>
      <p:sp>
        <p:nvSpPr>
          <p:cNvPr id="9" name="Pil ned 8" descr="Pil" title="Pil"/>
          <p:cNvSpPr/>
          <p:nvPr/>
        </p:nvSpPr>
        <p:spPr>
          <a:xfrm>
            <a:off x="672224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7944233"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Illustrasjon som viser dataflyt i prosjekte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1274" y="877965"/>
            <a:ext cx="4064021" cy="2372132"/>
          </a:xfrm>
          <a:prstGeom prst="rect">
            <a:avLst/>
          </a:prstGeom>
          <a:ln>
            <a:noFill/>
          </a:ln>
          <a:effectLst>
            <a:outerShdw blurRad="292100" dist="139700" dir="2700000" algn="tl" rotWithShape="0">
              <a:srgbClr val="333333">
                <a:alpha val="65000"/>
              </a:srgbClr>
            </a:outerShdw>
          </a:effectLst>
        </p:spPr>
      </p:pic>
      <p:sp>
        <p:nvSpPr>
          <p:cNvPr id="14" name="TekstSylinder 13">
            <a:extLst>
              <a:ext uri="{FF2B5EF4-FFF2-40B4-BE49-F238E27FC236}">
                <a16:creationId xmlns:a16="http://schemas.microsoft.com/office/drawing/2014/main" id="{04961AC3-47F5-4999-BFCE-6CAFE3A41CD9}"/>
              </a:ext>
            </a:extLst>
          </p:cNvPr>
          <p:cNvSpPr txBox="1"/>
          <p:nvPr/>
        </p:nvSpPr>
        <p:spPr>
          <a:xfrm>
            <a:off x="1010362" y="3114345"/>
            <a:ext cx="7402118" cy="3293209"/>
          </a:xfrm>
          <a:prstGeom prst="rect">
            <a:avLst/>
          </a:prstGeom>
          <a:noFill/>
        </p:spPr>
        <p:txBody>
          <a:bodyPr wrap="square" rtlCol="0">
            <a:spAutoFit/>
          </a:bodyPr>
          <a:lstStyle/>
          <a:p>
            <a:endParaRPr lang="nb-NO" sz="1600" dirty="0"/>
          </a:p>
          <a:p>
            <a:pPr marL="285750" indent="-285750">
              <a:buFont typeface="Arial" panose="020B0604020202020204" pitchFamily="34" charset="0"/>
              <a:buChar char="•"/>
            </a:pPr>
            <a:r>
              <a:rPr lang="nb-NO" sz="1600" dirty="0">
                <a:solidFill>
                  <a:srgbClr val="44546A"/>
                </a:solidFill>
              </a:rPr>
              <a:t>SR16 skal bli et landsdekkende skogressurskart for hele Norge. SR16 gir en oversikt over skogens utbredelse og skogens egenskaper.  SR står for </a:t>
            </a:r>
            <a:r>
              <a:rPr lang="nb-NO" sz="1600" dirty="0" err="1">
                <a:solidFill>
                  <a:srgbClr val="44546A"/>
                </a:solidFill>
              </a:rPr>
              <a:t>SkogRessurskart</a:t>
            </a:r>
            <a:r>
              <a:rPr lang="nb-NO" sz="1600" dirty="0">
                <a:solidFill>
                  <a:srgbClr val="44546A"/>
                </a:solidFill>
              </a:rPr>
              <a:t> og 16 betyr at rutenettet er 16 x 16 meter.</a:t>
            </a:r>
          </a:p>
          <a:p>
            <a:pPr marL="285750" indent="-285750">
              <a:buFont typeface="Arial" panose="020B0604020202020204" pitchFamily="34" charset="0"/>
              <a:buChar char="•"/>
            </a:pPr>
            <a:r>
              <a:rPr lang="nb-NO" sz="1600" dirty="0">
                <a:solidFill>
                  <a:srgbClr val="44546A"/>
                </a:solidFill>
              </a:rPr>
              <a:t>Datasettet blir fremstilt gjennom automatisk prosessering av eksisterende kartdata (FKB-AR5), terrengmodeller fra NDH, 3D fjernmålingsdata (fotogrammetri og laser), satellitt bilder from Sentinel-2 og data fra Landsskogtakseringen. Produksjon av SR16 skjer fortløpende, avhengig av tilgjengelige data. </a:t>
            </a:r>
          </a:p>
          <a:p>
            <a:pPr marL="285750" indent="-285750">
              <a:buFont typeface="Arial" panose="020B0604020202020204" pitchFamily="34" charset="0"/>
              <a:buChar char="•"/>
            </a:pPr>
            <a:endParaRPr lang="nb-NO" sz="1600" dirty="0">
              <a:solidFill>
                <a:srgbClr val="44546A"/>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2015-2023</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NIBIO</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 1.1, 1,2,  </a:t>
            </a:r>
            <a:endParaRPr lang="nb-NO" sz="1600" b="1" dirty="0">
              <a:solidFill>
                <a:srgbClr val="5B9BD5">
                  <a:lumMod val="75000"/>
                </a:srgbClr>
              </a:solidFill>
            </a:endParaRPr>
          </a:p>
        </p:txBody>
      </p:sp>
      <p:sp>
        <p:nvSpPr>
          <p:cNvPr id="10" name="TekstSylinder 9"/>
          <p:cNvSpPr txBox="1"/>
          <p:nvPr/>
        </p:nvSpPr>
        <p:spPr>
          <a:xfrm>
            <a:off x="10369223" y="3257209"/>
            <a:ext cx="846707" cy="253916"/>
          </a:xfrm>
          <a:prstGeom prst="rect">
            <a:avLst/>
          </a:prstGeom>
          <a:noFill/>
        </p:spPr>
        <p:txBody>
          <a:bodyPr wrap="none" rtlCol="0">
            <a:spAutoFit/>
          </a:bodyPr>
          <a:lstStyle/>
          <a:p>
            <a:r>
              <a:rPr lang="nb-NO" sz="1050" dirty="0" smtClean="0">
                <a:solidFill>
                  <a:schemeClr val="tx2">
                    <a:lumMod val="60000"/>
                    <a:lumOff val="40000"/>
                  </a:schemeClr>
                </a:solidFill>
              </a:rPr>
              <a:t>KILDE:NIBIO</a:t>
            </a:r>
            <a:endParaRPr lang="nb-NO" sz="1050" dirty="0">
              <a:solidFill>
                <a:schemeClr val="tx2">
                  <a:lumMod val="60000"/>
                  <a:lumOff val="40000"/>
                </a:schemeClr>
              </a:solidFill>
            </a:endParaRPr>
          </a:p>
        </p:txBody>
      </p:sp>
      <p:sp>
        <p:nvSpPr>
          <p:cNvPr id="4" name="Tittel 3" hidden="1"/>
          <p:cNvSpPr>
            <a:spLocks noGrp="1"/>
          </p:cNvSpPr>
          <p:nvPr>
            <p:ph type="title" idx="4294967295"/>
          </p:nvPr>
        </p:nvSpPr>
        <p:spPr/>
        <p:txBody>
          <a:bodyPr/>
          <a:lstStyle/>
          <a:p>
            <a:r>
              <a:rPr lang="nb-NO" dirty="0" smtClean="0"/>
              <a:t>Tiltak 39</a:t>
            </a:r>
            <a:endParaRPr lang="nb-NO" dirty="0"/>
          </a:p>
        </p:txBody>
      </p:sp>
    </p:spTree>
    <p:extLst>
      <p:ext uri="{BB962C8B-B14F-4D97-AF65-F5344CB8AC3E}">
        <p14:creationId xmlns:p14="http://schemas.microsoft.com/office/powerpoint/2010/main" val="254476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952493" y="1828799"/>
            <a:ext cx="7413171" cy="4278086"/>
          </a:xfrm>
        </p:spPr>
        <p:txBody>
          <a:bodyPr>
            <a:noAutofit/>
          </a:bodyPr>
          <a:lstStyle/>
          <a:p>
            <a:r>
              <a:rPr lang="nb-NO" sz="1800" b="1" dirty="0" smtClean="0"/>
              <a:t>Nasjonale fellestiltak </a:t>
            </a:r>
            <a:r>
              <a:rPr lang="nb-NO" sz="1800" dirty="0" smtClean="0"/>
              <a:t>er viktige bransjeutfordringer som må løses for å nå målet om økt bruk. Den nasjonale samordningsgruppen for geografisk informasjon følger opp disse tiltakene.   </a:t>
            </a:r>
          </a:p>
          <a:p>
            <a:endParaRPr lang="nb-NO" sz="1800" dirty="0" smtClean="0"/>
          </a:p>
          <a:p>
            <a:endParaRPr lang="nb-NO" sz="1800" dirty="0" smtClean="0"/>
          </a:p>
          <a:p>
            <a:r>
              <a:rPr lang="nb-NO" sz="1800" b="1" dirty="0" smtClean="0"/>
              <a:t>Sektortiltak </a:t>
            </a:r>
            <a:r>
              <a:rPr lang="nb-NO" sz="1800" dirty="0" smtClean="0"/>
              <a:t>er tiltak og aktiviteter i etater eller andre organisasjoner som løser mer spesifikke behov og utfordringer innen en sektor, en eller flere organisasjoner. Følges i mindre grad opp av samordningsgruppen. </a:t>
            </a:r>
          </a:p>
          <a:p>
            <a:endParaRPr lang="nb-NO" sz="1800" dirty="0" smtClean="0"/>
          </a:p>
          <a:p>
            <a:endParaRPr lang="nb-NO" sz="1800" dirty="0" smtClean="0"/>
          </a:p>
          <a:p>
            <a:r>
              <a:rPr lang="nb-NO" sz="1800" b="1" dirty="0" smtClean="0"/>
              <a:t>Rammetiltak </a:t>
            </a:r>
            <a:r>
              <a:rPr lang="nb-NO" sz="1800" dirty="0" smtClean="0"/>
              <a:t>er aktivitet og føringer for hvordan vi skal arbeide med geodatastrategi, hvordan vi skal samarbeide, hvordan vi organiserer virksomhet og tiltak som skaper og forvalter fellesføringer – rammeverk, standardisert metodikk mv. Tiltakene følges opp av samordningsgruppen. </a:t>
            </a:r>
          </a:p>
          <a:p>
            <a:endParaRPr lang="en-GB" sz="1800" dirty="0"/>
          </a:p>
        </p:txBody>
      </p:sp>
      <p:sp>
        <p:nvSpPr>
          <p:cNvPr id="4" name="Avrundet rektangel 3"/>
          <p:cNvSpPr/>
          <p:nvPr/>
        </p:nvSpPr>
        <p:spPr>
          <a:xfrm>
            <a:off x="9056743" y="1218121"/>
            <a:ext cx="2552369"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Nasjonale fellestiltak</a:t>
            </a:r>
          </a:p>
        </p:txBody>
      </p:sp>
      <p:sp>
        <p:nvSpPr>
          <p:cNvPr id="5" name="Avrundet rektangel 4"/>
          <p:cNvSpPr/>
          <p:nvPr/>
        </p:nvSpPr>
        <p:spPr>
          <a:xfrm>
            <a:off x="9056743" y="3056700"/>
            <a:ext cx="2552369"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Sektortiltak </a:t>
            </a:r>
          </a:p>
        </p:txBody>
      </p:sp>
      <p:sp>
        <p:nvSpPr>
          <p:cNvPr id="6" name="Avrundet rektangel 5"/>
          <p:cNvSpPr/>
          <p:nvPr/>
        </p:nvSpPr>
        <p:spPr>
          <a:xfrm>
            <a:off x="9072489" y="4895279"/>
            <a:ext cx="2536623" cy="1584301"/>
          </a:xfrm>
          <a:prstGeom prst="roundRect">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800" b="1" i="0" u="none" strike="noStrike" kern="0" cap="none" spc="0" normalizeH="0" baseline="0" noProof="0" dirty="0" smtClean="0">
                <a:ln>
                  <a:noFill/>
                </a:ln>
                <a:effectLst/>
                <a:uLnTx/>
                <a:uFillTx/>
                <a:latin typeface="Calibri" panose="020F0502020204030204"/>
                <a:ea typeface="+mn-ea"/>
                <a:cs typeface="+mn-cs"/>
              </a:rPr>
              <a:t>Rammetiltak</a:t>
            </a:r>
          </a:p>
        </p:txBody>
      </p:sp>
      <p:sp>
        <p:nvSpPr>
          <p:cNvPr id="7" name="TekstSylinder 6">
            <a:extLst>
              <a:ext uri="{FF2B5EF4-FFF2-40B4-BE49-F238E27FC236}">
                <a16:creationId xmlns:a16="http://schemas.microsoft.com/office/drawing/2014/main" id="{2C925CB5-0AB8-45E1-8142-0A7B9B2F13FF}"/>
              </a:ext>
            </a:extLst>
          </p:cNvPr>
          <p:cNvSpPr txBox="1"/>
          <p:nvPr/>
        </p:nvSpPr>
        <p:spPr>
          <a:xfrm>
            <a:off x="952493" y="628597"/>
            <a:ext cx="10312915" cy="584775"/>
          </a:xfrm>
          <a:prstGeom prst="rect">
            <a:avLst/>
          </a:prstGeom>
          <a:noFill/>
        </p:spPr>
        <p:txBody>
          <a:bodyPr wrap="square" rtlCol="0">
            <a:spAutoFit/>
          </a:bodyPr>
          <a:lstStyle/>
          <a:p>
            <a:pPr>
              <a:spcAft>
                <a:spcPts val="800"/>
              </a:spcAft>
            </a:pPr>
            <a:r>
              <a:rPr lang="nb-NO" sz="3200" b="1" cap="small" dirty="0">
                <a:solidFill>
                  <a:srgbClr val="44546A"/>
                </a:solidFill>
              </a:rPr>
              <a:t>HANDLINGSPLANEN </a:t>
            </a:r>
            <a:r>
              <a:rPr lang="nb-NO" sz="3200" b="1" cap="small" dirty="0" smtClean="0">
                <a:solidFill>
                  <a:srgbClr val="44546A"/>
                </a:solidFill>
              </a:rPr>
              <a:t>– tiltakskategorier </a:t>
            </a:r>
            <a:endParaRPr lang="nb-NO" dirty="0">
              <a:solidFill>
                <a:srgbClr val="44546A"/>
              </a:solidFill>
            </a:endParaRPr>
          </a:p>
        </p:txBody>
      </p:sp>
      <p:sp>
        <p:nvSpPr>
          <p:cNvPr id="2" name="Tittel 1" hidden="1"/>
          <p:cNvSpPr>
            <a:spLocks noGrp="1"/>
          </p:cNvSpPr>
          <p:nvPr>
            <p:ph type="title"/>
          </p:nvPr>
        </p:nvSpPr>
        <p:spPr/>
        <p:txBody>
          <a:bodyPr/>
          <a:lstStyle/>
          <a:p>
            <a:r>
              <a:rPr lang="nb-NO" dirty="0" err="1" smtClean="0"/>
              <a:t>Handlingsplann</a:t>
            </a:r>
            <a:r>
              <a:rPr lang="nb-NO" dirty="0" smtClean="0"/>
              <a:t> - tiltakskategorier</a:t>
            </a:r>
            <a:endParaRPr lang="nb-NO" dirty="0"/>
          </a:p>
        </p:txBody>
      </p:sp>
    </p:spTree>
    <p:extLst>
      <p:ext uri="{BB962C8B-B14F-4D97-AF65-F5344CB8AC3E}">
        <p14:creationId xmlns:p14="http://schemas.microsoft.com/office/powerpoint/2010/main" val="2445270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1" y="715232"/>
            <a:ext cx="6933871" cy="5324535"/>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40: </a:t>
            </a:r>
            <a:endParaRPr lang="nb-NO" dirty="0">
              <a:solidFill>
                <a:srgbClr val="5B9BD5">
                  <a:lumMod val="75000"/>
                </a:srgbClr>
              </a:solidFill>
            </a:endParaRPr>
          </a:p>
          <a:p>
            <a:r>
              <a:rPr lang="nb-NO" b="1" dirty="0" smtClean="0">
                <a:solidFill>
                  <a:srgbClr val="44546A"/>
                </a:solidFill>
              </a:rPr>
              <a:t>FORBEDRING AV DYRKBAR JORD-DATASETTET</a:t>
            </a:r>
            <a:endParaRPr lang="nb-NO" sz="1600" dirty="0">
              <a:solidFill>
                <a:srgbClr val="44546A"/>
              </a:solidFill>
            </a:endParaRPr>
          </a:p>
          <a:p>
            <a:endParaRPr lang="nb-NO" sz="1600" dirty="0">
              <a:solidFill>
                <a:srgbClr val="44546A"/>
              </a:solidFill>
            </a:endParaRPr>
          </a:p>
          <a:p>
            <a:r>
              <a:rPr lang="nb-NO" sz="1600" dirty="0">
                <a:solidFill>
                  <a:srgbClr val="44546A"/>
                </a:solidFill>
              </a:rPr>
              <a:t>Det er ønskelig å heve kvaliteten på dyrkbar jord-datasettet, slik at det fungerer bedre ved bruk i henhold til jordloven og arealplanlegging. </a:t>
            </a:r>
          </a:p>
          <a:p>
            <a:endParaRPr lang="nb-NO" sz="1600" dirty="0">
              <a:solidFill>
                <a:srgbClr val="44546A"/>
              </a:solidFill>
            </a:endParaRPr>
          </a:p>
          <a:p>
            <a:r>
              <a:rPr lang="nb-NO" sz="1600" dirty="0">
                <a:solidFill>
                  <a:srgbClr val="44546A"/>
                </a:solidFill>
              </a:rPr>
              <a:t>Det må defineres hvilke kriterier som skal settes for fjerning av mindre områder i datasettet. Myr må også kodes på en slik måte at det kan vises i kartet. Metodikken som foreslås må godkjennes av </a:t>
            </a:r>
            <a:r>
              <a:rPr lang="nb-NO" sz="1600" dirty="0" err="1">
                <a:solidFill>
                  <a:srgbClr val="44546A"/>
                </a:solidFill>
              </a:rPr>
              <a:t>Geovekst</a:t>
            </a:r>
            <a:r>
              <a:rPr lang="nb-NO" sz="1600" dirty="0">
                <a:solidFill>
                  <a:srgbClr val="44546A"/>
                </a:solidFill>
              </a:rPr>
              <a:t>-forum før implementering. </a:t>
            </a:r>
          </a:p>
          <a:p>
            <a:endParaRPr lang="nb-NO" sz="1600" dirty="0">
              <a:solidFill>
                <a:srgbClr val="44546A"/>
              </a:solidFill>
            </a:endParaRPr>
          </a:p>
          <a:p>
            <a:r>
              <a:rPr lang="nb-NO" sz="1600" dirty="0">
                <a:solidFill>
                  <a:srgbClr val="44546A"/>
                </a:solidFill>
              </a:rPr>
              <a:t>Det nye dyrkbar jord-datasettet må dokumenteres på Geonorge.no med tilhørende produktspesifikasjon, produktark, tegneregler mm. </a:t>
            </a:r>
          </a:p>
          <a:p>
            <a:endParaRPr lang="nb-NO" sz="1600" dirty="0">
              <a:solidFill>
                <a:srgbClr val="44546A"/>
              </a:solidFill>
            </a:endParaRPr>
          </a:p>
          <a:p>
            <a:pPr lvl="0"/>
            <a:r>
              <a:rPr lang="nb-NO" sz="1600" dirty="0">
                <a:solidFill>
                  <a:srgbClr val="44546A"/>
                </a:solidFill>
              </a:rPr>
              <a:t>Fjerne små polygoner som ikke reelt kan nydyrkes pga. størrelsen</a:t>
            </a:r>
          </a:p>
          <a:p>
            <a:r>
              <a:rPr lang="nb-NO" sz="1600" dirty="0">
                <a:solidFill>
                  <a:srgbClr val="44546A"/>
                </a:solidFill>
              </a:rPr>
              <a:t>Merke ut myr, i henhold til myrdyrkingsforbudet, slik at man lettere kan identifisere disse områdene. </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2020</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NIBIO</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9" name="Pil ned 8" descr="Pil" title="Pil"/>
          <p:cNvSpPr/>
          <p:nvPr/>
        </p:nvSpPr>
        <p:spPr>
          <a:xfrm>
            <a:off x="6722240"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Pil ned 11" descr="Pil" title="Pil"/>
          <p:cNvSpPr/>
          <p:nvPr/>
        </p:nvSpPr>
        <p:spPr>
          <a:xfrm>
            <a:off x="7944233" y="5281428"/>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4" name="Bilde 3" descr="Sauer på be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0448" y="715232"/>
            <a:ext cx="2700506" cy="4172071"/>
          </a:xfrm>
          <a:prstGeom prst="rect">
            <a:avLst/>
          </a:prstGeom>
          <a:ln>
            <a:noFill/>
          </a:ln>
          <a:effectLst>
            <a:outerShdw blurRad="292100" dist="139700" dir="2700000" algn="tl" rotWithShape="0">
              <a:srgbClr val="333333">
                <a:alpha val="65000"/>
              </a:srgbClr>
            </a:outerShdw>
          </a:effectLst>
        </p:spPr>
      </p:pic>
      <p:sp>
        <p:nvSpPr>
          <p:cNvPr id="10" name="TekstSylinder 9"/>
          <p:cNvSpPr txBox="1"/>
          <p:nvPr/>
        </p:nvSpPr>
        <p:spPr>
          <a:xfrm rot="16200000">
            <a:off x="10273556" y="4073973"/>
            <a:ext cx="1245534" cy="276999"/>
          </a:xfrm>
          <a:prstGeom prst="rect">
            <a:avLst/>
          </a:prstGeom>
          <a:noFill/>
        </p:spPr>
        <p:txBody>
          <a:bodyPr wrap="none" rtlCol="0">
            <a:spAutoFit/>
          </a:bodyPr>
          <a:lstStyle/>
          <a:p>
            <a:r>
              <a:rPr lang="nb-NO" sz="1200" dirty="0" smtClean="0">
                <a:solidFill>
                  <a:schemeClr val="bg2">
                    <a:lumMod val="50000"/>
                  </a:schemeClr>
                </a:solidFill>
              </a:rPr>
              <a:t>Foto: A. Lillethun</a:t>
            </a:r>
            <a:endParaRPr lang="en-GB" sz="1200" dirty="0">
              <a:solidFill>
                <a:schemeClr val="bg2">
                  <a:lumMod val="50000"/>
                </a:schemeClr>
              </a:solidFill>
            </a:endParaRPr>
          </a:p>
        </p:txBody>
      </p:sp>
      <p:sp>
        <p:nvSpPr>
          <p:cNvPr id="2" name="Tittel 1" hidden="1"/>
          <p:cNvSpPr>
            <a:spLocks noGrp="1"/>
          </p:cNvSpPr>
          <p:nvPr>
            <p:ph type="title" idx="4294967295"/>
          </p:nvPr>
        </p:nvSpPr>
        <p:spPr/>
        <p:txBody>
          <a:bodyPr/>
          <a:lstStyle/>
          <a:p>
            <a:r>
              <a:rPr lang="nb-NO" dirty="0" smtClean="0"/>
              <a:t>Tiltak 40</a:t>
            </a:r>
            <a:endParaRPr lang="nb-NO" dirty="0"/>
          </a:p>
        </p:txBody>
      </p:sp>
    </p:spTree>
    <p:extLst>
      <p:ext uri="{BB962C8B-B14F-4D97-AF65-F5344CB8AC3E}">
        <p14:creationId xmlns:p14="http://schemas.microsoft.com/office/powerpoint/2010/main" val="2305352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1" y="685415"/>
            <a:ext cx="6933871" cy="5709255"/>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41: </a:t>
            </a:r>
            <a:endParaRPr lang="nb-NO" dirty="0">
              <a:solidFill>
                <a:srgbClr val="5B9BD5">
                  <a:lumMod val="75000"/>
                </a:srgbClr>
              </a:solidFill>
            </a:endParaRPr>
          </a:p>
          <a:p>
            <a:r>
              <a:rPr lang="nb-NO" b="1" dirty="0" smtClean="0">
                <a:solidFill>
                  <a:srgbClr val="44546A"/>
                </a:solidFill>
              </a:rPr>
              <a:t>AREALRAPPORT I KILDEN </a:t>
            </a:r>
            <a:endParaRPr lang="nb-NO" sz="900" b="1" dirty="0" smtClean="0">
              <a:solidFill>
                <a:srgbClr val="44546A"/>
              </a:solidFill>
            </a:endParaRPr>
          </a:p>
          <a:p>
            <a:endParaRPr lang="nb-NO" sz="900" dirty="0">
              <a:solidFill>
                <a:srgbClr val="44546A"/>
              </a:solidFill>
            </a:endParaRPr>
          </a:p>
          <a:p>
            <a:pPr lvl="0"/>
            <a:r>
              <a:rPr lang="nb-NO" sz="1600" dirty="0">
                <a:solidFill>
                  <a:srgbClr val="44546A"/>
                </a:solidFill>
              </a:rPr>
              <a:t>Arealrapporten dekker behov for analyser og beregninger av arealressurser for forvaltningen, politikere og andre interesserte. Funksjonen utgjør et konkret verktøy for landbruksforvaltningen for å følge opp føringer fra LMD om vern om jordressursene.</a:t>
            </a:r>
          </a:p>
          <a:p>
            <a:endParaRPr lang="nb-NO" sz="1600" dirty="0">
              <a:solidFill>
                <a:srgbClr val="44546A"/>
              </a:solidFill>
            </a:endParaRPr>
          </a:p>
          <a:p>
            <a:r>
              <a:rPr lang="nb-NO" sz="1600" dirty="0">
                <a:solidFill>
                  <a:srgbClr val="44546A"/>
                </a:solidFill>
              </a:rPr>
              <a:t>Arealrapporten skal gi en arealberegning med tilhørende kart for selvvalgt område for relevante </a:t>
            </a:r>
            <a:r>
              <a:rPr lang="nb-NO" sz="1600" dirty="0" err="1">
                <a:solidFill>
                  <a:srgbClr val="44546A"/>
                </a:solidFill>
              </a:rPr>
              <a:t>kartlag</a:t>
            </a:r>
            <a:r>
              <a:rPr lang="nb-NO" sz="1600" dirty="0">
                <a:solidFill>
                  <a:srgbClr val="44546A"/>
                </a:solidFill>
              </a:rPr>
              <a:t>. Aktuelle </a:t>
            </a:r>
            <a:r>
              <a:rPr lang="nb-NO" sz="1600" dirty="0" err="1">
                <a:solidFill>
                  <a:srgbClr val="44546A"/>
                </a:solidFill>
              </a:rPr>
              <a:t>kartlag</a:t>
            </a:r>
            <a:r>
              <a:rPr lang="nb-NO" sz="1600" dirty="0">
                <a:solidFill>
                  <a:srgbClr val="44546A"/>
                </a:solidFill>
              </a:rPr>
              <a:t> for arealberegning i første versjon er AR-stat (FKB-AR5 supplert med AR50 i de områdene som er ikke-kartlagt i FKB-AR5), Dyrkbar jord, Jordkvalitet, Myrinformasjon i DMK og Jordbruksareal som kan være ute av drift. I tillegg er det ønskelig å vise eiendomsgrenser, og eventuelt plandata i kartet. </a:t>
            </a:r>
          </a:p>
          <a:p>
            <a:r>
              <a:rPr lang="nb-NO" sz="1600" dirty="0">
                <a:solidFill>
                  <a:srgbClr val="44546A"/>
                </a:solidFill>
              </a:rPr>
              <a:t> </a:t>
            </a:r>
          </a:p>
          <a:p>
            <a:r>
              <a:rPr lang="nb-NO" sz="1600" dirty="0">
                <a:solidFill>
                  <a:srgbClr val="44546A"/>
                </a:solidFill>
              </a:rPr>
              <a:t>I første omgang må brukeren selv tegne inn aktuelt område i kartet. På sikt er det ønskelig at brukeren kan laste opp planomriss for vedtatt plan og planforslag, eller andre formater for avgrensning (</a:t>
            </a:r>
            <a:r>
              <a:rPr lang="nb-NO" sz="1600" dirty="0" err="1">
                <a:solidFill>
                  <a:srgbClr val="44546A"/>
                </a:solidFill>
              </a:rPr>
              <a:t>gpx</a:t>
            </a:r>
            <a:r>
              <a:rPr lang="nb-NO" sz="1600" dirty="0">
                <a:solidFill>
                  <a:srgbClr val="44546A"/>
                </a:solidFill>
              </a:rPr>
              <a:t>, </a:t>
            </a:r>
            <a:r>
              <a:rPr lang="nb-NO" sz="1600" dirty="0" err="1">
                <a:solidFill>
                  <a:srgbClr val="44546A"/>
                </a:solidFill>
              </a:rPr>
              <a:t>kml</a:t>
            </a:r>
            <a:r>
              <a:rPr lang="nb-NO" sz="1600" dirty="0">
                <a:solidFill>
                  <a:srgbClr val="44546A"/>
                </a:solidFill>
              </a:rPr>
              <a:t>, </a:t>
            </a:r>
            <a:r>
              <a:rPr lang="nb-NO" sz="1600" dirty="0" err="1">
                <a:solidFill>
                  <a:srgbClr val="44546A"/>
                </a:solidFill>
              </a:rPr>
              <a:t>GeoJson</a:t>
            </a:r>
            <a:r>
              <a:rPr lang="nb-NO" sz="1600" dirty="0">
                <a:solidFill>
                  <a:srgbClr val="44546A"/>
                </a:solidFill>
              </a:rPr>
              <a:t>).</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2019-2021</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NIBIO</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9206952"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Kartutsnitt fra NIBIOs Kild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5851" y="1063486"/>
            <a:ext cx="3148254" cy="3733879"/>
          </a:xfrm>
          <a:prstGeom prst="rect">
            <a:avLst/>
          </a:prstGeom>
          <a:ln>
            <a:noFill/>
          </a:ln>
          <a:effectLst>
            <a:outerShdw blurRad="292100" dist="139700" dir="2700000" algn="tl" rotWithShape="0">
              <a:srgbClr val="333333">
                <a:alpha val="65000"/>
              </a:srgbClr>
            </a:outerShdw>
          </a:effectLst>
        </p:spPr>
      </p:pic>
      <p:sp>
        <p:nvSpPr>
          <p:cNvPr id="7" name="TekstSylinder 6"/>
          <p:cNvSpPr txBox="1"/>
          <p:nvPr/>
        </p:nvSpPr>
        <p:spPr>
          <a:xfrm rot="16200000">
            <a:off x="11087571" y="4177616"/>
            <a:ext cx="901209" cy="276999"/>
          </a:xfrm>
          <a:prstGeom prst="rect">
            <a:avLst/>
          </a:prstGeom>
          <a:noFill/>
        </p:spPr>
        <p:txBody>
          <a:bodyPr wrap="none" rtlCol="0">
            <a:spAutoFit/>
          </a:bodyPr>
          <a:lstStyle/>
          <a:p>
            <a:r>
              <a:rPr lang="nb-NO" sz="1200" dirty="0" smtClean="0">
                <a:solidFill>
                  <a:schemeClr val="bg2">
                    <a:lumMod val="50000"/>
                  </a:schemeClr>
                </a:solidFill>
              </a:rPr>
              <a:t>Kilde: </a:t>
            </a:r>
            <a:r>
              <a:rPr lang="nb-NO" sz="1200" dirty="0" err="1" smtClean="0">
                <a:solidFill>
                  <a:schemeClr val="bg2">
                    <a:lumMod val="50000"/>
                  </a:schemeClr>
                </a:solidFill>
              </a:rPr>
              <a:t>Nibio</a:t>
            </a:r>
            <a:endParaRPr lang="en-GB" sz="1200" dirty="0">
              <a:solidFill>
                <a:schemeClr val="bg2">
                  <a:lumMod val="50000"/>
                </a:schemeClr>
              </a:solidFill>
            </a:endParaRPr>
          </a:p>
        </p:txBody>
      </p:sp>
      <p:sp>
        <p:nvSpPr>
          <p:cNvPr id="4" name="Tittel 3" hidden="1"/>
          <p:cNvSpPr>
            <a:spLocks noGrp="1"/>
          </p:cNvSpPr>
          <p:nvPr>
            <p:ph type="title" idx="4294967295"/>
          </p:nvPr>
        </p:nvSpPr>
        <p:spPr/>
        <p:txBody>
          <a:bodyPr/>
          <a:lstStyle/>
          <a:p>
            <a:r>
              <a:rPr lang="nb-NO" dirty="0" smtClean="0"/>
              <a:t>Tiltak 41</a:t>
            </a:r>
            <a:endParaRPr lang="nb-NO" dirty="0"/>
          </a:p>
        </p:txBody>
      </p:sp>
    </p:spTree>
    <p:extLst>
      <p:ext uri="{BB962C8B-B14F-4D97-AF65-F5344CB8AC3E}">
        <p14:creationId xmlns:p14="http://schemas.microsoft.com/office/powerpoint/2010/main" val="26805477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0" y="685415"/>
            <a:ext cx="8729987" cy="5955476"/>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42: </a:t>
            </a:r>
            <a:endParaRPr lang="nb-NO" dirty="0">
              <a:solidFill>
                <a:srgbClr val="5B9BD5">
                  <a:lumMod val="75000"/>
                </a:srgbClr>
              </a:solidFill>
            </a:endParaRPr>
          </a:p>
          <a:p>
            <a:r>
              <a:rPr lang="nb-NO" b="1" dirty="0" smtClean="0">
                <a:solidFill>
                  <a:srgbClr val="44546A"/>
                </a:solidFill>
              </a:rPr>
              <a:t>AR5 – AJOURHOLDSLØSNING PÅ WEB</a:t>
            </a:r>
            <a:endParaRPr lang="nb-NO" sz="900" b="1" dirty="0" smtClean="0">
              <a:solidFill>
                <a:srgbClr val="44546A"/>
              </a:solidFill>
            </a:endParaRPr>
          </a:p>
          <a:p>
            <a:endParaRPr lang="nb-NO" sz="900" dirty="0">
              <a:solidFill>
                <a:srgbClr val="44546A"/>
              </a:solidFill>
            </a:endParaRPr>
          </a:p>
          <a:p>
            <a:pPr lvl="0"/>
            <a:r>
              <a:rPr lang="nb-NO" sz="1600" dirty="0">
                <a:solidFill>
                  <a:srgbClr val="44546A"/>
                </a:solidFill>
              </a:rPr>
              <a:t>Prosjektet skal bidra til at alle landets kommuner klarer å holde FKB-AR5-kartet oppdatert. </a:t>
            </a:r>
          </a:p>
          <a:p>
            <a:pPr lvl="0"/>
            <a:endParaRPr lang="nb-NO" sz="1600" dirty="0">
              <a:solidFill>
                <a:srgbClr val="44546A"/>
              </a:solidFill>
            </a:endParaRPr>
          </a:p>
          <a:p>
            <a:pPr lvl="0"/>
            <a:r>
              <a:rPr lang="nb-NO" sz="1600" dirty="0">
                <a:solidFill>
                  <a:srgbClr val="44546A"/>
                </a:solidFill>
              </a:rPr>
              <a:t>Det skal lages en web-basert løsning som landbruksavdelingen i kommunene kan benytte til oppdatering av det digitale AR5-kartet. Landbruksavdelingen slipper å lage analoge manuskart som sendes til </a:t>
            </a:r>
            <a:r>
              <a:rPr lang="nb-NO" sz="1600" dirty="0" err="1">
                <a:solidFill>
                  <a:srgbClr val="44546A"/>
                </a:solidFill>
              </a:rPr>
              <a:t>geodataavdelingen</a:t>
            </a:r>
            <a:r>
              <a:rPr lang="nb-NO" sz="1600" dirty="0">
                <a:solidFill>
                  <a:srgbClr val="44546A"/>
                </a:solidFill>
              </a:rPr>
              <a:t>, og de skal selv kunne legge inn enkle oppdateringer direkte i kartet. Dette vil forenkle og fornye arbeidsrutinene i kommunen. </a:t>
            </a:r>
          </a:p>
          <a:p>
            <a:pPr lvl="0"/>
            <a:endParaRPr lang="nb-NO" sz="1600" dirty="0">
              <a:solidFill>
                <a:srgbClr val="44546A"/>
              </a:solidFill>
            </a:endParaRPr>
          </a:p>
          <a:p>
            <a:pPr lvl="0"/>
            <a:r>
              <a:rPr lang="nb-NO" sz="1600" dirty="0">
                <a:solidFill>
                  <a:srgbClr val="44546A"/>
                </a:solidFill>
              </a:rPr>
              <a:t>Kartet blir oppdatert raskere når landbruksavdelingen selv kan legge inn etter hvert, i stedet for å samle opp til en eller to ganger i året, slik mange gjør i dag. Kvaliteten på kartet blir gjennom dette bedre. Oppdatert kart vil effektivisere og gi bedre kvalitet på saksbehandling knyttet til behandling av søknader om arealtilskudd i jordbruket samt gi bedre grunnlag for planlegging  og konsekvensanalyser.</a:t>
            </a:r>
          </a:p>
          <a:p>
            <a:pPr lvl="0"/>
            <a:endParaRPr lang="nb-NO" sz="1600" dirty="0">
              <a:solidFill>
                <a:srgbClr val="44546A"/>
              </a:solidFill>
            </a:endParaRPr>
          </a:p>
          <a:p>
            <a:pPr marL="285750" lvl="0" indent="-285750">
              <a:buFont typeface="Arial" panose="020B0604020202020204" pitchFamily="34" charset="0"/>
              <a:buChar char="•"/>
            </a:pPr>
            <a:r>
              <a:rPr lang="nb-NO" sz="1600" dirty="0">
                <a:solidFill>
                  <a:srgbClr val="44546A"/>
                </a:solidFill>
              </a:rPr>
              <a:t>Utvikle en web-basert løsning for ajourhold av FKB-AR5. </a:t>
            </a:r>
          </a:p>
          <a:p>
            <a:pPr marL="285750" indent="-285750">
              <a:buFont typeface="Arial" panose="020B0604020202020204" pitchFamily="34" charset="0"/>
              <a:buChar char="•"/>
            </a:pPr>
            <a:r>
              <a:rPr lang="nb-NO" sz="1600" dirty="0">
                <a:solidFill>
                  <a:srgbClr val="44546A"/>
                </a:solidFill>
              </a:rPr>
              <a:t>Etablere mottaksdatabase som fanger endringene som kommunen utfører</a:t>
            </a:r>
          </a:p>
          <a:p>
            <a:pPr marL="285750" indent="-285750">
              <a:buFont typeface="Arial" panose="020B0604020202020204" pitchFamily="34" charset="0"/>
              <a:buChar char="•"/>
            </a:pPr>
            <a:r>
              <a:rPr lang="nb-NO" sz="1600" dirty="0">
                <a:solidFill>
                  <a:srgbClr val="44546A"/>
                </a:solidFill>
              </a:rPr>
              <a:t>Etablere løsning som overfører endringene til Kartverkets sentrale database, SFKB. </a:t>
            </a:r>
          </a:p>
          <a:p>
            <a:pPr marL="285750" lvl="0" indent="-285750">
              <a:buFont typeface="Arial" panose="020B0604020202020204" pitchFamily="34" charset="0"/>
              <a:buChar char="•"/>
            </a:pPr>
            <a:r>
              <a:rPr lang="nb-NO" sz="1600" dirty="0">
                <a:solidFill>
                  <a:srgbClr val="44546A"/>
                </a:solidFill>
              </a:rPr>
              <a:t> Få på plass en opplæringspakke </a:t>
            </a: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2019-2021</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NIBIO</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6721530" y="528675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Pil ned 12" descr="Pil" title="Pil"/>
          <p:cNvSpPr/>
          <p:nvPr/>
        </p:nvSpPr>
        <p:spPr>
          <a:xfrm>
            <a:off x="7918322" y="5286752"/>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42</a:t>
            </a:r>
            <a:endParaRPr lang="nb-NO" dirty="0"/>
          </a:p>
        </p:txBody>
      </p:sp>
    </p:spTree>
    <p:extLst>
      <p:ext uri="{BB962C8B-B14F-4D97-AF65-F5344CB8AC3E}">
        <p14:creationId xmlns:p14="http://schemas.microsoft.com/office/powerpoint/2010/main" val="10548302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10361" y="715232"/>
            <a:ext cx="6933871" cy="5463034"/>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43: </a:t>
            </a:r>
            <a:endParaRPr lang="nb-NO" dirty="0">
              <a:solidFill>
                <a:srgbClr val="5B9BD5">
                  <a:lumMod val="75000"/>
                </a:srgbClr>
              </a:solidFill>
            </a:endParaRPr>
          </a:p>
          <a:p>
            <a:r>
              <a:rPr lang="nb-NO" b="1" dirty="0" smtClean="0">
                <a:solidFill>
                  <a:srgbClr val="44546A"/>
                </a:solidFill>
              </a:rPr>
              <a:t>FELTLØSNING FOR DEN OFFENTLIGE SKOGFORVALTNINGEN</a:t>
            </a:r>
            <a:endParaRPr lang="nb-NO" sz="900" b="1" dirty="0" smtClean="0">
              <a:solidFill>
                <a:srgbClr val="44546A"/>
              </a:solidFill>
            </a:endParaRPr>
          </a:p>
          <a:p>
            <a:endParaRPr lang="nb-NO" sz="900" dirty="0">
              <a:solidFill>
                <a:srgbClr val="44546A"/>
              </a:solidFill>
            </a:endParaRPr>
          </a:p>
          <a:p>
            <a:r>
              <a:rPr lang="nb-NO" sz="1600" dirty="0">
                <a:solidFill>
                  <a:srgbClr val="44546A"/>
                </a:solidFill>
              </a:rPr>
              <a:t>Målet med prosjektet er å utvikle og implementere en kartbasert feltløsning som gjøre det enklere å gjennomføre kontroll- og registreringsoppgaver i felt knyttet til offentlige skogforvaltningsoppgaver.</a:t>
            </a:r>
          </a:p>
          <a:p>
            <a:endParaRPr lang="nb-NO" sz="1600" dirty="0">
              <a:solidFill>
                <a:srgbClr val="44546A"/>
              </a:solidFill>
            </a:endParaRPr>
          </a:p>
          <a:p>
            <a:r>
              <a:rPr lang="nb-NO" sz="1600" dirty="0">
                <a:solidFill>
                  <a:srgbClr val="44546A"/>
                </a:solidFill>
              </a:rPr>
              <a:t>Det er anslått at det kan spares om lag 5 500 timer i årlig arbeidsinnsats på kommunenivå ved implementering av en feltløsning. I tillegg kommer gevinster i form av bedre kvalitet i saksbehandlingen ved at datagrunnlaget blir betydelig mer konsistent og at man legger til rette for effektiv dataflyt, gjenbruk og </a:t>
            </a:r>
            <a:r>
              <a:rPr lang="nb-NO" sz="1600" dirty="0" err="1">
                <a:solidFill>
                  <a:srgbClr val="44546A"/>
                </a:solidFill>
              </a:rPr>
              <a:t>viderebruk</a:t>
            </a:r>
            <a:r>
              <a:rPr lang="nb-NO" sz="1600" dirty="0">
                <a:solidFill>
                  <a:srgbClr val="44546A"/>
                </a:solidFill>
              </a:rPr>
              <a:t> av data og samhandling på tvers av forvaltningsnivå og ut mot næringen. </a:t>
            </a:r>
          </a:p>
          <a:p>
            <a:endParaRPr lang="nb-NO" sz="1600" dirty="0">
              <a:solidFill>
                <a:srgbClr val="44546A"/>
              </a:solidFill>
            </a:endParaRPr>
          </a:p>
          <a:p>
            <a:pPr marL="285750" indent="-285750">
              <a:buFont typeface="Arial" panose="020B0604020202020204" pitchFamily="34" charset="0"/>
              <a:buChar char="•"/>
            </a:pPr>
            <a:r>
              <a:rPr lang="nb-NO" sz="1600" dirty="0" smtClean="0">
                <a:solidFill>
                  <a:srgbClr val="44546A"/>
                </a:solidFill>
              </a:rPr>
              <a:t>Utvikle, drifte og vedlikeholde system for </a:t>
            </a:r>
            <a:r>
              <a:rPr lang="nb-NO" sz="1600" dirty="0">
                <a:solidFill>
                  <a:srgbClr val="44546A"/>
                </a:solidFill>
              </a:rPr>
              <a:t>forvaltningsoppgaver i felt vha. digitale verktøy med </a:t>
            </a:r>
            <a:r>
              <a:rPr lang="nb-NO" sz="1600" dirty="0" smtClean="0">
                <a:solidFill>
                  <a:srgbClr val="44546A"/>
                </a:solidFill>
              </a:rPr>
              <a:t>kartfunksjonalitet </a:t>
            </a:r>
          </a:p>
          <a:p>
            <a:endParaRPr lang="nb-NO" sz="1600" b="1" dirty="0">
              <a:solidFill>
                <a:srgbClr val="44546A"/>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2019-2021</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Landbruksdirektoratet </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4" name="Bilde 3" descr="Nettbrett med kartbasert feltløsning i bruk i skog"/>
          <p:cNvPicPr>
            <a:picLocks noChangeAspect="1"/>
          </p:cNvPicPr>
          <p:nvPr/>
        </p:nvPicPr>
        <p:blipFill>
          <a:blip r:embed="rId3"/>
          <a:stretch>
            <a:fillRect/>
          </a:stretch>
        </p:blipFill>
        <p:spPr>
          <a:xfrm>
            <a:off x="8222587" y="1057780"/>
            <a:ext cx="2953162" cy="3943900"/>
          </a:xfrm>
          <a:prstGeom prst="rect">
            <a:avLst/>
          </a:prstGeom>
        </p:spPr>
      </p:pic>
      <p:sp>
        <p:nvSpPr>
          <p:cNvPr id="6" name="TekstSylinder 5"/>
          <p:cNvSpPr txBox="1"/>
          <p:nvPr/>
        </p:nvSpPr>
        <p:spPr>
          <a:xfrm rot="16200000">
            <a:off x="10511798" y="4052203"/>
            <a:ext cx="1607620" cy="276999"/>
          </a:xfrm>
          <a:prstGeom prst="rect">
            <a:avLst/>
          </a:prstGeom>
          <a:noFill/>
        </p:spPr>
        <p:txBody>
          <a:bodyPr wrap="none" rtlCol="0">
            <a:spAutoFit/>
          </a:bodyPr>
          <a:lstStyle/>
          <a:p>
            <a:r>
              <a:rPr lang="nb-NO" sz="1200" dirty="0" smtClean="0">
                <a:solidFill>
                  <a:schemeClr val="bg2">
                    <a:lumMod val="50000"/>
                  </a:schemeClr>
                </a:solidFill>
              </a:rPr>
              <a:t>Foto: Miljødirektoratet</a:t>
            </a:r>
            <a:endParaRPr lang="en-GB" sz="1200" dirty="0">
              <a:solidFill>
                <a:schemeClr val="bg2">
                  <a:lumMod val="50000"/>
                </a:schemeClr>
              </a:solidFill>
            </a:endParaRPr>
          </a:p>
        </p:txBody>
      </p:sp>
      <p:sp>
        <p:nvSpPr>
          <p:cNvPr id="2" name="Tittel 1" hidden="1"/>
          <p:cNvSpPr>
            <a:spLocks noGrp="1"/>
          </p:cNvSpPr>
          <p:nvPr>
            <p:ph type="title" idx="4294967295"/>
          </p:nvPr>
        </p:nvSpPr>
        <p:spPr/>
        <p:txBody>
          <a:bodyPr/>
          <a:lstStyle/>
          <a:p>
            <a:r>
              <a:rPr lang="nb-NO" dirty="0" smtClean="0"/>
              <a:t>Tiltak 43</a:t>
            </a:r>
            <a:endParaRPr lang="nb-NO" dirty="0"/>
          </a:p>
        </p:txBody>
      </p:sp>
    </p:spTree>
    <p:extLst>
      <p:ext uri="{BB962C8B-B14F-4D97-AF65-F5344CB8AC3E}">
        <p14:creationId xmlns:p14="http://schemas.microsoft.com/office/powerpoint/2010/main" val="9954506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4 deler&#10;innsamling av data&#10;lagring og forvaltning&#10;tilrettelegging og distribusjon&#10;tilgang og bruk " title="Hva tiltaket berøre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901031" y="566145"/>
            <a:ext cx="7129787" cy="5986254"/>
          </a:xfrm>
          <a:prstGeom prst="rect">
            <a:avLst/>
          </a:prstGeom>
          <a:noFill/>
        </p:spPr>
        <p:txBody>
          <a:bodyPr wrap="square" rtlCol="0">
            <a:spAutoFit/>
          </a:bodyPr>
          <a:lstStyle/>
          <a:p>
            <a:r>
              <a:rPr lang="nb-NO" b="1" dirty="0">
                <a:solidFill>
                  <a:srgbClr val="5B9BD5">
                    <a:lumMod val="75000"/>
                  </a:srgbClr>
                </a:solidFill>
              </a:rPr>
              <a:t>TILTAK </a:t>
            </a:r>
            <a:r>
              <a:rPr lang="nb-NO" b="1" dirty="0" smtClean="0">
                <a:solidFill>
                  <a:srgbClr val="5B9BD5">
                    <a:lumMod val="75000"/>
                  </a:srgbClr>
                </a:solidFill>
              </a:rPr>
              <a:t>44: </a:t>
            </a:r>
            <a:endParaRPr lang="nb-NO" dirty="0">
              <a:solidFill>
                <a:srgbClr val="5B9BD5">
                  <a:lumMod val="75000"/>
                </a:srgbClr>
              </a:solidFill>
            </a:endParaRPr>
          </a:p>
          <a:p>
            <a:r>
              <a:rPr lang="nb-NO" b="1" dirty="0" smtClean="0">
                <a:solidFill>
                  <a:srgbClr val="44546A"/>
                </a:solidFill>
              </a:rPr>
              <a:t>DIGITALISERING AV REISETILSKUDDSORDNINGEN FOR VETERINÆRERS SYKE- OG INSEMINASJONSBESØK </a:t>
            </a:r>
          </a:p>
          <a:p>
            <a:endParaRPr lang="nb-NO" sz="900" dirty="0" smtClean="0">
              <a:solidFill>
                <a:srgbClr val="44546A"/>
              </a:solidFill>
            </a:endParaRPr>
          </a:p>
          <a:p>
            <a:r>
              <a:rPr lang="nb-NO" sz="1600" dirty="0">
                <a:solidFill>
                  <a:srgbClr val="44546A"/>
                </a:solidFill>
              </a:rPr>
              <a:t>Målet med prosjektet er å gjøre det enklere for veterinærene å søke om og motta berettiget reisetilskudd, sikre at beregning og vedtak om tilskudd blir korrekt og forenkle og effektivisere forvaltningen hos fylkesmannen. I dag er arbeidsprosessene preget av papirsøknad og tidkrevende utregninger for veterinærene, og manglende </a:t>
            </a:r>
            <a:r>
              <a:rPr lang="nb-NO" sz="1600" dirty="0" err="1">
                <a:solidFill>
                  <a:srgbClr val="44546A"/>
                </a:solidFill>
              </a:rPr>
              <a:t>systemstøtte</a:t>
            </a:r>
            <a:r>
              <a:rPr lang="nb-NO" sz="1600" dirty="0">
                <a:solidFill>
                  <a:srgbClr val="44546A"/>
                </a:solidFill>
              </a:rPr>
              <a:t> for saksbehandling hos fylkesmannen.</a:t>
            </a:r>
            <a:endParaRPr lang="nb-NO" sz="900" dirty="0">
              <a:solidFill>
                <a:srgbClr val="44546A"/>
              </a:solidFill>
            </a:endParaRPr>
          </a:p>
          <a:p>
            <a:endParaRPr lang="nb-NO" sz="900" dirty="0">
              <a:solidFill>
                <a:srgbClr val="44546A"/>
              </a:solidFill>
            </a:endParaRPr>
          </a:p>
          <a:p>
            <a:r>
              <a:rPr lang="nb-NO" sz="1600" dirty="0">
                <a:solidFill>
                  <a:srgbClr val="44546A"/>
                </a:solidFill>
              </a:rPr>
              <a:t>Det er gjort detaljerte gevinstvurderinger i forbindelse med søknad til </a:t>
            </a:r>
            <a:r>
              <a:rPr lang="nb-NO" sz="1600" dirty="0" err="1">
                <a:solidFill>
                  <a:srgbClr val="44546A"/>
                </a:solidFill>
              </a:rPr>
              <a:t>Difi</a:t>
            </a:r>
            <a:r>
              <a:rPr lang="nb-NO" sz="1600" dirty="0">
                <a:solidFill>
                  <a:srgbClr val="44546A"/>
                </a:solidFill>
              </a:rPr>
              <a:t> sin </a:t>
            </a:r>
            <a:r>
              <a:rPr lang="nb-NO" sz="1600" dirty="0" err="1">
                <a:solidFill>
                  <a:srgbClr val="44546A"/>
                </a:solidFill>
              </a:rPr>
              <a:t>medfinansieringsordning</a:t>
            </a:r>
            <a:r>
              <a:rPr lang="nb-NO" sz="1600" dirty="0">
                <a:solidFill>
                  <a:srgbClr val="44546A"/>
                </a:solidFill>
              </a:rPr>
              <a:t> for digitaliseringsprosjekter. </a:t>
            </a:r>
            <a:r>
              <a:rPr lang="nb-NO" sz="1600" dirty="0" smtClean="0">
                <a:solidFill>
                  <a:srgbClr val="44546A"/>
                </a:solidFill>
              </a:rPr>
              <a:t>Netto </a:t>
            </a:r>
            <a:r>
              <a:rPr lang="nb-NO" sz="1600" dirty="0">
                <a:solidFill>
                  <a:srgbClr val="44546A"/>
                </a:solidFill>
              </a:rPr>
              <a:t>nåverdi per investerte krone er beregnet til 6,8</a:t>
            </a:r>
            <a:r>
              <a:rPr lang="nb-NO" sz="1600" dirty="0" smtClean="0">
                <a:solidFill>
                  <a:srgbClr val="44546A"/>
                </a:solidFill>
              </a:rPr>
              <a:t>.</a:t>
            </a:r>
            <a:endParaRPr lang="nb-NO" sz="900" dirty="0" smtClean="0">
              <a:solidFill>
                <a:srgbClr val="44546A"/>
              </a:solidFill>
            </a:endParaRPr>
          </a:p>
          <a:p>
            <a:endParaRPr lang="nb-NO" sz="900" dirty="0" smtClean="0">
              <a:solidFill>
                <a:srgbClr val="44546A"/>
              </a:solidFill>
            </a:endParaRPr>
          </a:p>
          <a:p>
            <a:r>
              <a:rPr lang="nb-NO" sz="1600" dirty="0">
                <a:solidFill>
                  <a:srgbClr val="44546A"/>
                </a:solidFill>
              </a:rPr>
              <a:t>Kartdata (bl.a. data fra NVDB og adresse/stedsnavn) kombinert med en kartbasert rute- og </a:t>
            </a:r>
            <a:r>
              <a:rPr lang="nb-NO" sz="1600" dirty="0" err="1">
                <a:solidFill>
                  <a:srgbClr val="44546A"/>
                </a:solidFill>
              </a:rPr>
              <a:t>tilskuddsberegner</a:t>
            </a:r>
            <a:r>
              <a:rPr lang="nb-NO" sz="1600" dirty="0">
                <a:solidFill>
                  <a:srgbClr val="44546A"/>
                </a:solidFill>
              </a:rPr>
              <a:t>, utgjør kjernen i det nye systemet. Basert på input fra </a:t>
            </a:r>
            <a:r>
              <a:rPr lang="nb-NO" sz="1600" dirty="0" smtClean="0">
                <a:solidFill>
                  <a:srgbClr val="44546A"/>
                </a:solidFill>
              </a:rPr>
              <a:t>veterinæren, beregner </a:t>
            </a:r>
            <a:r>
              <a:rPr lang="nb-NO" sz="1600" dirty="0">
                <a:solidFill>
                  <a:srgbClr val="44546A"/>
                </a:solidFill>
              </a:rPr>
              <a:t>den kartbaserte rute- og </a:t>
            </a:r>
            <a:r>
              <a:rPr lang="nb-NO" sz="1600" dirty="0" err="1">
                <a:solidFill>
                  <a:srgbClr val="44546A"/>
                </a:solidFill>
              </a:rPr>
              <a:t>tilskuddsberegneren</a:t>
            </a:r>
            <a:r>
              <a:rPr lang="nb-NO" sz="1600" dirty="0">
                <a:solidFill>
                  <a:srgbClr val="44546A"/>
                </a:solidFill>
              </a:rPr>
              <a:t> optimal reiserute samt reisetilskudd og –refusjonsbeløp </a:t>
            </a:r>
            <a:r>
              <a:rPr lang="nb-NO" sz="1600" dirty="0" smtClean="0">
                <a:solidFill>
                  <a:srgbClr val="44546A"/>
                </a:solidFill>
              </a:rPr>
              <a:t>automatisk </a:t>
            </a:r>
            <a:r>
              <a:rPr lang="nb-NO" sz="1600" dirty="0">
                <a:solidFill>
                  <a:srgbClr val="44546A"/>
                </a:solidFill>
              </a:rPr>
              <a:t>for hhv. Landbruksdirektoratet og </a:t>
            </a:r>
            <a:r>
              <a:rPr lang="nb-NO" sz="1600" dirty="0" smtClean="0">
                <a:solidFill>
                  <a:srgbClr val="44546A"/>
                </a:solidFill>
              </a:rPr>
              <a:t>andre brukere.</a:t>
            </a:r>
            <a:endParaRPr lang="nb-NO" sz="1600" dirty="0">
              <a:solidFill>
                <a:srgbClr val="44546A"/>
              </a:solidFill>
            </a:endParaRPr>
          </a:p>
          <a:p>
            <a:endParaRPr lang="nb-NO" sz="1600" b="1" dirty="0">
              <a:solidFill>
                <a:srgbClr val="5B9BD5">
                  <a:lumMod val="75000"/>
                </a:srgbClr>
              </a:solidFill>
            </a:endParaRPr>
          </a:p>
          <a:p>
            <a:r>
              <a:rPr lang="nb-NO" sz="1600" b="1" dirty="0">
                <a:solidFill>
                  <a:srgbClr val="5B9BD5">
                    <a:lumMod val="75000"/>
                  </a:srgbClr>
                </a:solidFill>
              </a:rPr>
              <a:t>Gjennomføring: </a:t>
            </a:r>
            <a:r>
              <a:rPr lang="nb-NO" sz="1600" b="1" dirty="0" smtClean="0">
                <a:solidFill>
                  <a:srgbClr val="5B9BD5">
                    <a:lumMod val="75000"/>
                  </a:srgbClr>
                </a:solidFill>
              </a:rPr>
              <a:t>2019-2020</a:t>
            </a:r>
            <a:endParaRPr lang="nb-NO" sz="1600" b="1" dirty="0">
              <a:solidFill>
                <a:srgbClr val="5B9BD5">
                  <a:lumMod val="75000"/>
                </a:srgbClr>
              </a:solidFill>
            </a:endParaRPr>
          </a:p>
          <a:p>
            <a:r>
              <a:rPr lang="nb-NO" sz="1600" b="1" dirty="0">
                <a:solidFill>
                  <a:srgbClr val="5B9BD5">
                    <a:lumMod val="75000"/>
                  </a:srgbClr>
                </a:solidFill>
              </a:rPr>
              <a:t>Ansvarlig: </a:t>
            </a:r>
            <a:r>
              <a:rPr lang="nb-NO" sz="1600" b="1" dirty="0" smtClean="0">
                <a:solidFill>
                  <a:srgbClr val="5B9BD5">
                    <a:lumMod val="75000"/>
                  </a:srgbClr>
                </a:solidFill>
              </a:rPr>
              <a:t>Landbruksdirektoratet </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44</a:t>
            </a:r>
            <a:endParaRPr lang="nb-NO" dirty="0"/>
          </a:p>
        </p:txBody>
      </p:sp>
    </p:spTree>
    <p:extLst>
      <p:ext uri="{BB962C8B-B14F-4D97-AF65-F5344CB8AC3E}">
        <p14:creationId xmlns:p14="http://schemas.microsoft.com/office/powerpoint/2010/main" val="20490880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descr="Viser tiltak 45"/>
          <p:cNvSpPr/>
          <p:nvPr/>
        </p:nvSpPr>
        <p:spPr>
          <a:xfrm>
            <a:off x="-21770" y="0"/>
            <a:ext cx="121920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2844"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824830" y="566145"/>
            <a:ext cx="6838714" cy="6001643"/>
          </a:xfrm>
          <a:prstGeom prst="rect">
            <a:avLst/>
          </a:prstGeom>
          <a:noFill/>
        </p:spPr>
        <p:txBody>
          <a:bodyPr wrap="square" rtlCol="0">
            <a:spAutoFit/>
          </a:bodyPr>
          <a:lstStyle/>
          <a:p>
            <a:r>
              <a:rPr lang="nb-NO" b="1" dirty="0" smtClean="0">
                <a:solidFill>
                  <a:srgbClr val="5B9BD5">
                    <a:lumMod val="75000"/>
                  </a:srgbClr>
                </a:solidFill>
              </a:rPr>
              <a:t>TILTAK 45: </a:t>
            </a:r>
            <a:endParaRPr lang="nb-NO" dirty="0">
              <a:solidFill>
                <a:srgbClr val="5B9BD5">
                  <a:lumMod val="75000"/>
                </a:srgbClr>
              </a:solidFill>
            </a:endParaRPr>
          </a:p>
          <a:p>
            <a:r>
              <a:rPr lang="nb-NO" b="1" dirty="0" smtClean="0">
                <a:solidFill>
                  <a:srgbClr val="44546A"/>
                </a:solidFill>
              </a:rPr>
              <a:t>ØKE BEVISSTHETEN RUNDT GEODTA OG BRUK AV GEODATA HOS LANDBRUKSPARTEN</a:t>
            </a:r>
          </a:p>
          <a:p>
            <a:endParaRPr lang="nb-NO" sz="1600" dirty="0" smtClean="0">
              <a:solidFill>
                <a:srgbClr val="44546A"/>
              </a:solidFill>
            </a:endParaRPr>
          </a:p>
          <a:p>
            <a:pPr lvl="0"/>
            <a:r>
              <a:rPr lang="nb-NO" dirty="0" smtClean="0"/>
              <a:t>Målet med tiltaket er;</a:t>
            </a:r>
          </a:p>
          <a:p>
            <a:pPr marL="285750" lvl="0" indent="-285750">
              <a:buFont typeface="Arial" panose="020B0604020202020204" pitchFamily="34" charset="0"/>
              <a:buChar char="•"/>
            </a:pPr>
            <a:r>
              <a:rPr lang="nb-NO" dirty="0" smtClean="0"/>
              <a:t>Bevisstgjøring </a:t>
            </a:r>
            <a:r>
              <a:rPr lang="nb-NO" dirty="0"/>
              <a:t>rundt </a:t>
            </a:r>
            <a:r>
              <a:rPr lang="nb-NO" dirty="0" err="1"/>
              <a:t>geodatastrategien</a:t>
            </a:r>
            <a:r>
              <a:rPr lang="nb-NO" dirty="0"/>
              <a:t> med </a:t>
            </a:r>
            <a:r>
              <a:rPr lang="nb-NO" dirty="0" smtClean="0"/>
              <a:t>handlingsplan </a:t>
            </a:r>
            <a:r>
              <a:rPr lang="nb-NO" dirty="0"/>
              <a:t>og tiltak</a:t>
            </a:r>
            <a:endParaRPr lang="en-GB" dirty="0"/>
          </a:p>
          <a:p>
            <a:pPr marL="285750" lvl="0" indent="-285750">
              <a:buFont typeface="Arial" panose="020B0604020202020204" pitchFamily="34" charset="0"/>
              <a:buChar char="•"/>
            </a:pPr>
            <a:r>
              <a:rPr lang="nb-NO" dirty="0" smtClean="0"/>
              <a:t>Avklare forventninger til geografisk informasjon i sektoren</a:t>
            </a:r>
          </a:p>
          <a:p>
            <a:pPr marL="285750" lvl="0" indent="-285750">
              <a:buFont typeface="Arial" panose="020B0604020202020204" pitchFamily="34" charset="0"/>
              <a:buChar char="•"/>
            </a:pPr>
            <a:r>
              <a:rPr lang="nb-NO" dirty="0" smtClean="0"/>
              <a:t>Økt </a:t>
            </a:r>
            <a:r>
              <a:rPr lang="nb-NO" dirty="0"/>
              <a:t>bruk og tilgjengeliggjøring av geografiske data </a:t>
            </a:r>
            <a:r>
              <a:rPr lang="nb-NO" dirty="0" smtClean="0"/>
              <a:t>i forsknings- og forvaltningsarbeid</a:t>
            </a:r>
            <a:endParaRPr lang="en-GB" dirty="0"/>
          </a:p>
          <a:p>
            <a:pPr marL="285750" indent="-285750">
              <a:buFont typeface="Arial" panose="020B0604020202020204" pitchFamily="34" charset="0"/>
              <a:buChar char="•"/>
            </a:pPr>
            <a:r>
              <a:rPr lang="nb-NO" dirty="0" smtClean="0"/>
              <a:t>Mer </a:t>
            </a:r>
            <a:r>
              <a:rPr lang="nb-NO" dirty="0"/>
              <a:t>involvering av </a:t>
            </a:r>
            <a:r>
              <a:rPr lang="nb-NO" dirty="0" smtClean="0"/>
              <a:t>ulike landbruksaktører i forhold til Norge digitalt</a:t>
            </a:r>
          </a:p>
          <a:p>
            <a:endParaRPr lang="nb-NO" b="1" dirty="0" smtClean="0"/>
          </a:p>
          <a:p>
            <a:r>
              <a:rPr lang="nb-NO" dirty="0" smtClean="0"/>
              <a:t>Planlagt aktivitet hos Landbruksparten</a:t>
            </a:r>
            <a:r>
              <a:rPr lang="nb-NO" dirty="0"/>
              <a:t>: </a:t>
            </a:r>
            <a:endParaRPr lang="en-GB" dirty="0"/>
          </a:p>
          <a:p>
            <a:pPr marL="285750" lvl="0" indent="-285750">
              <a:buFont typeface="Arial" panose="020B0604020202020204" pitchFamily="34" charset="0"/>
              <a:buChar char="•"/>
            </a:pPr>
            <a:r>
              <a:rPr lang="nb-NO" dirty="0" smtClean="0"/>
              <a:t>Informasjon </a:t>
            </a:r>
          </a:p>
          <a:p>
            <a:pPr marL="285750" lvl="0" indent="-285750">
              <a:buFont typeface="Arial" panose="020B0604020202020204" pitchFamily="34" charset="0"/>
              <a:buChar char="•"/>
            </a:pPr>
            <a:r>
              <a:rPr lang="nb-NO" dirty="0" smtClean="0"/>
              <a:t>Workshop </a:t>
            </a:r>
            <a:r>
              <a:rPr lang="nb-NO" dirty="0"/>
              <a:t>som omhandler </a:t>
            </a:r>
            <a:r>
              <a:rPr lang="nb-NO" dirty="0" err="1"/>
              <a:t>geodatastrategien</a:t>
            </a:r>
            <a:r>
              <a:rPr lang="nb-NO" dirty="0"/>
              <a:t> </a:t>
            </a:r>
            <a:endParaRPr lang="en-GB" dirty="0"/>
          </a:p>
          <a:p>
            <a:pPr marL="285750" lvl="0" indent="-285750">
              <a:buFont typeface="Arial" panose="020B0604020202020204" pitchFamily="34" charset="0"/>
              <a:buChar char="•"/>
            </a:pPr>
            <a:r>
              <a:rPr lang="nb-NO" dirty="0" smtClean="0"/>
              <a:t>Kontakt mellom landbruksetater i Norge digitalt-samarbeidet</a:t>
            </a:r>
            <a:endParaRPr lang="en-GB" dirty="0"/>
          </a:p>
          <a:p>
            <a:pPr marL="285750" lvl="0" indent="-285750">
              <a:buFont typeface="Arial" panose="020B0604020202020204" pitchFamily="34" charset="0"/>
              <a:buChar char="•"/>
            </a:pPr>
            <a:r>
              <a:rPr lang="nb-NO" dirty="0" smtClean="0"/>
              <a:t>Kompetansebygging</a:t>
            </a:r>
          </a:p>
          <a:p>
            <a:pPr lvl="0"/>
            <a:endParaRPr lang="nb-NO" b="1" dirty="0" smtClean="0"/>
          </a:p>
          <a:p>
            <a:r>
              <a:rPr lang="nb-NO" sz="1600" b="1" dirty="0" smtClean="0">
                <a:solidFill>
                  <a:srgbClr val="5B9BD5">
                    <a:lumMod val="75000"/>
                  </a:srgbClr>
                </a:solidFill>
              </a:rPr>
              <a:t>Gjennomføring</a:t>
            </a:r>
            <a:r>
              <a:rPr lang="nb-NO" sz="1600" b="1" dirty="0">
                <a:solidFill>
                  <a:srgbClr val="5B9BD5">
                    <a:lumMod val="75000"/>
                  </a:srgbClr>
                </a:solidFill>
              </a:rPr>
              <a:t>: </a:t>
            </a:r>
            <a:r>
              <a:rPr lang="nb-NO" sz="1600" b="1" dirty="0" smtClean="0">
                <a:solidFill>
                  <a:srgbClr val="5B9BD5">
                    <a:lumMod val="75000"/>
                  </a:srgbClr>
                </a:solidFill>
              </a:rPr>
              <a:t>2020-2023</a:t>
            </a:r>
            <a:endParaRPr lang="nb-NO" sz="1600" b="1" dirty="0">
              <a:solidFill>
                <a:srgbClr val="5B9BD5">
                  <a:lumMod val="75000"/>
                </a:srgbClr>
              </a:solidFill>
            </a:endParaRPr>
          </a:p>
          <a:p>
            <a:r>
              <a:rPr lang="nb-NO" sz="1600" b="1" dirty="0" smtClean="0">
                <a:solidFill>
                  <a:srgbClr val="5B9BD5">
                    <a:lumMod val="75000"/>
                  </a:srgbClr>
                </a:solidFill>
              </a:rPr>
              <a:t>Ansvarlig: NIBIO</a:t>
            </a:r>
            <a:endParaRPr lang="nb-NO" sz="1600" b="1" dirty="0">
              <a:solidFill>
                <a:srgbClr val="5B9BD5">
                  <a:lumMod val="75000"/>
                </a:srgbClr>
              </a:solidFill>
            </a:endParaRPr>
          </a:p>
          <a:p>
            <a:r>
              <a:rPr lang="nb-NO" sz="1600" b="1" dirty="0" smtClean="0">
                <a:solidFill>
                  <a:srgbClr val="5B9BD5">
                    <a:lumMod val="75000"/>
                  </a:srgbClr>
                </a:solidFill>
              </a:rPr>
              <a:t>Medvirkende: Mattilsynet, Veterinærinstituttet, Fylkesmannen, </a:t>
            </a:r>
          </a:p>
          <a:p>
            <a:r>
              <a:rPr lang="nb-NO" sz="1600" b="1" dirty="0" err="1" smtClean="0">
                <a:solidFill>
                  <a:srgbClr val="5B9BD5">
                    <a:lumMod val="75000"/>
                  </a:srgbClr>
                </a:solidFill>
              </a:rPr>
              <a:t>Statsskog</a:t>
            </a:r>
            <a:r>
              <a:rPr lang="nb-NO" sz="1600" b="1" dirty="0" smtClean="0">
                <a:solidFill>
                  <a:srgbClr val="5B9BD5">
                    <a:lumMod val="75000"/>
                  </a:srgbClr>
                </a:solidFill>
              </a:rPr>
              <a:t>, Landbruksdirektoratet, Landbruks- og Matdepartementet</a:t>
            </a: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954661"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il ned 6" descr="Pil" title="Pil"/>
          <p:cNvSpPr/>
          <p:nvPr/>
        </p:nvSpPr>
        <p:spPr>
          <a:xfrm>
            <a:off x="9715901"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hidden="1"/>
          <p:cNvSpPr>
            <a:spLocks noGrp="1"/>
          </p:cNvSpPr>
          <p:nvPr>
            <p:ph type="title" idx="4294967295"/>
          </p:nvPr>
        </p:nvSpPr>
        <p:spPr/>
        <p:txBody>
          <a:bodyPr/>
          <a:lstStyle/>
          <a:p>
            <a:r>
              <a:rPr lang="nb-NO" dirty="0" smtClean="0"/>
              <a:t>Tiltak 45</a:t>
            </a:r>
            <a:endParaRPr lang="nb-NO" dirty="0"/>
          </a:p>
        </p:txBody>
      </p:sp>
    </p:spTree>
    <p:extLst>
      <p:ext uri="{BB962C8B-B14F-4D97-AF65-F5344CB8AC3E}">
        <p14:creationId xmlns:p14="http://schemas.microsoft.com/office/powerpoint/2010/main" val="14336653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descr="Viser tiltak 46"/>
          <p:cNvSpPr/>
          <p:nvPr/>
        </p:nvSpPr>
        <p:spPr>
          <a:xfrm>
            <a:off x="0" y="0"/>
            <a:ext cx="12192000" cy="6858000"/>
          </a:xfrm>
          <a:prstGeom prst="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521" y="5643054"/>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824830" y="566145"/>
            <a:ext cx="6838714" cy="6278642"/>
          </a:xfrm>
          <a:prstGeom prst="rect">
            <a:avLst/>
          </a:prstGeom>
          <a:noFill/>
        </p:spPr>
        <p:txBody>
          <a:bodyPr wrap="square" rtlCol="0">
            <a:spAutoFit/>
          </a:bodyPr>
          <a:lstStyle/>
          <a:p>
            <a:r>
              <a:rPr lang="nb-NO" b="1" dirty="0" smtClean="0">
                <a:solidFill>
                  <a:srgbClr val="5B9BD5">
                    <a:lumMod val="75000"/>
                  </a:srgbClr>
                </a:solidFill>
              </a:rPr>
              <a:t>TILTAK 46: </a:t>
            </a:r>
            <a:endParaRPr lang="nb-NO" dirty="0">
              <a:solidFill>
                <a:srgbClr val="5B9BD5">
                  <a:lumMod val="75000"/>
                </a:srgbClr>
              </a:solidFill>
            </a:endParaRPr>
          </a:p>
          <a:p>
            <a:r>
              <a:rPr lang="nb-NO" b="1" dirty="0" smtClean="0">
                <a:solidFill>
                  <a:srgbClr val="44546A"/>
                </a:solidFill>
              </a:rPr>
              <a:t>NASJONAL HAVNEBASE </a:t>
            </a:r>
            <a:endParaRPr lang="nb-NO" sz="900" dirty="0" smtClean="0">
              <a:solidFill>
                <a:srgbClr val="44546A"/>
              </a:solidFill>
            </a:endParaRPr>
          </a:p>
          <a:p>
            <a:endParaRPr lang="nb-NO" sz="1600" dirty="0" smtClean="0">
              <a:solidFill>
                <a:srgbClr val="44546A"/>
              </a:solidFill>
            </a:endParaRPr>
          </a:p>
          <a:p>
            <a:r>
              <a:rPr lang="nb-NO" dirty="0"/>
              <a:t>Målet er å etablere en nasjonal havnebase som </a:t>
            </a:r>
            <a:r>
              <a:rPr lang="nb-NO" dirty="0" smtClean="0"/>
              <a:t>skal </a:t>
            </a:r>
            <a:r>
              <a:rPr lang="nb-NO" dirty="0"/>
              <a:t>dekke alle viktige samfunnsbehov. Det er mange brukere av havnedata både til drift av havner, </a:t>
            </a:r>
            <a:r>
              <a:rPr lang="nb-NO" dirty="0" smtClean="0"/>
              <a:t>til Kystverket sine </a:t>
            </a:r>
            <a:r>
              <a:rPr lang="nb-NO" dirty="0"/>
              <a:t>tjenester, </a:t>
            </a:r>
            <a:r>
              <a:rPr lang="nb-NO" dirty="0" smtClean="0"/>
              <a:t>til Kartverket sine </a:t>
            </a:r>
            <a:r>
              <a:rPr lang="nb-NO" dirty="0"/>
              <a:t>navigasjonsprodukter, sivil og militær båttrafikk og anløp, fritidsbåtbrukere, avfallshåndtering, miljøforvaltning. Det er et sterkt behov for samordning. I dag finnes data fordelt på mange kilder, hos flere etater. Deler av informasjonen er ikke digitalisert og har en uegnet struktur.  </a:t>
            </a:r>
          </a:p>
          <a:p>
            <a:pPr lvl="0"/>
            <a:r>
              <a:rPr lang="nb-NO" b="1" dirty="0" smtClean="0"/>
              <a:t>Tiltaket har følgende mål  og aktiviteter </a:t>
            </a:r>
          </a:p>
          <a:p>
            <a:pPr marL="285750" lvl="0" indent="-285750">
              <a:buFont typeface="Arial" panose="020B0604020202020204" pitchFamily="34" charset="0"/>
              <a:buChar char="•"/>
            </a:pPr>
            <a:r>
              <a:rPr lang="nb-NO" dirty="0" smtClean="0"/>
              <a:t>Etablering av en sentral </a:t>
            </a:r>
            <a:r>
              <a:rPr lang="nb-NO" dirty="0"/>
              <a:t>nasjonal </a:t>
            </a:r>
            <a:r>
              <a:rPr lang="nb-NO" dirty="0" smtClean="0"/>
              <a:t>base med havneregister</a:t>
            </a:r>
          </a:p>
          <a:p>
            <a:pPr marL="285750" lvl="0" indent="-285750">
              <a:buFont typeface="Arial" panose="020B0604020202020204" pitchFamily="34" charset="0"/>
              <a:buChar char="•"/>
            </a:pPr>
            <a:r>
              <a:rPr lang="nb-NO" dirty="0" smtClean="0"/>
              <a:t>Effektivisere oppdatering og forvaltning av informasjon  </a:t>
            </a:r>
            <a:endParaRPr lang="en-GB" dirty="0"/>
          </a:p>
          <a:p>
            <a:pPr marL="285750" lvl="0" indent="-285750">
              <a:buFont typeface="Arial" panose="020B0604020202020204" pitchFamily="34" charset="0"/>
              <a:buChar char="•"/>
            </a:pPr>
            <a:r>
              <a:rPr lang="en-GB" dirty="0" err="1" smtClean="0"/>
              <a:t>Forberede</a:t>
            </a:r>
            <a:r>
              <a:rPr lang="en-GB" dirty="0" smtClean="0"/>
              <a:t> </a:t>
            </a:r>
            <a:r>
              <a:rPr lang="en-GB" dirty="0" err="1"/>
              <a:t>l</a:t>
            </a:r>
            <a:r>
              <a:rPr lang="en-GB" dirty="0" err="1" smtClean="0"/>
              <a:t>everanse</a:t>
            </a:r>
            <a:r>
              <a:rPr lang="en-GB" dirty="0" smtClean="0"/>
              <a:t> </a:t>
            </a:r>
            <a:r>
              <a:rPr lang="en-GB" dirty="0" err="1" smtClean="0"/>
              <a:t>av</a:t>
            </a:r>
            <a:r>
              <a:rPr lang="en-GB" dirty="0" smtClean="0"/>
              <a:t> </a:t>
            </a:r>
            <a:r>
              <a:rPr lang="nb-NO" dirty="0" smtClean="0"/>
              <a:t>autoritativ </a:t>
            </a:r>
            <a:r>
              <a:rPr lang="nb-NO" dirty="0"/>
              <a:t>informasjon på ulike nivå, </a:t>
            </a:r>
            <a:r>
              <a:rPr lang="nb-NO" dirty="0" smtClean="0"/>
              <a:t>bl.a. store </a:t>
            </a:r>
            <a:r>
              <a:rPr lang="nb-NO" dirty="0"/>
              <a:t>og prioriterte </a:t>
            </a:r>
            <a:r>
              <a:rPr lang="nb-NO" dirty="0" smtClean="0"/>
              <a:t>brukere.</a:t>
            </a:r>
            <a:endParaRPr lang="en-GB" dirty="0"/>
          </a:p>
          <a:p>
            <a:pPr marL="285750" lvl="0" indent="-285750">
              <a:buFont typeface="Arial" panose="020B0604020202020204" pitchFamily="34" charset="0"/>
              <a:buChar char="•"/>
            </a:pPr>
            <a:r>
              <a:rPr lang="nb-NO" dirty="0" smtClean="0"/>
              <a:t>Faginformasjon skal kunne knyttes til og integreres i </a:t>
            </a:r>
            <a:r>
              <a:rPr lang="nb-NO" dirty="0" err="1" smtClean="0"/>
              <a:t>havnebasen</a:t>
            </a:r>
            <a:r>
              <a:rPr lang="nb-NO" dirty="0" smtClean="0"/>
              <a:t>, f.eks.  fra havnevesen</a:t>
            </a:r>
            <a:r>
              <a:rPr lang="nb-NO" dirty="0"/>
              <a:t>, Miljødirektoratet, Sjøfartsdirektoratet. </a:t>
            </a:r>
            <a:endParaRPr lang="nb-NO" dirty="0" smtClean="0"/>
          </a:p>
          <a:p>
            <a:endParaRPr lang="nb-NO" sz="1600" b="1" dirty="0" smtClean="0">
              <a:solidFill>
                <a:srgbClr val="5B9BD5">
                  <a:lumMod val="75000"/>
                </a:srgbClr>
              </a:solidFill>
            </a:endParaRPr>
          </a:p>
          <a:p>
            <a:r>
              <a:rPr lang="nb-NO" sz="1600" b="1" dirty="0" smtClean="0">
                <a:solidFill>
                  <a:srgbClr val="5B9BD5">
                    <a:lumMod val="75000"/>
                  </a:srgbClr>
                </a:solidFill>
              </a:rPr>
              <a:t>Gjennomføring</a:t>
            </a:r>
            <a:r>
              <a:rPr lang="nb-NO" sz="1600" b="1" dirty="0">
                <a:solidFill>
                  <a:srgbClr val="5B9BD5">
                    <a:lumMod val="75000"/>
                  </a:srgbClr>
                </a:solidFill>
              </a:rPr>
              <a:t>: </a:t>
            </a:r>
            <a:r>
              <a:rPr lang="nb-NO" sz="1600" b="1" dirty="0" smtClean="0">
                <a:solidFill>
                  <a:srgbClr val="5B9BD5">
                    <a:lumMod val="75000"/>
                  </a:srgbClr>
                </a:solidFill>
              </a:rPr>
              <a:t>2020-2023</a:t>
            </a:r>
            <a:endParaRPr lang="nb-NO" sz="1600" b="1" dirty="0">
              <a:solidFill>
                <a:srgbClr val="5B9BD5">
                  <a:lumMod val="75000"/>
                </a:srgbClr>
              </a:solidFill>
            </a:endParaRPr>
          </a:p>
          <a:p>
            <a:r>
              <a:rPr lang="nb-NO" sz="1600" b="1" dirty="0" smtClean="0">
                <a:solidFill>
                  <a:srgbClr val="5B9BD5">
                    <a:lumMod val="75000"/>
                  </a:srgbClr>
                </a:solidFill>
              </a:rPr>
              <a:t>Ansvarlig: Kartverket og Kystverket </a:t>
            </a:r>
            <a:endParaRPr lang="nb-NO" sz="1600" b="1" dirty="0">
              <a:solidFill>
                <a:srgbClr val="5B9BD5">
                  <a:lumMod val="75000"/>
                </a:srgbClr>
              </a:solidFill>
            </a:endParaRPr>
          </a:p>
          <a:p>
            <a:r>
              <a:rPr lang="nb-NO" sz="1600" b="1" dirty="0">
                <a:solidFill>
                  <a:srgbClr val="5B9BD5">
                    <a:lumMod val="75000"/>
                  </a:srgbClr>
                </a:solidFill>
              </a:rPr>
              <a:t>Medvirkende: </a:t>
            </a:r>
            <a:r>
              <a:rPr lang="nb-NO" sz="1600" b="1" dirty="0" smtClean="0">
                <a:solidFill>
                  <a:srgbClr val="5B9BD5">
                    <a:lumMod val="75000"/>
                  </a:srgbClr>
                </a:solidFill>
              </a:rPr>
              <a:t>Miljødirektoratet, kommuner, havnevesen mv</a:t>
            </a: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50833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 name="Pil ned 5" descr="Pil" title="Pil"/>
          <p:cNvSpPr/>
          <p:nvPr/>
        </p:nvSpPr>
        <p:spPr>
          <a:xfrm>
            <a:off x="8030818" y="5286754"/>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il ned 6" descr="Pil" title="Pil"/>
          <p:cNvSpPr/>
          <p:nvPr/>
        </p:nvSpPr>
        <p:spPr>
          <a:xfrm>
            <a:off x="9269578" y="5286753"/>
            <a:ext cx="312616" cy="244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2" name="Bilde 1" descr="Indre kai og Risøybro i Haugesund"/>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3032" y="671233"/>
            <a:ext cx="3842657" cy="3277314"/>
          </a:xfrm>
          <a:prstGeom prst="rect">
            <a:avLst/>
          </a:prstGeom>
          <a:ln>
            <a:noFill/>
          </a:ln>
          <a:effectLst>
            <a:outerShdw blurRad="292100" dist="139700" dir="2700000" algn="tl" rotWithShape="0">
              <a:srgbClr val="333333">
                <a:alpha val="65000"/>
              </a:srgbClr>
            </a:outerShdw>
          </a:effectLst>
        </p:spPr>
      </p:pic>
      <p:sp>
        <p:nvSpPr>
          <p:cNvPr id="9" name="TekstSylinder 8"/>
          <p:cNvSpPr txBox="1"/>
          <p:nvPr/>
        </p:nvSpPr>
        <p:spPr>
          <a:xfrm rot="16200000">
            <a:off x="11122410" y="3187280"/>
            <a:ext cx="1245534" cy="276999"/>
          </a:xfrm>
          <a:prstGeom prst="rect">
            <a:avLst/>
          </a:prstGeom>
          <a:noFill/>
        </p:spPr>
        <p:txBody>
          <a:bodyPr wrap="none" rtlCol="0">
            <a:spAutoFit/>
          </a:bodyPr>
          <a:lstStyle/>
          <a:p>
            <a:r>
              <a:rPr lang="nb-NO" sz="1200" dirty="0" smtClean="0">
                <a:solidFill>
                  <a:schemeClr val="bg2">
                    <a:lumMod val="50000"/>
                  </a:schemeClr>
                </a:solidFill>
              </a:rPr>
              <a:t>Foto: A. Lillethun</a:t>
            </a:r>
            <a:endParaRPr lang="en-GB" sz="1200" dirty="0">
              <a:solidFill>
                <a:schemeClr val="bg2">
                  <a:lumMod val="50000"/>
                </a:schemeClr>
              </a:solidFill>
            </a:endParaRPr>
          </a:p>
        </p:txBody>
      </p:sp>
      <p:sp>
        <p:nvSpPr>
          <p:cNvPr id="4" name="Tittel 3" hidden="1"/>
          <p:cNvSpPr>
            <a:spLocks noGrp="1"/>
          </p:cNvSpPr>
          <p:nvPr>
            <p:ph type="title" idx="4294967295"/>
          </p:nvPr>
        </p:nvSpPr>
        <p:spPr/>
        <p:txBody>
          <a:bodyPr/>
          <a:lstStyle/>
          <a:p>
            <a:r>
              <a:rPr lang="nb-NO" dirty="0" smtClean="0"/>
              <a:t>Tiltak 46</a:t>
            </a:r>
            <a:endParaRPr lang="nb-NO" dirty="0"/>
          </a:p>
        </p:txBody>
      </p:sp>
    </p:spTree>
    <p:extLst>
      <p:ext uri="{BB962C8B-B14F-4D97-AF65-F5344CB8AC3E}">
        <p14:creationId xmlns:p14="http://schemas.microsoft.com/office/powerpoint/2010/main" val="1642661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descr="Viser tiltak 47"/>
          <p:cNvSpPr/>
          <p:nvPr/>
        </p:nvSpPr>
        <p:spPr>
          <a:xfrm>
            <a:off x="0" y="0"/>
            <a:ext cx="12192000" cy="6858000"/>
          </a:xfrm>
          <a:prstGeom prst="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ilde 2" descr="4 deler&#10;innsamling av data&#10;lagring og forvaltning&#10;tilrettelegging og distribusjon&#10;tilgang og bruk " title="Hva tiltaket berør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6860" y="6169310"/>
            <a:ext cx="5227584" cy="496360"/>
          </a:xfrm>
          <a:prstGeom prst="rect">
            <a:avLst/>
          </a:prstGeom>
        </p:spPr>
      </p:pic>
      <p:sp>
        <p:nvSpPr>
          <p:cNvPr id="5" name="TekstSylinder 4">
            <a:extLst>
              <a:ext uri="{FF2B5EF4-FFF2-40B4-BE49-F238E27FC236}">
                <a16:creationId xmlns:a16="http://schemas.microsoft.com/office/drawing/2014/main" id="{04961AC3-47F5-4999-BFCE-6CAFE3A41CD9}"/>
              </a:ext>
            </a:extLst>
          </p:cNvPr>
          <p:cNvSpPr txBox="1"/>
          <p:nvPr/>
        </p:nvSpPr>
        <p:spPr>
          <a:xfrm>
            <a:off x="1020775" y="141602"/>
            <a:ext cx="6968501" cy="6586418"/>
          </a:xfrm>
          <a:prstGeom prst="rect">
            <a:avLst/>
          </a:prstGeom>
          <a:noFill/>
        </p:spPr>
        <p:txBody>
          <a:bodyPr wrap="square" rtlCol="0">
            <a:spAutoFit/>
          </a:bodyPr>
          <a:lstStyle/>
          <a:p>
            <a:endParaRPr lang="nb-NO" b="1" dirty="0" smtClean="0">
              <a:solidFill>
                <a:srgbClr val="5B9BD5">
                  <a:lumMod val="75000"/>
                </a:srgbClr>
              </a:solidFill>
            </a:endParaRPr>
          </a:p>
          <a:p>
            <a:r>
              <a:rPr lang="nb-NO" b="1" dirty="0" smtClean="0">
                <a:solidFill>
                  <a:srgbClr val="5B9BD5">
                    <a:lumMod val="75000"/>
                  </a:srgbClr>
                </a:solidFill>
              </a:rPr>
              <a:t>TILTAK 47: </a:t>
            </a:r>
            <a:endParaRPr lang="nb-NO" dirty="0">
              <a:solidFill>
                <a:srgbClr val="5B9BD5">
                  <a:lumMod val="75000"/>
                </a:srgbClr>
              </a:solidFill>
            </a:endParaRPr>
          </a:p>
          <a:p>
            <a:r>
              <a:rPr lang="nb-NO" b="1" dirty="0" smtClean="0">
                <a:solidFill>
                  <a:srgbClr val="44546A"/>
                </a:solidFill>
              </a:rPr>
              <a:t>NASJONAL HYDROGRAFISK INFRASTRUKTUR – MARINE GEODATA – FORVALTNING OG FORMIDLING</a:t>
            </a:r>
            <a:endParaRPr lang="nb-NO" sz="900" dirty="0" smtClean="0">
              <a:solidFill>
                <a:srgbClr val="44546A"/>
              </a:solidFill>
            </a:endParaRPr>
          </a:p>
          <a:p>
            <a:endParaRPr lang="nb-NO" sz="1600" dirty="0" smtClean="0">
              <a:solidFill>
                <a:srgbClr val="44546A"/>
              </a:solidFill>
            </a:endParaRPr>
          </a:p>
          <a:p>
            <a:r>
              <a:rPr lang="nb-NO" sz="1600" dirty="0" smtClean="0">
                <a:solidFill>
                  <a:srgbClr val="44546A"/>
                </a:solidFill>
              </a:rPr>
              <a:t>Formålet med tiltaket er å kunne møte brukerbehovene for dybdedata og navigasjonsdata samt å sikre en bred og effektiv formidling av marine geodata. </a:t>
            </a:r>
          </a:p>
          <a:p>
            <a:endParaRPr lang="nb-NO" sz="1600" dirty="0">
              <a:solidFill>
                <a:srgbClr val="44546A"/>
              </a:solidFill>
            </a:endParaRPr>
          </a:p>
          <a:p>
            <a:r>
              <a:rPr lang="nb-NO" sz="1600" dirty="0" smtClean="0">
                <a:solidFill>
                  <a:srgbClr val="44546A"/>
                </a:solidFill>
              </a:rPr>
              <a:t>Dette gjøres gjennom å:</a:t>
            </a:r>
          </a:p>
          <a:p>
            <a:pPr marL="285750" indent="-285750">
              <a:buFontTx/>
              <a:buChar char="-"/>
            </a:pPr>
            <a:r>
              <a:rPr lang="nb-NO" sz="1600" dirty="0" smtClean="0">
                <a:solidFill>
                  <a:srgbClr val="44546A"/>
                </a:solidFill>
              </a:rPr>
              <a:t>Etablere en ny nasjonal infrastruktur for hydrografiske og høyoppløste data</a:t>
            </a:r>
          </a:p>
          <a:p>
            <a:pPr marL="285750" indent="-285750">
              <a:buFontTx/>
              <a:buChar char="-"/>
            </a:pPr>
            <a:r>
              <a:rPr lang="nb-NO" sz="1600" dirty="0">
                <a:solidFill>
                  <a:srgbClr val="44546A"/>
                </a:solidFill>
              </a:rPr>
              <a:t>Felles forvaltning </a:t>
            </a:r>
            <a:r>
              <a:rPr lang="nb-NO" sz="1600" dirty="0" smtClean="0">
                <a:solidFill>
                  <a:srgbClr val="44546A"/>
                </a:solidFill>
              </a:rPr>
              <a:t>og formidling av dybdedata</a:t>
            </a:r>
            <a:endParaRPr lang="nb-NO" sz="1600" dirty="0">
              <a:solidFill>
                <a:srgbClr val="44546A"/>
              </a:solidFill>
            </a:endParaRPr>
          </a:p>
          <a:p>
            <a:pPr marL="285750" indent="-285750">
              <a:buFontTx/>
              <a:buChar char="-"/>
            </a:pPr>
            <a:r>
              <a:rPr lang="nb-NO" sz="1600" dirty="0" smtClean="0">
                <a:solidFill>
                  <a:srgbClr val="44546A"/>
                </a:solidFill>
              </a:rPr>
              <a:t>Mottaksordning for eksternt innsamlede data</a:t>
            </a:r>
          </a:p>
          <a:p>
            <a:pPr marL="285750" indent="-285750">
              <a:buFontTx/>
              <a:buChar char="-"/>
            </a:pPr>
            <a:r>
              <a:rPr lang="nb-NO" sz="1600" dirty="0" smtClean="0">
                <a:solidFill>
                  <a:srgbClr val="44546A"/>
                </a:solidFill>
              </a:rPr>
              <a:t>Støtte for nye nasjonale og internasjonale standarder</a:t>
            </a:r>
            <a:endParaRPr lang="nb-NO" sz="1600" dirty="0">
              <a:solidFill>
                <a:srgbClr val="5B9BD5">
                  <a:lumMod val="75000"/>
                </a:srgbClr>
              </a:solidFill>
            </a:endParaRPr>
          </a:p>
          <a:p>
            <a:pPr marL="285750" indent="-285750">
              <a:buFontTx/>
              <a:buChar char="-"/>
            </a:pPr>
            <a:r>
              <a:rPr lang="nb-NO" sz="1600" dirty="0" smtClean="0">
                <a:solidFill>
                  <a:srgbClr val="44546A"/>
                </a:solidFill>
              </a:rPr>
              <a:t>Håndtering </a:t>
            </a:r>
            <a:r>
              <a:rPr lang="nb-NO" sz="1600" dirty="0">
                <a:solidFill>
                  <a:srgbClr val="44546A"/>
                </a:solidFill>
              </a:rPr>
              <a:t>av data </a:t>
            </a:r>
            <a:r>
              <a:rPr lang="nb-NO" sz="1600" dirty="0" smtClean="0">
                <a:solidFill>
                  <a:srgbClr val="44546A"/>
                </a:solidFill>
              </a:rPr>
              <a:t>i </a:t>
            </a:r>
            <a:r>
              <a:rPr lang="nb-NO" sz="1600" dirty="0" err="1" smtClean="0">
                <a:solidFill>
                  <a:srgbClr val="44546A"/>
                </a:solidFill>
              </a:rPr>
              <a:t>hht</a:t>
            </a:r>
            <a:r>
              <a:rPr lang="nb-NO" sz="1600" dirty="0" smtClean="0">
                <a:solidFill>
                  <a:srgbClr val="44546A"/>
                </a:solidFill>
              </a:rPr>
              <a:t> </a:t>
            </a:r>
            <a:r>
              <a:rPr lang="nb-NO" sz="1600" dirty="0">
                <a:solidFill>
                  <a:srgbClr val="44546A"/>
                </a:solidFill>
              </a:rPr>
              <a:t>nytt </a:t>
            </a:r>
            <a:r>
              <a:rPr lang="nb-NO" sz="1600" dirty="0" smtClean="0">
                <a:solidFill>
                  <a:srgbClr val="44546A"/>
                </a:solidFill>
              </a:rPr>
              <a:t>graderingsregime</a:t>
            </a:r>
            <a:endParaRPr lang="nb-NO" sz="1600" dirty="0">
              <a:solidFill>
                <a:srgbClr val="44546A"/>
              </a:solidFill>
            </a:endParaRPr>
          </a:p>
          <a:p>
            <a:pPr marL="285750" indent="-285750">
              <a:buFontTx/>
              <a:buChar char="-"/>
            </a:pPr>
            <a:r>
              <a:rPr lang="nb-NO" sz="1600" dirty="0" smtClean="0">
                <a:solidFill>
                  <a:srgbClr val="44546A"/>
                </a:solidFill>
              </a:rPr>
              <a:t>Innovasjon og automasjon av prosesser, og andre effektiviseringstiltak</a:t>
            </a:r>
          </a:p>
          <a:p>
            <a:pPr marL="285750" indent="-285750">
              <a:buFontTx/>
              <a:buChar char="-"/>
            </a:pPr>
            <a:r>
              <a:rPr lang="nb-NO" sz="1600" dirty="0" smtClean="0">
                <a:solidFill>
                  <a:srgbClr val="44546A"/>
                </a:solidFill>
              </a:rPr>
              <a:t>Effektiv tilgjengeliggjøring av produkter til alle brukertyper/-kategorier</a:t>
            </a:r>
          </a:p>
          <a:p>
            <a:pPr marL="285750" indent="-285750">
              <a:buFontTx/>
              <a:buChar char="-"/>
            </a:pPr>
            <a:r>
              <a:rPr lang="nb-NO" sz="1600" dirty="0" smtClean="0">
                <a:solidFill>
                  <a:srgbClr val="44546A"/>
                </a:solidFill>
              </a:rPr>
              <a:t>Tilby høyoppløselige spesialprodukter til beredskap, næringsliv mv </a:t>
            </a:r>
          </a:p>
          <a:p>
            <a:pPr marL="285750" indent="-285750">
              <a:buFontTx/>
              <a:buChar char="-"/>
            </a:pPr>
            <a:endParaRPr lang="nb-NO" sz="1600" dirty="0" smtClean="0">
              <a:solidFill>
                <a:srgbClr val="44546A"/>
              </a:solidFill>
            </a:endParaRPr>
          </a:p>
          <a:p>
            <a:r>
              <a:rPr lang="nb-NO" sz="1600" dirty="0" smtClean="0">
                <a:solidFill>
                  <a:srgbClr val="44546A"/>
                </a:solidFill>
              </a:rPr>
              <a:t>Tiltaket vil føre til en rekke positive virkninger, som økt kunnskapsbasert forvaltning, økt sikkerhet til sjøs, i kystsonene og i havnene, bedre beredskap, effektivisering og økt digital samhandling.</a:t>
            </a:r>
            <a:endParaRPr lang="nb-NO" sz="1600" b="1" dirty="0">
              <a:solidFill>
                <a:srgbClr val="5B9BD5">
                  <a:lumMod val="75000"/>
                </a:srgbClr>
              </a:solidFill>
            </a:endParaRPr>
          </a:p>
          <a:p>
            <a:endParaRPr lang="nb-NO" sz="1600" b="1" dirty="0" smtClean="0">
              <a:solidFill>
                <a:srgbClr val="5B9BD5">
                  <a:lumMod val="75000"/>
                </a:srgbClr>
              </a:solidFill>
            </a:endParaRPr>
          </a:p>
          <a:p>
            <a:r>
              <a:rPr lang="nb-NO" sz="1600" b="1" dirty="0" smtClean="0">
                <a:solidFill>
                  <a:srgbClr val="5B9BD5">
                    <a:lumMod val="75000"/>
                  </a:srgbClr>
                </a:solidFill>
              </a:rPr>
              <a:t>Gjennomføring</a:t>
            </a:r>
            <a:r>
              <a:rPr lang="nb-NO" sz="1600" b="1" dirty="0">
                <a:solidFill>
                  <a:srgbClr val="5B9BD5">
                    <a:lumMod val="75000"/>
                  </a:srgbClr>
                </a:solidFill>
              </a:rPr>
              <a:t>: </a:t>
            </a:r>
            <a:r>
              <a:rPr lang="nb-NO" sz="1600" b="1" dirty="0" smtClean="0">
                <a:solidFill>
                  <a:srgbClr val="5B9BD5">
                    <a:lumMod val="75000"/>
                  </a:srgbClr>
                </a:solidFill>
              </a:rPr>
              <a:t>2020-2025</a:t>
            </a:r>
            <a:endParaRPr lang="nb-NO" sz="1600" b="1" dirty="0">
              <a:solidFill>
                <a:srgbClr val="5B9BD5">
                  <a:lumMod val="75000"/>
                </a:srgbClr>
              </a:solidFill>
            </a:endParaRPr>
          </a:p>
          <a:p>
            <a:r>
              <a:rPr lang="nb-NO" sz="1600" b="1" dirty="0" smtClean="0">
                <a:solidFill>
                  <a:srgbClr val="5B9BD5">
                    <a:lumMod val="75000"/>
                  </a:srgbClr>
                </a:solidFill>
              </a:rPr>
              <a:t>Ansvarlig: Kartverket </a:t>
            </a:r>
            <a:endParaRPr lang="nb-NO" sz="1600" b="1" dirty="0">
              <a:solidFill>
                <a:srgbClr val="5B9BD5">
                  <a:lumMod val="75000"/>
                </a:srgbClr>
              </a:solidFill>
            </a:endParaRPr>
          </a:p>
          <a:p>
            <a:r>
              <a:rPr lang="nb-NO" sz="1600" b="1" dirty="0">
                <a:solidFill>
                  <a:srgbClr val="5B9BD5">
                    <a:lumMod val="75000"/>
                  </a:srgbClr>
                </a:solidFill>
              </a:rPr>
              <a:t>Medvirkende: </a:t>
            </a:r>
            <a:endParaRPr lang="nb-NO" sz="1600" b="1" dirty="0" smtClean="0">
              <a:solidFill>
                <a:srgbClr val="5B9BD5">
                  <a:lumMod val="75000"/>
                </a:srgbClr>
              </a:solidFill>
            </a:endParaRPr>
          </a:p>
          <a:p>
            <a:r>
              <a:rPr lang="nb-NO" sz="1600" b="1" dirty="0" smtClean="0">
                <a:solidFill>
                  <a:srgbClr val="5B9BD5">
                    <a:lumMod val="75000"/>
                  </a:srgbClr>
                </a:solidFill>
              </a:rPr>
              <a:t>Delmål</a:t>
            </a:r>
            <a:r>
              <a:rPr lang="nb-NO" sz="1600" b="1" dirty="0">
                <a:solidFill>
                  <a:srgbClr val="5B9BD5">
                    <a:lumMod val="75000"/>
                  </a:srgbClr>
                </a:solidFill>
              </a:rPr>
              <a:t>: </a:t>
            </a:r>
            <a:r>
              <a:rPr lang="nb-NO" sz="1600" b="1" dirty="0" smtClean="0">
                <a:solidFill>
                  <a:srgbClr val="5B9BD5">
                    <a:lumMod val="75000"/>
                  </a:srgbClr>
                </a:solidFill>
              </a:rPr>
              <a:t>1.1, 1.2,  </a:t>
            </a:r>
            <a:endParaRPr lang="nb-NO" sz="1600" b="1" dirty="0">
              <a:solidFill>
                <a:srgbClr val="5B9BD5">
                  <a:lumMod val="75000"/>
                </a:srgbClr>
              </a:solidFill>
            </a:endParaRPr>
          </a:p>
        </p:txBody>
      </p:sp>
      <p:sp>
        <p:nvSpPr>
          <p:cNvPr id="11" name="Pil ned 10" descr="Pil" title="Pil"/>
          <p:cNvSpPr/>
          <p:nvPr/>
        </p:nvSpPr>
        <p:spPr>
          <a:xfrm>
            <a:off x="10887721" y="5841233"/>
            <a:ext cx="312616" cy="2677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 name="Pil ned 5" descr="Pil" title="Pil"/>
          <p:cNvSpPr/>
          <p:nvPr/>
        </p:nvSpPr>
        <p:spPr>
          <a:xfrm>
            <a:off x="9550036" y="5841233"/>
            <a:ext cx="312616" cy="2677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7" name="Pil ned 6" descr="Pil" title="Pil"/>
          <p:cNvSpPr/>
          <p:nvPr/>
        </p:nvSpPr>
        <p:spPr>
          <a:xfrm>
            <a:off x="8368659" y="5841233"/>
            <a:ext cx="312616" cy="2677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8" name="Pil ned 7" descr="Pil" title="Pil"/>
          <p:cNvSpPr/>
          <p:nvPr/>
        </p:nvSpPr>
        <p:spPr>
          <a:xfrm>
            <a:off x="7037952" y="5841233"/>
            <a:ext cx="312616" cy="2677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9" name="Bilde 8" descr="Figur som viser dataflyt i tiltake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3081" y="1077150"/>
            <a:ext cx="4826526" cy="4571753"/>
          </a:xfrm>
          <a:prstGeom prst="rect">
            <a:avLst/>
          </a:prstGeom>
        </p:spPr>
      </p:pic>
      <p:sp>
        <p:nvSpPr>
          <p:cNvPr id="4" name="Tittel 3" hidden="1"/>
          <p:cNvSpPr>
            <a:spLocks noGrp="1"/>
          </p:cNvSpPr>
          <p:nvPr>
            <p:ph type="title" idx="4294967295"/>
          </p:nvPr>
        </p:nvSpPr>
        <p:spPr/>
        <p:txBody>
          <a:bodyPr/>
          <a:lstStyle/>
          <a:p>
            <a:r>
              <a:rPr lang="nb-NO" dirty="0" smtClean="0"/>
              <a:t>Tiltak 47</a:t>
            </a:r>
            <a:endParaRPr lang="nb-NO" dirty="0"/>
          </a:p>
        </p:txBody>
      </p:sp>
    </p:spTree>
    <p:extLst>
      <p:ext uri="{BB962C8B-B14F-4D97-AF65-F5344CB8AC3E}">
        <p14:creationId xmlns:p14="http://schemas.microsoft.com/office/powerpoint/2010/main" val="1421476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Kommunikasjon</a:t>
            </a:r>
            <a:endParaRPr lang="en-GB" dirty="0"/>
          </a:p>
        </p:txBody>
      </p:sp>
      <p:sp>
        <p:nvSpPr>
          <p:cNvPr id="3" name="Plassholder for innhold 2"/>
          <p:cNvSpPr>
            <a:spLocks noGrp="1"/>
          </p:cNvSpPr>
          <p:nvPr>
            <p:ph idx="1"/>
          </p:nvPr>
        </p:nvSpPr>
        <p:spPr/>
        <p:txBody>
          <a:bodyPr/>
          <a:lstStyle/>
          <a:p>
            <a:endParaRPr lang="en-GB"/>
          </a:p>
        </p:txBody>
      </p:sp>
      <p:sp>
        <p:nvSpPr>
          <p:cNvPr id="4" name="Rektangel 3"/>
          <p:cNvSpPr/>
          <p:nvPr/>
        </p:nvSpPr>
        <p:spPr>
          <a:xfrm>
            <a:off x="0" y="0"/>
            <a:ext cx="1219200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0" b="1" dirty="0" smtClean="0">
                <a:solidFill>
                  <a:schemeClr val="tx1"/>
                </a:solidFill>
              </a:rPr>
              <a:t>Kommunikasjon</a:t>
            </a:r>
            <a:endParaRPr lang="en-GB" sz="8000" b="1" dirty="0">
              <a:solidFill>
                <a:schemeClr val="tx1"/>
              </a:solidFill>
            </a:endParaRPr>
          </a:p>
        </p:txBody>
      </p:sp>
    </p:spTree>
    <p:extLst>
      <p:ext uri="{BB962C8B-B14F-4D97-AF65-F5344CB8AC3E}">
        <p14:creationId xmlns:p14="http://schemas.microsoft.com/office/powerpoint/2010/main" val="1720299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952493" y="1589314"/>
            <a:ext cx="7832278" cy="4517571"/>
          </a:xfrm>
        </p:spPr>
        <p:txBody>
          <a:bodyPr>
            <a:noAutofit/>
          </a:bodyPr>
          <a:lstStyle/>
          <a:p>
            <a:r>
              <a:rPr lang="nb-NO" sz="1800" b="1" dirty="0" smtClean="0"/>
              <a:t>Overordnet kommunikasjonsarbeid</a:t>
            </a:r>
          </a:p>
          <a:p>
            <a:pPr lvl="1"/>
            <a:r>
              <a:rPr lang="nb-NO" sz="1600" dirty="0" smtClean="0"/>
              <a:t>Både KMD og Kartverket har aktivitet knyttet til kommunikasjon om nasjonal geodatastrategi og handlingsplanen. </a:t>
            </a:r>
            <a:endParaRPr lang="nb-NO" sz="2000" dirty="0" smtClean="0"/>
          </a:p>
          <a:p>
            <a:r>
              <a:rPr lang="nb-NO" sz="1800" b="1" dirty="0" smtClean="0"/>
              <a:t>Sektorer – departementer og etater</a:t>
            </a:r>
            <a:endParaRPr lang="nb-NO" sz="1800" b="1" dirty="0"/>
          </a:p>
          <a:p>
            <a:pPr lvl="1"/>
            <a:r>
              <a:rPr lang="nb-NO" sz="1600" dirty="0" smtClean="0"/>
              <a:t>Departementer og etater organiserer selv sin kommunikasjon og vinkler denne i forhold til egne interesser og behov</a:t>
            </a:r>
          </a:p>
          <a:p>
            <a:r>
              <a:rPr lang="nb-NO" sz="1800" b="1" dirty="0" smtClean="0"/>
              <a:t>Fylker og kommuner</a:t>
            </a:r>
            <a:endParaRPr lang="nb-NO" sz="1800" b="1" dirty="0"/>
          </a:p>
          <a:p>
            <a:pPr lvl="1"/>
            <a:r>
              <a:rPr lang="nb-NO" sz="1600" dirty="0" smtClean="0"/>
              <a:t>Fylkesorganisasjoner som Fylkesmannen og fylkeskommunene, samt Kartverkets fylkeskartkontor, har ansvar for å drive kommunikasjonsarbeid om strategi og handlingsplan innen sitt ansvarsområde. Det legges vekt på at informasjon også kommer ut via de regionale </a:t>
            </a:r>
            <a:r>
              <a:rPr lang="nb-NO" sz="1600" dirty="0" err="1" smtClean="0"/>
              <a:t>geodatautvalgene</a:t>
            </a:r>
            <a:r>
              <a:rPr lang="nb-NO" sz="1600" dirty="0" smtClean="0"/>
              <a:t>. </a:t>
            </a:r>
          </a:p>
          <a:p>
            <a:r>
              <a:rPr lang="nb-NO" sz="1800" b="1" dirty="0" smtClean="0"/>
              <a:t>Arbeidsgruppe kommunikasjon</a:t>
            </a:r>
          </a:p>
          <a:p>
            <a:pPr lvl="1"/>
            <a:r>
              <a:rPr lang="nb-NO" sz="1600" dirty="0"/>
              <a:t>Det er etablert en kommunikasjonsgruppe som ledes av Kartverket. Ulike etater og organisasjoner deltar. Gruppen samordner informasjonsarbeidet om handlingsplanen. </a:t>
            </a:r>
          </a:p>
          <a:p>
            <a:r>
              <a:rPr lang="nb-NO" sz="1800" b="1" dirty="0" err="1" smtClean="0"/>
              <a:t>Geonorge</a:t>
            </a:r>
            <a:r>
              <a:rPr lang="nb-NO" sz="1800" b="1" dirty="0" smtClean="0"/>
              <a:t> er websted for handlingsplanen</a:t>
            </a:r>
            <a:endParaRPr lang="nb-NO" sz="1800" b="1" dirty="0"/>
          </a:p>
          <a:p>
            <a:pPr lvl="1"/>
            <a:r>
              <a:rPr lang="en-GB" sz="1600" dirty="0" smtClean="0">
                <a:hlinkClick r:id="rId3"/>
              </a:rPr>
              <a:t>https</a:t>
            </a:r>
            <a:r>
              <a:rPr lang="en-GB" sz="1600" dirty="0">
                <a:hlinkClick r:id="rId3"/>
              </a:rPr>
              <a:t>://www.geonorge.no/Geodataarbeid/Norge-digitalt/nasjonal-geodatastrategi</a:t>
            </a:r>
            <a:r>
              <a:rPr lang="en-GB" sz="1600" dirty="0" smtClean="0">
                <a:hlinkClick r:id="rId3"/>
              </a:rPr>
              <a:t>/</a:t>
            </a:r>
            <a:r>
              <a:rPr lang="en-GB" sz="1600" dirty="0" smtClean="0"/>
              <a:t> </a:t>
            </a:r>
            <a:endParaRPr lang="nb-NO" sz="1600" dirty="0" smtClean="0"/>
          </a:p>
        </p:txBody>
      </p:sp>
      <p:sp>
        <p:nvSpPr>
          <p:cNvPr id="7" name="TekstSylinder 6">
            <a:extLst>
              <a:ext uri="{FF2B5EF4-FFF2-40B4-BE49-F238E27FC236}">
                <a16:creationId xmlns:a16="http://schemas.microsoft.com/office/drawing/2014/main" id="{2C925CB5-0AB8-45E1-8142-0A7B9B2F13FF}"/>
              </a:ext>
            </a:extLst>
          </p:cNvPr>
          <p:cNvSpPr txBox="1"/>
          <p:nvPr/>
        </p:nvSpPr>
        <p:spPr>
          <a:xfrm>
            <a:off x="952493" y="628597"/>
            <a:ext cx="10312915" cy="584775"/>
          </a:xfrm>
          <a:prstGeom prst="rect">
            <a:avLst/>
          </a:prstGeom>
          <a:noFill/>
        </p:spPr>
        <p:txBody>
          <a:bodyPr wrap="square" rtlCol="0">
            <a:spAutoFit/>
          </a:bodyPr>
          <a:lstStyle/>
          <a:p>
            <a:pPr>
              <a:spcAft>
                <a:spcPts val="800"/>
              </a:spcAft>
            </a:pPr>
            <a:r>
              <a:rPr lang="nb-NO" sz="3200" b="1" cap="small" dirty="0" smtClean="0">
                <a:solidFill>
                  <a:srgbClr val="44546A"/>
                </a:solidFill>
              </a:rPr>
              <a:t>KOMMUNIKASJON</a:t>
            </a:r>
            <a:endParaRPr lang="nb-NO" dirty="0">
              <a:solidFill>
                <a:srgbClr val="44546A"/>
              </a:solidFill>
            </a:endParaRPr>
          </a:p>
        </p:txBody>
      </p:sp>
      <p:pic>
        <p:nvPicPr>
          <p:cNvPr id="8" name="Bilde 7" descr="Faksimilie av flyer"/>
          <p:cNvPicPr/>
          <p:nvPr/>
        </p:nvPicPr>
        <p:blipFill>
          <a:blip r:embed="rId4">
            <a:extLst>
              <a:ext uri="{28A0092B-C50C-407E-A947-70E740481C1C}">
                <a14:useLocalDpi xmlns:a14="http://schemas.microsoft.com/office/drawing/2010/main"/>
              </a:ext>
            </a:extLst>
          </a:blip>
          <a:stretch>
            <a:fillRect/>
          </a:stretch>
        </p:blipFill>
        <p:spPr>
          <a:xfrm>
            <a:off x="9131386" y="488043"/>
            <a:ext cx="2079993" cy="5890986"/>
          </a:xfrm>
          <a:prstGeom prst="rect">
            <a:avLst/>
          </a:prstGeom>
          <a:ln>
            <a:noFill/>
          </a:ln>
          <a:effectLst>
            <a:outerShdw blurRad="292100" dist="139700" dir="2700000" algn="tl" rotWithShape="0">
              <a:srgbClr val="333333">
                <a:alpha val="65000"/>
              </a:srgbClr>
            </a:outerShdw>
          </a:effectLst>
        </p:spPr>
      </p:pic>
      <p:sp>
        <p:nvSpPr>
          <p:cNvPr id="2" name="Tittel 1" hidden="1"/>
          <p:cNvSpPr>
            <a:spLocks noGrp="1"/>
          </p:cNvSpPr>
          <p:nvPr>
            <p:ph type="title"/>
          </p:nvPr>
        </p:nvSpPr>
        <p:spPr/>
        <p:txBody>
          <a:bodyPr/>
          <a:lstStyle/>
          <a:p>
            <a:r>
              <a:rPr lang="nb-NO" dirty="0" smtClean="0"/>
              <a:t>Kommunikasjon</a:t>
            </a:r>
            <a:endParaRPr lang="nb-NO" dirty="0"/>
          </a:p>
        </p:txBody>
      </p:sp>
    </p:spTree>
    <p:extLst>
      <p:ext uri="{BB962C8B-B14F-4D97-AF65-F5344CB8AC3E}">
        <p14:creationId xmlns:p14="http://schemas.microsoft.com/office/powerpoint/2010/main" val="3354655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Faksimile tiltak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6874" y="4900327"/>
            <a:ext cx="3077982" cy="1726027"/>
          </a:xfrm>
          <a:prstGeom prst="rect">
            <a:avLst/>
          </a:prstGeom>
          <a:ln>
            <a:noFill/>
          </a:ln>
          <a:effectLst>
            <a:outerShdw blurRad="292100" dist="139700" dir="2700000" algn="tl" rotWithShape="0">
              <a:srgbClr val="333333">
                <a:alpha val="65000"/>
              </a:srgbClr>
            </a:outerShdw>
          </a:effectLst>
        </p:spPr>
      </p:pic>
      <p:sp>
        <p:nvSpPr>
          <p:cNvPr id="3" name="Plassholder for innhold 2"/>
          <p:cNvSpPr>
            <a:spLocks noGrp="1"/>
          </p:cNvSpPr>
          <p:nvPr>
            <p:ph sz="quarter" idx="10"/>
          </p:nvPr>
        </p:nvSpPr>
        <p:spPr>
          <a:xfrm>
            <a:off x="802792" y="1710720"/>
            <a:ext cx="4249646" cy="4355528"/>
          </a:xfrm>
        </p:spPr>
        <p:txBody>
          <a:bodyPr>
            <a:normAutofit lnSpcReduction="10000"/>
          </a:bodyPr>
          <a:lstStyle/>
          <a:p>
            <a:pPr marL="0" indent="0">
              <a:buNone/>
            </a:pPr>
            <a:endParaRPr lang="nb-NO" dirty="0"/>
          </a:p>
          <a:p>
            <a:pPr marL="0" indent="0">
              <a:buNone/>
            </a:pPr>
            <a:r>
              <a:rPr lang="nb-NO" dirty="0" smtClean="0"/>
              <a:t>Det er definert en rekke fellestiltak som fokuserer på </a:t>
            </a:r>
          </a:p>
          <a:p>
            <a:r>
              <a:rPr lang="nb-NO" dirty="0" smtClean="0"/>
              <a:t>Utvikling av </a:t>
            </a:r>
            <a:r>
              <a:rPr lang="nb-NO" b="1" dirty="0" smtClean="0"/>
              <a:t>kunnskapsgrunnlaget  </a:t>
            </a:r>
            <a:r>
              <a:rPr lang="nb-NO" dirty="0" smtClean="0"/>
              <a:t>-fundamentet av viktige data for bruk i alle sektorer og næringer</a:t>
            </a:r>
          </a:p>
          <a:p>
            <a:r>
              <a:rPr lang="nb-NO" dirty="0" smtClean="0"/>
              <a:t>Utvikling av</a:t>
            </a:r>
            <a:r>
              <a:rPr lang="nb-NO" b="1" dirty="0" smtClean="0"/>
              <a:t> felles teknologiske plattformer </a:t>
            </a:r>
            <a:r>
              <a:rPr lang="nb-NO" dirty="0" smtClean="0"/>
              <a:t>og løsninger, bl.a. </a:t>
            </a:r>
            <a:r>
              <a:rPr lang="nb-NO" dirty="0" err="1" smtClean="0"/>
              <a:t>Geonorge</a:t>
            </a:r>
            <a:endParaRPr lang="nb-NO" dirty="0" smtClean="0"/>
          </a:p>
          <a:p>
            <a:r>
              <a:rPr lang="nb-NO" dirty="0" smtClean="0"/>
              <a:t>Utnytting av </a:t>
            </a:r>
            <a:r>
              <a:rPr lang="nb-NO" b="1" dirty="0" smtClean="0"/>
              <a:t>ny metodikk og teknologi  </a:t>
            </a:r>
            <a:r>
              <a:rPr lang="nb-NO" dirty="0" smtClean="0"/>
              <a:t>- som 3D, dynamiske data, sensorer, maskinlæring, </a:t>
            </a:r>
            <a:r>
              <a:rPr lang="nb-NO" dirty="0" err="1" smtClean="0"/>
              <a:t>crowd</a:t>
            </a:r>
            <a:r>
              <a:rPr lang="nb-NO" dirty="0" smtClean="0"/>
              <a:t> </a:t>
            </a:r>
            <a:r>
              <a:rPr lang="nb-NO" dirty="0" err="1" smtClean="0"/>
              <a:t>sourcing</a:t>
            </a:r>
            <a:r>
              <a:rPr lang="nb-NO" dirty="0" smtClean="0"/>
              <a:t> mv </a:t>
            </a:r>
          </a:p>
          <a:p>
            <a:r>
              <a:rPr lang="nb-NO" dirty="0" smtClean="0"/>
              <a:t>Geografisk informasjon til særlig </a:t>
            </a:r>
            <a:r>
              <a:rPr lang="nb-NO" b="1" dirty="0" smtClean="0"/>
              <a:t>prioriterte store arbeidsprosesser som involverer mange aktører</a:t>
            </a:r>
            <a:r>
              <a:rPr lang="nb-NO" dirty="0" smtClean="0"/>
              <a:t>, som </a:t>
            </a:r>
            <a:r>
              <a:rPr lang="nb-NO" dirty="0" err="1" smtClean="0"/>
              <a:t>breredskap</a:t>
            </a:r>
            <a:r>
              <a:rPr lang="nb-NO" dirty="0" smtClean="0"/>
              <a:t>, byggesak mv </a:t>
            </a:r>
          </a:p>
          <a:p>
            <a:pPr marL="0" indent="0">
              <a:buNone/>
            </a:pPr>
            <a:endParaRPr lang="nb-NO" dirty="0"/>
          </a:p>
          <a:p>
            <a:pPr marL="0" indent="0">
              <a:buNone/>
            </a:pPr>
            <a:endParaRPr lang="nb-NO" dirty="0" smtClean="0"/>
          </a:p>
          <a:p>
            <a:pPr marL="0" indent="0">
              <a:buNone/>
            </a:pPr>
            <a:endParaRPr lang="nb-NO" dirty="0" smtClean="0"/>
          </a:p>
          <a:p>
            <a:endParaRPr lang="nb-NO" dirty="0"/>
          </a:p>
        </p:txBody>
      </p:sp>
      <p:pic>
        <p:nvPicPr>
          <p:cNvPr id="9" name="Bilde 8" descr="Faksimile tiltak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6873" y="234636"/>
            <a:ext cx="3306725" cy="1801224"/>
          </a:xfrm>
          <a:prstGeom prst="rect">
            <a:avLst/>
          </a:prstGeom>
          <a:ln>
            <a:noFill/>
          </a:ln>
          <a:effectLst>
            <a:outerShdw blurRad="292100" dist="139700" dir="2700000" algn="tl" rotWithShape="0">
              <a:srgbClr val="333333">
                <a:alpha val="65000"/>
              </a:srgbClr>
            </a:outerShdw>
          </a:effectLst>
        </p:spPr>
      </p:pic>
      <p:pic>
        <p:nvPicPr>
          <p:cNvPr id="6" name="Bilde 5" descr="Faksimile tiltak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9703" y="2732092"/>
            <a:ext cx="2916135" cy="1615827"/>
          </a:xfrm>
          <a:prstGeom prst="rect">
            <a:avLst/>
          </a:prstGeom>
          <a:ln>
            <a:noFill/>
          </a:ln>
          <a:effectLst>
            <a:outerShdw blurRad="292100" dist="139700" dir="2700000" algn="tl" rotWithShape="0">
              <a:srgbClr val="333333">
                <a:alpha val="65000"/>
              </a:srgbClr>
            </a:outerShdw>
          </a:effectLst>
        </p:spPr>
      </p:pic>
      <p:pic>
        <p:nvPicPr>
          <p:cNvPr id="7" name="Bilde 6" descr="Faksimile tilta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7767" y="1348270"/>
            <a:ext cx="3168352" cy="1761345"/>
          </a:xfrm>
          <a:prstGeom prst="rect">
            <a:avLst/>
          </a:prstGeom>
          <a:ln>
            <a:noFill/>
          </a:ln>
          <a:effectLst>
            <a:outerShdw blurRad="292100" dist="139700" dir="2700000" algn="tl" rotWithShape="0">
              <a:srgbClr val="333333">
                <a:alpha val="65000"/>
              </a:srgbClr>
            </a:outerShdw>
          </a:effectLst>
        </p:spPr>
      </p:pic>
      <p:pic>
        <p:nvPicPr>
          <p:cNvPr id="10" name="Bilde 9" descr="Faksimile tiltak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45968" y="3888484"/>
            <a:ext cx="3024336" cy="1730317"/>
          </a:xfrm>
          <a:prstGeom prst="rect">
            <a:avLst/>
          </a:prstGeom>
          <a:ln>
            <a:noFill/>
          </a:ln>
          <a:effectLst>
            <a:outerShdw blurRad="292100" dist="139700" dir="2700000" algn="tl" rotWithShape="0">
              <a:srgbClr val="333333">
                <a:alpha val="65000"/>
              </a:srgbClr>
            </a:outerShdw>
          </a:effectLst>
        </p:spPr>
      </p:pic>
      <p:sp>
        <p:nvSpPr>
          <p:cNvPr id="12" name="TekstSylinder 11">
            <a:extLst>
              <a:ext uri="{FF2B5EF4-FFF2-40B4-BE49-F238E27FC236}">
                <a16:creationId xmlns:a16="http://schemas.microsoft.com/office/drawing/2014/main" id="{2C925CB5-0AB8-45E1-8142-0A7B9B2F13FF}"/>
              </a:ext>
            </a:extLst>
          </p:cNvPr>
          <p:cNvSpPr txBox="1"/>
          <p:nvPr/>
        </p:nvSpPr>
        <p:spPr>
          <a:xfrm>
            <a:off x="952493" y="628597"/>
            <a:ext cx="10312915" cy="584775"/>
          </a:xfrm>
          <a:prstGeom prst="rect">
            <a:avLst/>
          </a:prstGeom>
          <a:noFill/>
        </p:spPr>
        <p:txBody>
          <a:bodyPr wrap="square" rtlCol="0">
            <a:spAutoFit/>
          </a:bodyPr>
          <a:lstStyle/>
          <a:p>
            <a:pPr>
              <a:spcAft>
                <a:spcPts val="800"/>
              </a:spcAft>
            </a:pPr>
            <a:r>
              <a:rPr lang="nb-NO" sz="3200" b="1" cap="small" dirty="0" smtClean="0">
                <a:solidFill>
                  <a:srgbClr val="44546A"/>
                </a:solidFill>
              </a:rPr>
              <a:t>NASJONALE FELLESTILTAK </a:t>
            </a:r>
            <a:endParaRPr lang="nb-NO" dirty="0">
              <a:solidFill>
                <a:srgbClr val="44546A"/>
              </a:solidFill>
            </a:endParaRPr>
          </a:p>
        </p:txBody>
      </p:sp>
      <p:sp>
        <p:nvSpPr>
          <p:cNvPr id="2" name="Tittel 1" hidden="1"/>
          <p:cNvSpPr>
            <a:spLocks noGrp="1"/>
          </p:cNvSpPr>
          <p:nvPr>
            <p:ph type="title"/>
          </p:nvPr>
        </p:nvSpPr>
        <p:spPr/>
        <p:txBody>
          <a:bodyPr/>
          <a:lstStyle/>
          <a:p>
            <a:r>
              <a:rPr lang="nb-NO" dirty="0" smtClean="0"/>
              <a:t>Nasjonale fellestiltak</a:t>
            </a:r>
            <a:endParaRPr lang="nb-NO" dirty="0"/>
          </a:p>
        </p:txBody>
      </p:sp>
    </p:spTree>
    <p:extLst>
      <p:ext uri="{BB962C8B-B14F-4D97-AF65-F5344CB8AC3E}">
        <p14:creationId xmlns:p14="http://schemas.microsoft.com/office/powerpoint/2010/main" val="80553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Illustrasjon nivå 1 av dokumentasjon" title="Illustrasjon nivå 1 av dokumentasjo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080" y="2698362"/>
            <a:ext cx="3059641" cy="1718072"/>
          </a:xfrm>
          <a:prstGeom prst="rect">
            <a:avLst/>
          </a:prstGeom>
          <a:ln>
            <a:noFill/>
          </a:ln>
          <a:effectLst>
            <a:outerShdw blurRad="292100" dist="139700" dir="2700000" algn="tl" rotWithShape="0">
              <a:srgbClr val="333333">
                <a:alpha val="65000"/>
              </a:srgbClr>
            </a:outerShdw>
          </a:effectLst>
        </p:spPr>
      </p:pic>
      <p:pic>
        <p:nvPicPr>
          <p:cNvPr id="3" name="Bilde 2" descr="Illustrasjon - nivå 2 av dokumentasjon" title="Illustrasjon - nivå 2 av dokumentasj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4695" y="2708331"/>
            <a:ext cx="3059641" cy="1708103"/>
          </a:xfrm>
          <a:prstGeom prst="rect">
            <a:avLst/>
          </a:prstGeom>
          <a:ln>
            <a:noFill/>
          </a:ln>
          <a:effectLst>
            <a:outerShdw blurRad="292100" dist="139700" dir="2700000" algn="tl" rotWithShape="0">
              <a:srgbClr val="333333">
                <a:alpha val="65000"/>
              </a:srgbClr>
            </a:outerShdw>
          </a:effectLst>
        </p:spPr>
      </p:pic>
      <p:sp>
        <p:nvSpPr>
          <p:cNvPr id="4" name="TekstSylinder 3">
            <a:extLst>
              <a:ext uri="{FF2B5EF4-FFF2-40B4-BE49-F238E27FC236}">
                <a16:creationId xmlns:a16="http://schemas.microsoft.com/office/drawing/2014/main" id="{2C925CB5-0AB8-45E1-8142-0A7B9B2F13FF}"/>
              </a:ext>
            </a:extLst>
          </p:cNvPr>
          <p:cNvSpPr txBox="1"/>
          <p:nvPr/>
        </p:nvSpPr>
        <p:spPr>
          <a:xfrm>
            <a:off x="1039725" y="763810"/>
            <a:ext cx="10312915" cy="584775"/>
          </a:xfrm>
          <a:prstGeom prst="rect">
            <a:avLst/>
          </a:prstGeom>
          <a:noFill/>
        </p:spPr>
        <p:txBody>
          <a:bodyPr wrap="square" rtlCol="0">
            <a:spAutoFit/>
          </a:bodyPr>
          <a:lstStyle/>
          <a:p>
            <a:pPr>
              <a:spcAft>
                <a:spcPts val="800"/>
              </a:spcAft>
            </a:pPr>
            <a:r>
              <a:rPr lang="nb-NO" sz="3200" b="1" cap="small" dirty="0">
                <a:solidFill>
                  <a:srgbClr val="44546A"/>
                </a:solidFill>
              </a:rPr>
              <a:t>HANDLINGSPLANEN – STRUKTUR PÅ DOKUMENTASJON</a:t>
            </a:r>
          </a:p>
        </p:txBody>
      </p:sp>
      <p:sp>
        <p:nvSpPr>
          <p:cNvPr id="5" name="TekstSylinder 4"/>
          <p:cNvSpPr txBox="1"/>
          <p:nvPr/>
        </p:nvSpPr>
        <p:spPr>
          <a:xfrm>
            <a:off x="2052307" y="1482494"/>
            <a:ext cx="1198918" cy="523220"/>
          </a:xfrm>
          <a:prstGeom prst="rect">
            <a:avLst/>
          </a:prstGeom>
          <a:noFill/>
        </p:spPr>
        <p:txBody>
          <a:bodyPr wrap="none" rtlCol="0">
            <a:spAutoFit/>
          </a:bodyPr>
          <a:lstStyle/>
          <a:p>
            <a:r>
              <a:rPr lang="nb-NO" sz="2800" b="1" dirty="0"/>
              <a:t>Nivå 1 </a:t>
            </a:r>
          </a:p>
        </p:txBody>
      </p:sp>
      <p:sp>
        <p:nvSpPr>
          <p:cNvPr id="6" name="TekstSylinder 5"/>
          <p:cNvSpPr txBox="1"/>
          <p:nvPr/>
        </p:nvSpPr>
        <p:spPr>
          <a:xfrm>
            <a:off x="5491509" y="1482494"/>
            <a:ext cx="1198918" cy="523220"/>
          </a:xfrm>
          <a:prstGeom prst="rect">
            <a:avLst/>
          </a:prstGeom>
          <a:noFill/>
        </p:spPr>
        <p:txBody>
          <a:bodyPr wrap="none" rtlCol="0">
            <a:spAutoFit/>
          </a:bodyPr>
          <a:lstStyle/>
          <a:p>
            <a:r>
              <a:rPr lang="nb-NO" sz="2800" b="1" dirty="0"/>
              <a:t>Nivå 2 </a:t>
            </a:r>
          </a:p>
        </p:txBody>
      </p:sp>
      <p:sp>
        <p:nvSpPr>
          <p:cNvPr id="7" name="TekstSylinder 6"/>
          <p:cNvSpPr txBox="1"/>
          <p:nvPr/>
        </p:nvSpPr>
        <p:spPr>
          <a:xfrm>
            <a:off x="8695985" y="1482494"/>
            <a:ext cx="1198918" cy="523220"/>
          </a:xfrm>
          <a:prstGeom prst="rect">
            <a:avLst/>
          </a:prstGeom>
          <a:noFill/>
        </p:spPr>
        <p:txBody>
          <a:bodyPr wrap="none" rtlCol="0">
            <a:spAutoFit/>
          </a:bodyPr>
          <a:lstStyle/>
          <a:p>
            <a:r>
              <a:rPr lang="nb-NO" sz="2800" b="1" dirty="0"/>
              <a:t>Nivå 3 </a:t>
            </a:r>
          </a:p>
        </p:txBody>
      </p:sp>
      <p:pic>
        <p:nvPicPr>
          <p:cNvPr id="14" name="Bilde 13" descr="Illustrasjon - nivå 3 av dokumentasjon" title="Illustrasjon - nivå 3 av dokumentasjon"/>
          <p:cNvPicPr>
            <a:picLocks noChangeAspect="1"/>
          </p:cNvPicPr>
          <p:nvPr/>
        </p:nvPicPr>
        <p:blipFill>
          <a:blip r:embed="rId4"/>
          <a:stretch>
            <a:fillRect/>
          </a:stretch>
        </p:blipFill>
        <p:spPr>
          <a:xfrm>
            <a:off x="8092765" y="2708331"/>
            <a:ext cx="2438707" cy="3235269"/>
          </a:xfrm>
          <a:prstGeom prst="rect">
            <a:avLst/>
          </a:prstGeom>
          <a:ln>
            <a:noFill/>
          </a:ln>
          <a:effectLst>
            <a:outerShdw blurRad="292100" dist="139700" dir="2700000" algn="tl" rotWithShape="0">
              <a:srgbClr val="333333">
                <a:alpha val="65000"/>
              </a:srgbClr>
            </a:outerShdw>
          </a:effectLst>
        </p:spPr>
      </p:pic>
      <p:sp>
        <p:nvSpPr>
          <p:cNvPr id="15" name="TekstSylinder 14"/>
          <p:cNvSpPr txBox="1"/>
          <p:nvPr/>
        </p:nvSpPr>
        <p:spPr>
          <a:xfrm>
            <a:off x="1544308" y="2005714"/>
            <a:ext cx="1952522" cy="369332"/>
          </a:xfrm>
          <a:prstGeom prst="rect">
            <a:avLst/>
          </a:prstGeom>
          <a:noFill/>
        </p:spPr>
        <p:txBody>
          <a:bodyPr wrap="none" rtlCol="0">
            <a:spAutoFit/>
          </a:bodyPr>
          <a:lstStyle/>
          <a:p>
            <a:r>
              <a:rPr lang="nb-NO" dirty="0"/>
              <a:t>Tiltak – beskrivelse</a:t>
            </a:r>
          </a:p>
        </p:txBody>
      </p:sp>
      <p:sp>
        <p:nvSpPr>
          <p:cNvPr id="16" name="TekstSylinder 15"/>
          <p:cNvSpPr txBox="1"/>
          <p:nvPr/>
        </p:nvSpPr>
        <p:spPr>
          <a:xfrm>
            <a:off x="8328344" y="2005714"/>
            <a:ext cx="2073516" cy="369332"/>
          </a:xfrm>
          <a:prstGeom prst="rect">
            <a:avLst/>
          </a:prstGeom>
          <a:noFill/>
        </p:spPr>
        <p:txBody>
          <a:bodyPr wrap="none" rtlCol="0">
            <a:spAutoFit/>
          </a:bodyPr>
          <a:lstStyle/>
          <a:p>
            <a:r>
              <a:rPr lang="nb-NO" dirty="0"/>
              <a:t>Detaljert om tiltaket</a:t>
            </a:r>
          </a:p>
        </p:txBody>
      </p:sp>
      <p:sp>
        <p:nvSpPr>
          <p:cNvPr id="17" name="TekstSylinder 16"/>
          <p:cNvSpPr txBox="1"/>
          <p:nvPr/>
        </p:nvSpPr>
        <p:spPr>
          <a:xfrm>
            <a:off x="5177385" y="2005714"/>
            <a:ext cx="1827167" cy="369332"/>
          </a:xfrm>
          <a:prstGeom prst="rect">
            <a:avLst/>
          </a:prstGeom>
          <a:noFill/>
        </p:spPr>
        <p:txBody>
          <a:bodyPr wrap="none" rtlCol="0">
            <a:spAutoFit/>
          </a:bodyPr>
          <a:lstStyle/>
          <a:p>
            <a:r>
              <a:rPr lang="nb-NO" dirty="0"/>
              <a:t>Tiltak - aktiviteter</a:t>
            </a:r>
          </a:p>
        </p:txBody>
      </p:sp>
      <p:sp>
        <p:nvSpPr>
          <p:cNvPr id="18" name="TekstSylinder 17"/>
          <p:cNvSpPr txBox="1"/>
          <p:nvPr/>
        </p:nvSpPr>
        <p:spPr>
          <a:xfrm>
            <a:off x="1415884" y="6039234"/>
            <a:ext cx="2314031" cy="369332"/>
          </a:xfrm>
          <a:prstGeom prst="rect">
            <a:avLst/>
          </a:prstGeom>
          <a:noFill/>
        </p:spPr>
        <p:txBody>
          <a:bodyPr wrap="none" rtlCol="0">
            <a:spAutoFit/>
          </a:bodyPr>
          <a:lstStyle/>
          <a:p>
            <a:r>
              <a:rPr lang="nb-NO" dirty="0"/>
              <a:t>PPT for presentasjoner</a:t>
            </a:r>
          </a:p>
        </p:txBody>
      </p:sp>
      <p:sp>
        <p:nvSpPr>
          <p:cNvPr id="19" name="TekstSylinder 18"/>
          <p:cNvSpPr txBox="1"/>
          <p:nvPr/>
        </p:nvSpPr>
        <p:spPr>
          <a:xfrm>
            <a:off x="7894851" y="6053773"/>
            <a:ext cx="2891561" cy="369332"/>
          </a:xfrm>
          <a:prstGeom prst="rect">
            <a:avLst/>
          </a:prstGeom>
          <a:noFill/>
        </p:spPr>
        <p:txBody>
          <a:bodyPr wrap="none" rtlCol="0">
            <a:spAutoFit/>
          </a:bodyPr>
          <a:lstStyle/>
          <a:p>
            <a:r>
              <a:rPr lang="nb-NO" dirty="0"/>
              <a:t>For fagfolk og administrasjon</a:t>
            </a:r>
          </a:p>
        </p:txBody>
      </p:sp>
      <p:sp>
        <p:nvSpPr>
          <p:cNvPr id="20" name="TekstSylinder 19"/>
          <p:cNvSpPr txBox="1"/>
          <p:nvPr/>
        </p:nvSpPr>
        <p:spPr>
          <a:xfrm>
            <a:off x="5039166" y="6039234"/>
            <a:ext cx="2314031" cy="369332"/>
          </a:xfrm>
          <a:prstGeom prst="rect">
            <a:avLst/>
          </a:prstGeom>
          <a:noFill/>
        </p:spPr>
        <p:txBody>
          <a:bodyPr wrap="none" rtlCol="0">
            <a:spAutoFit/>
          </a:bodyPr>
          <a:lstStyle/>
          <a:p>
            <a:r>
              <a:rPr lang="nb-NO" dirty="0"/>
              <a:t>PPT for presentasjoner</a:t>
            </a:r>
          </a:p>
        </p:txBody>
      </p:sp>
      <p:sp>
        <p:nvSpPr>
          <p:cNvPr id="8" name="Tittel 7" hidden="1"/>
          <p:cNvSpPr>
            <a:spLocks noGrp="1"/>
          </p:cNvSpPr>
          <p:nvPr>
            <p:ph type="title" idx="4294967295"/>
          </p:nvPr>
        </p:nvSpPr>
        <p:spPr/>
        <p:txBody>
          <a:bodyPr/>
          <a:lstStyle/>
          <a:p>
            <a:r>
              <a:rPr lang="nb-NO" dirty="0" smtClean="0"/>
              <a:t>Handlingsplanen – struktur på dokumentasjon</a:t>
            </a:r>
            <a:endParaRPr lang="nb-NO" dirty="0"/>
          </a:p>
        </p:txBody>
      </p:sp>
    </p:spTree>
    <p:extLst>
      <p:ext uri="{BB962C8B-B14F-4D97-AF65-F5344CB8AC3E}">
        <p14:creationId xmlns:p14="http://schemas.microsoft.com/office/powerpoint/2010/main" val="3912664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1825625"/>
            <a:ext cx="5344886" cy="4351338"/>
          </a:xfrm>
        </p:spPr>
        <p:txBody>
          <a:bodyPr>
            <a:normAutofit fontScale="70000" lnSpcReduction="20000"/>
          </a:bodyPr>
          <a:lstStyle/>
          <a:p>
            <a:r>
              <a:rPr lang="nb-NO" dirty="0" smtClean="0"/>
              <a:t>Handlingsplanen revideres hvert </a:t>
            </a:r>
            <a:r>
              <a:rPr lang="nb-NO" dirty="0"/>
              <a:t>år. – Kartverket ivaretar regien på </a:t>
            </a:r>
            <a:r>
              <a:rPr lang="nb-NO" dirty="0" smtClean="0"/>
              <a:t>prosessen</a:t>
            </a:r>
          </a:p>
          <a:p>
            <a:r>
              <a:rPr lang="nb-NO" dirty="0"/>
              <a:t>Sektorer og andre kan foreslå tiltak for å nå målet om økt bruk av geografisk </a:t>
            </a:r>
            <a:r>
              <a:rPr lang="nb-NO" dirty="0" smtClean="0"/>
              <a:t>informasjon </a:t>
            </a:r>
            <a:endParaRPr lang="nb-NO" dirty="0"/>
          </a:p>
          <a:p>
            <a:r>
              <a:rPr lang="nb-NO" dirty="0"/>
              <a:t>Departementer, direktoratet, fylkesetater, andre organisasjon mv kan foreslå tiltak</a:t>
            </a:r>
          </a:p>
          <a:p>
            <a:r>
              <a:rPr lang="nb-NO" dirty="0" smtClean="0"/>
              <a:t>Nasjonal samordningsgruppe for geografisk informasjon er samlingspunkt for å diskutere nye fellestiltak for å videreutvikle infrastruktur og løse bransjeutfordringer</a:t>
            </a:r>
          </a:p>
          <a:p>
            <a:r>
              <a:rPr lang="nb-NO" dirty="0" smtClean="0"/>
              <a:t>Samordningsgruppen vedtar reviderte utgaver</a:t>
            </a:r>
          </a:p>
          <a:p>
            <a:r>
              <a:rPr lang="nb-NO" dirty="0" smtClean="0"/>
              <a:t>Etatene kan benytte forslagsskjema for tiltak som ligger på </a:t>
            </a:r>
            <a:r>
              <a:rPr lang="nb-NO" dirty="0" err="1" smtClean="0"/>
              <a:t>Geonorge</a:t>
            </a:r>
            <a:r>
              <a:rPr lang="nb-NO" dirty="0" smtClean="0"/>
              <a:t> </a:t>
            </a:r>
          </a:p>
          <a:p>
            <a:r>
              <a:rPr lang="nb-NO" dirty="0">
                <a:hlinkClick r:id="rId3"/>
              </a:rPr>
              <a:t>https://www.geonorge.no/Geodataarbeid/Norge-digitalt/nasjonal-geodatastrategi</a:t>
            </a:r>
            <a:r>
              <a:rPr lang="nb-NO" dirty="0" smtClean="0">
                <a:hlinkClick r:id="rId3"/>
              </a:rPr>
              <a:t>/</a:t>
            </a:r>
            <a:r>
              <a:rPr lang="nb-NO" dirty="0" smtClean="0"/>
              <a:t> </a:t>
            </a:r>
          </a:p>
          <a:p>
            <a:endParaRPr lang="nb-NO" dirty="0" smtClean="0"/>
          </a:p>
          <a:p>
            <a:endParaRPr lang="nb-NO" dirty="0"/>
          </a:p>
        </p:txBody>
      </p:sp>
      <p:pic>
        <p:nvPicPr>
          <p:cNvPr id="4" name="Bilde 3" descr="Skjermdump fra "/>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66114" y="1825625"/>
            <a:ext cx="5246915" cy="3537850"/>
          </a:xfrm>
          <a:prstGeom prst="rect">
            <a:avLst/>
          </a:prstGeom>
          <a:ln>
            <a:noFill/>
          </a:ln>
          <a:effectLst>
            <a:outerShdw blurRad="292100" dist="139700" dir="2700000" algn="tl" rotWithShape="0">
              <a:srgbClr val="333333">
                <a:alpha val="65000"/>
              </a:srgbClr>
            </a:outerShdw>
          </a:effectLst>
        </p:spPr>
      </p:pic>
      <p:sp>
        <p:nvSpPr>
          <p:cNvPr id="5" name="TekstSylinder 4">
            <a:extLst>
              <a:ext uri="{FF2B5EF4-FFF2-40B4-BE49-F238E27FC236}">
                <a16:creationId xmlns:a16="http://schemas.microsoft.com/office/drawing/2014/main" id="{2C925CB5-0AB8-45E1-8142-0A7B9B2F13FF}"/>
              </a:ext>
            </a:extLst>
          </p:cNvPr>
          <p:cNvSpPr txBox="1"/>
          <p:nvPr/>
        </p:nvSpPr>
        <p:spPr>
          <a:xfrm>
            <a:off x="952493" y="628597"/>
            <a:ext cx="10312915" cy="584775"/>
          </a:xfrm>
          <a:prstGeom prst="rect">
            <a:avLst/>
          </a:prstGeom>
          <a:noFill/>
        </p:spPr>
        <p:txBody>
          <a:bodyPr wrap="square" rtlCol="0">
            <a:spAutoFit/>
          </a:bodyPr>
          <a:lstStyle/>
          <a:p>
            <a:pPr>
              <a:spcAft>
                <a:spcPts val="800"/>
              </a:spcAft>
            </a:pPr>
            <a:r>
              <a:rPr lang="nb-NO" sz="3200" b="1" cap="small" dirty="0" smtClean="0">
                <a:solidFill>
                  <a:srgbClr val="44546A"/>
                </a:solidFill>
              </a:rPr>
              <a:t>Prosess for videre utvikling av handlingsplanen </a:t>
            </a:r>
            <a:endParaRPr lang="nb-NO" dirty="0">
              <a:solidFill>
                <a:srgbClr val="44546A"/>
              </a:solidFill>
            </a:endParaRPr>
          </a:p>
        </p:txBody>
      </p:sp>
      <p:sp>
        <p:nvSpPr>
          <p:cNvPr id="2" name="Tittel 1" hidden="1"/>
          <p:cNvSpPr>
            <a:spLocks noGrp="1"/>
          </p:cNvSpPr>
          <p:nvPr>
            <p:ph type="title"/>
          </p:nvPr>
        </p:nvSpPr>
        <p:spPr/>
        <p:txBody>
          <a:bodyPr/>
          <a:lstStyle/>
          <a:p>
            <a:r>
              <a:rPr lang="nb-NO" dirty="0" smtClean="0"/>
              <a:t>Prosess for videre utvikling av handlingsplanen</a:t>
            </a:r>
            <a:endParaRPr lang="nb-NO" dirty="0"/>
          </a:p>
        </p:txBody>
      </p:sp>
    </p:spTree>
    <p:extLst>
      <p:ext uri="{BB962C8B-B14F-4D97-AF65-F5344CB8AC3E}">
        <p14:creationId xmlns:p14="http://schemas.microsoft.com/office/powerpoint/2010/main" val="554716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TotalTime>
  <Words>5827</Words>
  <Application>Microsoft Office PowerPoint</Application>
  <PresentationFormat>Widescreen</PresentationFormat>
  <Paragraphs>978</Paragraphs>
  <Slides>69</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69</vt:i4>
      </vt:variant>
    </vt:vector>
  </HeadingPairs>
  <TitlesOfParts>
    <vt:vector size="73" baseType="lpstr">
      <vt:lpstr>Arial</vt:lpstr>
      <vt:lpstr>Calibri</vt:lpstr>
      <vt:lpstr>Calibri Light</vt:lpstr>
      <vt:lpstr>Office-tema</vt:lpstr>
      <vt:lpstr>Handlingsplan 2020 – tiltak Nasjonal geodatastrategi</vt:lpstr>
      <vt:lpstr>Strategi – 2019-2025  «Norge skal være ledende i bruk av geografisk informasjon» </vt:lpstr>
      <vt:lpstr>Handlingsplan – tiltak for gjennomføring</vt:lpstr>
      <vt:lpstr>Handlingsplan – tiltak for å løse utfordringer</vt:lpstr>
      <vt:lpstr>Figur nasjonal geodatastrategi</vt:lpstr>
      <vt:lpstr>Handlingsplann - tiltakskategorier</vt:lpstr>
      <vt:lpstr>Nasjonale fellestiltak</vt:lpstr>
      <vt:lpstr>Handlingsplanen – struktur på dokumentasjon</vt:lpstr>
      <vt:lpstr>Prosess for videre utvikling av handlingsplanen</vt:lpstr>
      <vt:lpstr>Oversikter</vt:lpstr>
      <vt:lpstr>Tiltak 2020-versjon av handlingsplanen</vt:lpstr>
      <vt:lpstr>Fellestiltak – tversgående tiltak</vt:lpstr>
      <vt:lpstr>Sektortiltak</vt:lpstr>
      <vt:lpstr>Rammetiltak – metoder og rammeverk</vt:lpstr>
      <vt:lpstr>Tiltaksoversikt fordelt på ansvarlig departement</vt:lpstr>
      <vt:lpstr>Tiltaksoversikt  fordelt på ansvarlig departement</vt:lpstr>
      <vt:lpstr>Tiltaksoversikt fordelt på ansvarlig departement</vt:lpstr>
      <vt:lpstr>Fellestiltak</vt:lpstr>
      <vt:lpstr>Tiltak 1</vt:lpstr>
      <vt:lpstr>Tiltak 3</vt:lpstr>
      <vt:lpstr>Tiltak 4</vt:lpstr>
      <vt:lpstr>Tiltak 5</vt:lpstr>
      <vt:lpstr>Tiltak 6</vt:lpstr>
      <vt:lpstr>Tiltak 7</vt:lpstr>
      <vt:lpstr>Tiltak 10</vt:lpstr>
      <vt:lpstr>Tiltak 11</vt:lpstr>
      <vt:lpstr>Tiltak 12</vt:lpstr>
      <vt:lpstr>Tiltak 13</vt:lpstr>
      <vt:lpstr>Tiltak 15</vt:lpstr>
      <vt:lpstr>Tiltak 16</vt:lpstr>
      <vt:lpstr>Tiltak 17</vt:lpstr>
      <vt:lpstr>Tiltak 22</vt:lpstr>
      <vt:lpstr>Tiltak 24</vt:lpstr>
      <vt:lpstr>Tiltak 25</vt:lpstr>
      <vt:lpstr>Rammetiltak</vt:lpstr>
      <vt:lpstr>Tiltak 2</vt:lpstr>
      <vt:lpstr>Tiltak 18</vt:lpstr>
      <vt:lpstr>Tiltak 19</vt:lpstr>
      <vt:lpstr>Tiltak 26</vt:lpstr>
      <vt:lpstr>Tiltak 27</vt:lpstr>
      <vt:lpstr>Tiltak 28</vt:lpstr>
      <vt:lpstr>Sektortiltak</vt:lpstr>
      <vt:lpstr>Tiltak 8</vt:lpstr>
      <vt:lpstr>Tiltak 9</vt:lpstr>
      <vt:lpstr>Tiltak 14</vt:lpstr>
      <vt:lpstr>Tiltak 20</vt:lpstr>
      <vt:lpstr>Tiltak 21</vt:lpstr>
      <vt:lpstr>Tiltak 23</vt:lpstr>
      <vt:lpstr>Tiltak 29</vt:lpstr>
      <vt:lpstr>Tiltak 30</vt:lpstr>
      <vt:lpstr>Tiltak 31</vt:lpstr>
      <vt:lpstr>Tiltak 32</vt:lpstr>
      <vt:lpstr>Tiltak 33</vt:lpstr>
      <vt:lpstr>Tiltak 34</vt:lpstr>
      <vt:lpstr>Tiltak 35</vt:lpstr>
      <vt:lpstr>Tiltak 36</vt:lpstr>
      <vt:lpstr>Tiltak 37</vt:lpstr>
      <vt:lpstr>Tiltak 38</vt:lpstr>
      <vt:lpstr>Tiltak 39</vt:lpstr>
      <vt:lpstr>Tiltak 40</vt:lpstr>
      <vt:lpstr>Tiltak 41</vt:lpstr>
      <vt:lpstr>Tiltak 42</vt:lpstr>
      <vt:lpstr>Tiltak 43</vt:lpstr>
      <vt:lpstr>Tiltak 44</vt:lpstr>
      <vt:lpstr>Tiltak 45</vt:lpstr>
      <vt:lpstr>Tiltak 46</vt:lpstr>
      <vt:lpstr>Tiltak 47</vt:lpstr>
      <vt:lpstr>Kommunikasjon</vt:lpstr>
      <vt:lpstr>Kommunikasjon</vt:lpstr>
    </vt:vector>
  </TitlesOfParts>
  <Company>Statens Kartverk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Nasjonal geodatastrategi - handlingsplan 2020</dc:title>
  <dc:subject>Digitalisering,  Geografisk infrastruktur, NSDI</dc:subject>
  <dc:creator>Arvid Lillethun, Kpre Kyrkejeide</dc:creator>
  <cp:keywords>Kart</cp:keywords>
  <cp:lastModifiedBy>Kjersti Nordskog</cp:lastModifiedBy>
  <cp:revision>46</cp:revision>
  <cp:lastPrinted>2020-02-26T09:18:53Z</cp:lastPrinted>
  <dcterms:created xsi:type="dcterms:W3CDTF">2018-01-05T12:58:46Z</dcterms:created>
  <dcterms:modified xsi:type="dcterms:W3CDTF">2020-03-02T13:16:30Z</dcterms:modified>
  <cp:category>Offentlig forvaltning</cp:category>
</cp:coreProperties>
</file>